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7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Ex8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Ex9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10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Ex11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charts/chart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Ex12.xml" ContentType="application/vnd.ms-office.chartex+xml"/>
  <Override PartName="/ppt/charts/style19.xml" ContentType="application/vnd.ms-office.chartstyle+xml"/>
  <Override PartName="/ppt/charts/colors19.xml" ContentType="application/vnd.ms-office.chartcolorstyle+xml"/>
  <Override PartName="/ppt/charts/chartEx13.xml" ContentType="application/vnd.ms-office.chartex+xml"/>
  <Override PartName="/ppt/charts/style20.xml" ContentType="application/vnd.ms-office.chartstyle+xml"/>
  <Override PartName="/ppt/charts/colors20.xml" ContentType="application/vnd.ms-office.chartcolorstyle+xml"/>
  <Override PartName="/ppt/charts/chart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Ex14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Ex15.xml" ContentType="application/vnd.ms-office.chartex+xml"/>
  <Override PartName="/ppt/charts/style24.xml" ContentType="application/vnd.ms-office.chartstyle+xml"/>
  <Override PartName="/ppt/charts/colors24.xml" ContentType="application/vnd.ms-office.chartcolorstyle+xml"/>
  <Override PartName="/ppt/charts/chart1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1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Ex16.xml" ContentType="application/vnd.ms-office.chartex+xml"/>
  <Override PartName="/ppt/charts/style27.xml" ContentType="application/vnd.ms-office.chartstyle+xml"/>
  <Override PartName="/ppt/charts/colors27.xml" ContentType="application/vnd.ms-office.chartcolorstyle+xml"/>
  <Override PartName="/ppt/charts/chartEx17.xml" ContentType="application/vnd.ms-office.chartex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77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Bact_2krona.tx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Bact_2krona.txt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Bact_2krona.tx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Bact_2krona.tx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r.uit.no\vca007\Desktop\Fv6_kaiju_mar.krona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Desktop\Fv6_Bact_2krona.txt" TargetMode="External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H:\Desktop\Fv6_kaiju_mar.krona" TargetMode="External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oleObject" Target="file:///H:\Desktop\Fv6_kaiju_mar.krona" TargetMode="External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oleObject" Target="file:///H:\Desktop\Fv6_kaiju_mar.krona" TargetMode="External"/></Relationships>
</file>

<file path=ppt/charts/_rels/chartEx13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H:\Desktop\Fv6_kaiju_mar.krona" TargetMode="External"/></Relationships>
</file>

<file path=ppt/charts/_rels/chartEx14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oleObject" Target="file:///H:\Desktop\Fv6_kaiju_mar.krona" TargetMode="External"/></Relationships>
</file>

<file path=ppt/charts/_rels/chartEx15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microsoft.com/office/2011/relationships/chartStyle" Target="style24.xml"/><Relationship Id="rId1" Type="http://schemas.openxmlformats.org/officeDocument/2006/relationships/oleObject" Target="file:///H:\Desktop\Fv6_kaiju_mar.krona" TargetMode="External"/></Relationships>
</file>

<file path=ppt/charts/_rels/chartEx16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microsoft.com/office/2011/relationships/chartStyle" Target="style27.xml"/><Relationship Id="rId1" Type="http://schemas.openxmlformats.org/officeDocument/2006/relationships/oleObject" Target="file:///H:\Desktop\Fv6_Bact_2krona.txt" TargetMode="External"/></Relationships>
</file>

<file path=ppt/charts/_rels/chartEx17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microsoft.com/office/2011/relationships/chartStyle" Target="style28.xml"/><Relationship Id="rId1" Type="http://schemas.openxmlformats.org/officeDocument/2006/relationships/oleObject" Target="file:///H:\Desktop\Fv6_kaiju_mar.krona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H:\Desktop\Fv6_Bact_2krona.txt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H:\Desktop\Fv6_Bact_2krona.txt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H:\Desktop\Fv6_Bact_2krona.txt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H:\Desktop\Fv6_Bact_2krona.txt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H:\Desktop\Fv6_Bact_2krona.txt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H:\Desktop\Fv6_Bact_2krona.txt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H:\Desktop\Fv6_kaiju_mar.krona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H:\Desktop\Fv6_kaiju_mar.krona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'Ark1'!$P$3</c:f>
              <c:strCache>
                <c:ptCount val="1"/>
                <c:pt idx="0">
                  <c:v>Bacteroidetes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'Ark1'!$O$4:$O$9</c:f>
              <c:strCache>
                <c:ptCount val="6"/>
                <c:pt idx="0">
                  <c:v>Bacteroidia</c:v>
                </c:pt>
                <c:pt idx="1">
                  <c:v>Chitinophagia</c:v>
                </c:pt>
                <c:pt idx="2">
                  <c:v>Cytophagia</c:v>
                </c:pt>
                <c:pt idx="3">
                  <c:v>Flavobacteriia</c:v>
                </c:pt>
                <c:pt idx="4">
                  <c:v>Saprospiria</c:v>
                </c:pt>
                <c:pt idx="5">
                  <c:v>Other</c:v>
                </c:pt>
              </c:strCache>
            </c:strRef>
          </c:cat>
          <c:val>
            <c:numRef>
              <c:f>'Ark1'!$P$4:$P$9</c:f>
              <c:numCache>
                <c:formatCode>General</c:formatCode>
                <c:ptCount val="6"/>
                <c:pt idx="0">
                  <c:v>5.9241706161137445E-4</c:v>
                </c:pt>
                <c:pt idx="1">
                  <c:v>1.7772511848341231E-3</c:v>
                </c:pt>
                <c:pt idx="2">
                  <c:v>1.1848341232227487E-2</c:v>
                </c:pt>
                <c:pt idx="3">
                  <c:v>0.10900473933649289</c:v>
                </c:pt>
                <c:pt idx="4">
                  <c:v>3.2582938388625596E-2</c:v>
                </c:pt>
                <c:pt idx="5">
                  <c:v>7.1090047393364926E-3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A-4FF9-B07B-41931AB34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083600"/>
        <c:axId val="430077040"/>
      </c:barChart>
      <c:catAx>
        <c:axId val="4300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0077040"/>
        <c:crosses val="autoZero"/>
        <c:auto val="1"/>
        <c:lblAlgn val="ctr"/>
        <c:lblOffset val="100"/>
        <c:noMultiLvlLbl val="0"/>
      </c:catAx>
      <c:valAx>
        <c:axId val="43007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008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 smtClean="0"/>
              <a:t>Bacteroidetes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'Ark1'!$T$4:$T$12</c:f>
              <c:strCache>
                <c:ptCount val="9"/>
                <c:pt idx="0">
                  <c:v>Bacteroidetes Order II. Incertae sedis</c:v>
                </c:pt>
                <c:pt idx="1">
                  <c:v>Bacteroidia</c:v>
                </c:pt>
                <c:pt idx="2">
                  <c:v>Chitinophagia</c:v>
                </c:pt>
                <c:pt idx="3">
                  <c:v>Cytophagia</c:v>
                </c:pt>
                <c:pt idx="4">
                  <c:v>Flavobacteriia</c:v>
                </c:pt>
                <c:pt idx="5">
                  <c:v>Saprospiria</c:v>
                </c:pt>
                <c:pt idx="6">
                  <c:v>Sphingobacteriia</c:v>
                </c:pt>
                <c:pt idx="7">
                  <c:v>unclassified Bacteroidetes</c:v>
                </c:pt>
                <c:pt idx="8">
                  <c:v>Other</c:v>
                </c:pt>
              </c:strCache>
            </c:strRef>
          </c:cat>
          <c:val>
            <c:numRef>
              <c:f>'Ark1'!$U$4:$U$12</c:f>
              <c:numCache>
                <c:formatCode>General</c:formatCode>
                <c:ptCount val="9"/>
                <c:pt idx="0">
                  <c:v>3.5406469577323849E-3</c:v>
                </c:pt>
                <c:pt idx="1">
                  <c:v>7.4815636624681854E-3</c:v>
                </c:pt>
                <c:pt idx="2">
                  <c:v>8.7885314015967279E-4</c:v>
                </c:pt>
                <c:pt idx="3">
                  <c:v>3.2099893406426071E-2</c:v>
                </c:pt>
                <c:pt idx="4">
                  <c:v>0.17888054993582631</c:v>
                </c:pt>
                <c:pt idx="5">
                  <c:v>5.5942047901846897E-2</c:v>
                </c:pt>
                <c:pt idx="6">
                  <c:v>1.0607148295590507E-3</c:v>
                </c:pt>
                <c:pt idx="7">
                  <c:v>5.2061171659161607E-3</c:v>
                </c:pt>
                <c:pt idx="8">
                  <c:v>3.3178881420087452E-3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3-412A-B606-027652908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886368"/>
        <c:axId val="651890304"/>
      </c:barChart>
      <c:catAx>
        <c:axId val="6518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90304"/>
        <c:crosses val="autoZero"/>
        <c:auto val="1"/>
        <c:lblAlgn val="ctr"/>
        <c:lblOffset val="100"/>
        <c:noMultiLvlLbl val="0"/>
      </c:catAx>
      <c:valAx>
        <c:axId val="6518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'Ark1'!$Y$3</c:f>
              <c:strCache>
                <c:ptCount val="1"/>
                <c:pt idx="0">
                  <c:v>Saprospiria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C-40F8-A506-FD851F5EE7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9C-40F8-A506-FD851F5EE7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9C-40F8-A506-FD851F5EE7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9C-40F8-A506-FD851F5EE7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9C-40F8-A506-FD851F5EE754}"/>
              </c:ext>
            </c:extLst>
          </c:dPt>
          <c:cat>
            <c:strRef>
              <c:f>'Ark1'!$X$4:$X$8</c:f>
              <c:strCache>
                <c:ptCount val="5"/>
                <c:pt idx="0">
                  <c:v>Haliscomenobacteraceae</c:v>
                </c:pt>
                <c:pt idx="1">
                  <c:v>Lewinellaceae</c:v>
                </c:pt>
                <c:pt idx="2">
                  <c:v>Saprospiraceae</c:v>
                </c:pt>
                <c:pt idx="3">
                  <c:v>unclassified Saprospirales</c:v>
                </c:pt>
                <c:pt idx="4">
                  <c:v>(tom)</c:v>
                </c:pt>
              </c:strCache>
            </c:strRef>
          </c:cat>
          <c:val>
            <c:numRef>
              <c:f>'Ark1'!$Y$4:$Y$8</c:f>
              <c:numCache>
                <c:formatCode>General</c:formatCode>
                <c:ptCount val="5"/>
                <c:pt idx="0">
                  <c:v>9.654689687354176E-2</c:v>
                </c:pt>
                <c:pt idx="1">
                  <c:v>0.60275314979001404</c:v>
                </c:pt>
                <c:pt idx="2">
                  <c:v>0.16249805568517656</c:v>
                </c:pt>
                <c:pt idx="3">
                  <c:v>0.1048219007621714</c:v>
                </c:pt>
                <c:pt idx="4">
                  <c:v>3.3379996889096285E-2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9C-40F8-A506-FD851F5EE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'Ark1'!$S$3</c:f>
              <c:strCache>
                <c:ptCount val="1"/>
                <c:pt idx="0">
                  <c:v>Proteobacteria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'Ark1'!$R$4:$R$8</c:f>
              <c:strCache>
                <c:ptCount val="5"/>
                <c:pt idx="0">
                  <c:v>Alphaproteobacteria</c:v>
                </c:pt>
                <c:pt idx="1">
                  <c:v>Betaproteobacteria</c:v>
                </c:pt>
                <c:pt idx="2">
                  <c:v>Deltaproteobacteria</c:v>
                </c:pt>
                <c:pt idx="3">
                  <c:v>Gammaproteobacteria</c:v>
                </c:pt>
                <c:pt idx="4">
                  <c:v>Other</c:v>
                </c:pt>
              </c:strCache>
            </c:strRef>
          </c:cat>
          <c:val>
            <c:numRef>
              <c:f>'Ark1'!$S$4:$S$8</c:f>
              <c:numCache>
                <c:formatCode>General</c:formatCode>
                <c:ptCount val="5"/>
                <c:pt idx="0">
                  <c:v>7.1090047393364927E-2</c:v>
                </c:pt>
                <c:pt idx="1">
                  <c:v>6.5165876777251181E-3</c:v>
                </c:pt>
                <c:pt idx="2">
                  <c:v>2.2511848341232227E-2</c:v>
                </c:pt>
                <c:pt idx="3">
                  <c:v>0.13507109004739337</c:v>
                </c:pt>
                <c:pt idx="4">
                  <c:v>1.1848341232227489E-3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0-4F96-9D31-36A58AF27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220576"/>
        <c:axId val="431224840"/>
      </c:barChart>
      <c:catAx>
        <c:axId val="4312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1224840"/>
        <c:crosses val="autoZero"/>
        <c:auto val="1"/>
        <c:lblAlgn val="ctr"/>
        <c:lblOffset val="100"/>
        <c:noMultiLvlLbl val="0"/>
      </c:catAx>
      <c:valAx>
        <c:axId val="43122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12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'Ark1'!$P$3</c:f>
              <c:strCache>
                <c:ptCount val="1"/>
                <c:pt idx="0">
                  <c:v>Bacteroidetes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'Ark1'!$O$4:$O$9</c:f>
              <c:strCache>
                <c:ptCount val="6"/>
                <c:pt idx="0">
                  <c:v>Bacteroidia</c:v>
                </c:pt>
                <c:pt idx="1">
                  <c:v>Chitinophagia</c:v>
                </c:pt>
                <c:pt idx="2">
                  <c:v>Cytophagia</c:v>
                </c:pt>
                <c:pt idx="3">
                  <c:v>Flavobacteriia</c:v>
                </c:pt>
                <c:pt idx="4">
                  <c:v>Saprospiria</c:v>
                </c:pt>
                <c:pt idx="5">
                  <c:v>Other</c:v>
                </c:pt>
              </c:strCache>
            </c:strRef>
          </c:cat>
          <c:val>
            <c:numRef>
              <c:f>'Ark1'!$P$4:$P$9</c:f>
              <c:numCache>
                <c:formatCode>General</c:formatCode>
                <c:ptCount val="6"/>
                <c:pt idx="0">
                  <c:v>5.9241706161137445E-4</c:v>
                </c:pt>
                <c:pt idx="1">
                  <c:v>1.7772511848341231E-3</c:v>
                </c:pt>
                <c:pt idx="2">
                  <c:v>1.1848341232227487E-2</c:v>
                </c:pt>
                <c:pt idx="3">
                  <c:v>0.10900473933649289</c:v>
                </c:pt>
                <c:pt idx="4">
                  <c:v>3.2582938388625596E-2</c:v>
                </c:pt>
                <c:pt idx="5">
                  <c:v>7.1090047393364926E-3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A-4FF9-B07B-41931AB34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083600"/>
        <c:axId val="430077040"/>
      </c:barChart>
      <c:catAx>
        <c:axId val="4300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0077040"/>
        <c:crosses val="autoZero"/>
        <c:auto val="1"/>
        <c:lblAlgn val="ctr"/>
        <c:lblOffset val="100"/>
        <c:noMultiLvlLbl val="0"/>
      </c:catAx>
      <c:valAx>
        <c:axId val="43007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008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E-4886-B38E-C8F384270D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E-4886-B38E-C8F384270D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6E-4886-B38E-C8F384270D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6E-4886-B38E-C8F384270D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6E-4886-B38E-C8F384270D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6E-4886-B38E-C8F384270D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6E-4886-B38E-C8F384270D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6E-4886-B38E-C8F384270DE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6E-4886-B38E-C8F384270DE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D6E-4886-B38E-C8F384270DE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D6E-4886-B38E-C8F384270DE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D6E-4886-B38E-C8F384270DE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D6E-4886-B38E-C8F384270DE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D6E-4886-B38E-C8F384270DE8}"/>
              </c:ext>
            </c:extLst>
          </c:dPt>
          <c:cat>
            <c:strRef>
              <c:f>'Ark1'!$E$44:$E$57</c:f>
              <c:strCache>
                <c:ptCount val="14"/>
                <c:pt idx="0">
                  <c:v>Aestuariibaculum</c:v>
                </c:pt>
                <c:pt idx="1">
                  <c:v>Cellulophaga</c:v>
                </c:pt>
                <c:pt idx="2">
                  <c:v>Crocinitomix</c:v>
                </c:pt>
                <c:pt idx="3">
                  <c:v>Eudoraea</c:v>
                </c:pt>
                <c:pt idx="4">
                  <c:v>Flaviramulus</c:v>
                </c:pt>
                <c:pt idx="5">
                  <c:v>Flavobacterium</c:v>
                </c:pt>
                <c:pt idx="6">
                  <c:v>Kordia</c:v>
                </c:pt>
                <c:pt idx="7">
                  <c:v>Maribacter</c:v>
                </c:pt>
                <c:pt idx="8">
                  <c:v>Polaribacter</c:v>
                </c:pt>
                <c:pt idx="9">
                  <c:v>Psychroserpens</c:v>
                </c:pt>
                <c:pt idx="10">
                  <c:v>Sediminicola</c:v>
                </c:pt>
                <c:pt idx="11">
                  <c:v>Ulvibacter</c:v>
                </c:pt>
                <c:pt idx="12">
                  <c:v>Winogradskyella</c:v>
                </c:pt>
                <c:pt idx="13">
                  <c:v>(tom)</c:v>
                </c:pt>
              </c:strCache>
            </c:strRef>
          </c:cat>
          <c:val>
            <c:numRef>
              <c:f>'Ark1'!$F$44:$F$57</c:f>
              <c:numCache>
                <c:formatCode>General</c:formatCode>
                <c:ptCount val="14"/>
                <c:pt idx="0">
                  <c:v>5.4347826086956529E-3</c:v>
                </c:pt>
                <c:pt idx="1">
                  <c:v>1.0869565217391306E-2</c:v>
                </c:pt>
                <c:pt idx="2">
                  <c:v>5.4347826086956529E-3</c:v>
                </c:pt>
                <c:pt idx="3">
                  <c:v>0.19565217391304349</c:v>
                </c:pt>
                <c:pt idx="4">
                  <c:v>5.4347826086956529E-3</c:v>
                </c:pt>
                <c:pt idx="5">
                  <c:v>5.4347826086956529E-3</c:v>
                </c:pt>
                <c:pt idx="6">
                  <c:v>5.4347826086956529E-3</c:v>
                </c:pt>
                <c:pt idx="7">
                  <c:v>1.6304347826086956E-2</c:v>
                </c:pt>
                <c:pt idx="8">
                  <c:v>1.0869565217391306E-2</c:v>
                </c:pt>
                <c:pt idx="9">
                  <c:v>1.0869565217391306E-2</c:v>
                </c:pt>
                <c:pt idx="10">
                  <c:v>1.0869565217391306E-2</c:v>
                </c:pt>
                <c:pt idx="11">
                  <c:v>5.4347826086956529E-3</c:v>
                </c:pt>
                <c:pt idx="12">
                  <c:v>1.6304347826086956E-2</c:v>
                </c:pt>
                <c:pt idx="13">
                  <c:v>0.69565217391304357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D6E-4886-B38E-C8F384270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'Ark1'!$R$3</c:f>
              <c:strCache>
                <c:ptCount val="1"/>
                <c:pt idx="0">
                  <c:v>Proteobacteria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'Ark1'!$Q$4:$Q$12</c:f>
              <c:strCache>
                <c:ptCount val="9"/>
                <c:pt idx="0">
                  <c:v>Acidithiobacillia</c:v>
                </c:pt>
                <c:pt idx="1">
                  <c:v>Alphaproteobacteria</c:v>
                </c:pt>
                <c:pt idx="2">
                  <c:v>Betaproteobacteria</c:v>
                </c:pt>
                <c:pt idx="3">
                  <c:v>delta/epsilon subdivisions</c:v>
                </c:pt>
                <c:pt idx="4">
                  <c:v>Gammaproteobacteria</c:v>
                </c:pt>
                <c:pt idx="5">
                  <c:v>Oligoflexia</c:v>
                </c:pt>
                <c:pt idx="6">
                  <c:v>unclassified Proteobacteria</c:v>
                </c:pt>
                <c:pt idx="7">
                  <c:v>Zetaproteobacteria</c:v>
                </c:pt>
                <c:pt idx="8">
                  <c:v>Other</c:v>
                </c:pt>
              </c:strCache>
            </c:strRef>
          </c:cat>
          <c:val>
            <c:numRef>
              <c:f>'Ark1'!$R$4:$R$12</c:f>
              <c:numCache>
                <c:formatCode>General</c:formatCode>
                <c:ptCount val="9"/>
                <c:pt idx="0">
                  <c:v>8.4230677195501317E-4</c:v>
                </c:pt>
                <c:pt idx="1">
                  <c:v>0.14152233026604885</c:v>
                </c:pt>
                <c:pt idx="2">
                  <c:v>9.7048010615849809E-3</c:v>
                </c:pt>
                <c:pt idx="3">
                  <c:v>5.5487828754160411E-2</c:v>
                </c:pt>
                <c:pt idx="4">
                  <c:v>0.19335639235136723</c:v>
                </c:pt>
                <c:pt idx="5">
                  <c:v>3.5911157519197719E-3</c:v>
                </c:pt>
                <c:pt idx="6">
                  <c:v>8.8285583762970701E-3</c:v>
                </c:pt>
                <c:pt idx="7">
                  <c:v>1.0537536165676868E-3</c:v>
                </c:pt>
                <c:pt idx="8">
                  <c:v>7.246622724009659E-3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4-4F5B-AC08-8058A25A6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993376"/>
        <c:axId val="634997312"/>
      </c:barChart>
      <c:catAx>
        <c:axId val="63499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4997312"/>
        <c:crosses val="autoZero"/>
        <c:auto val="1"/>
        <c:lblAlgn val="ctr"/>
        <c:lblOffset val="100"/>
        <c:noMultiLvlLbl val="0"/>
      </c:catAx>
      <c:valAx>
        <c:axId val="6349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499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 smtClean="0"/>
              <a:t>Bacteroidetes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'Ark1'!$T$4:$T$12</c:f>
              <c:strCache>
                <c:ptCount val="9"/>
                <c:pt idx="0">
                  <c:v>Bacteroidetes Order II. Incertae sedis</c:v>
                </c:pt>
                <c:pt idx="1">
                  <c:v>Bacteroidia</c:v>
                </c:pt>
                <c:pt idx="2">
                  <c:v>Chitinophagia</c:v>
                </c:pt>
                <c:pt idx="3">
                  <c:v>Cytophagia</c:v>
                </c:pt>
                <c:pt idx="4">
                  <c:v>Flavobacteriia</c:v>
                </c:pt>
                <c:pt idx="5">
                  <c:v>Saprospiria</c:v>
                </c:pt>
                <c:pt idx="6">
                  <c:v>Sphingobacteriia</c:v>
                </c:pt>
                <c:pt idx="7">
                  <c:v>unclassified Bacteroidetes</c:v>
                </c:pt>
                <c:pt idx="8">
                  <c:v>Other</c:v>
                </c:pt>
              </c:strCache>
            </c:strRef>
          </c:cat>
          <c:val>
            <c:numRef>
              <c:f>'Ark1'!$U$4:$U$12</c:f>
              <c:numCache>
                <c:formatCode>General</c:formatCode>
                <c:ptCount val="9"/>
                <c:pt idx="0">
                  <c:v>3.5406469577323849E-3</c:v>
                </c:pt>
                <c:pt idx="1">
                  <c:v>7.4815636624681854E-3</c:v>
                </c:pt>
                <c:pt idx="2">
                  <c:v>8.7885314015967279E-4</c:v>
                </c:pt>
                <c:pt idx="3">
                  <c:v>3.2099893406426071E-2</c:v>
                </c:pt>
                <c:pt idx="4">
                  <c:v>0.17888054993582631</c:v>
                </c:pt>
                <c:pt idx="5">
                  <c:v>5.5942047901846897E-2</c:v>
                </c:pt>
                <c:pt idx="6">
                  <c:v>1.0607148295590507E-3</c:v>
                </c:pt>
                <c:pt idx="7">
                  <c:v>5.2061171659161607E-3</c:v>
                </c:pt>
                <c:pt idx="8">
                  <c:v>3.3178881420087452E-3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3-412A-B606-027652908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886368"/>
        <c:axId val="651890304"/>
      </c:barChart>
      <c:catAx>
        <c:axId val="6518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90304"/>
        <c:crosses val="autoZero"/>
        <c:auto val="1"/>
        <c:lblAlgn val="ctr"/>
        <c:lblOffset val="100"/>
        <c:noMultiLvlLbl val="0"/>
      </c:catAx>
      <c:valAx>
        <c:axId val="6518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'Ark1'!$Y$3</c:f>
              <c:strCache>
                <c:ptCount val="1"/>
                <c:pt idx="0">
                  <c:v>Saprospiria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C-40F8-A506-FD851F5EE7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9C-40F8-A506-FD851F5EE7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9C-40F8-A506-FD851F5EE7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9C-40F8-A506-FD851F5EE7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9C-40F8-A506-FD851F5EE754}"/>
              </c:ext>
            </c:extLst>
          </c:dPt>
          <c:cat>
            <c:strRef>
              <c:f>'Ark1'!$X$4:$X$8</c:f>
              <c:strCache>
                <c:ptCount val="5"/>
                <c:pt idx="0">
                  <c:v>Haliscomenobacteraceae</c:v>
                </c:pt>
                <c:pt idx="1">
                  <c:v>Lewinellaceae</c:v>
                </c:pt>
                <c:pt idx="2">
                  <c:v>Saprospiraceae</c:v>
                </c:pt>
                <c:pt idx="3">
                  <c:v>unclassified Saprospirales</c:v>
                </c:pt>
                <c:pt idx="4">
                  <c:v>(tom)</c:v>
                </c:pt>
              </c:strCache>
            </c:strRef>
          </c:cat>
          <c:val>
            <c:numRef>
              <c:f>'Ark1'!$Y$4:$Y$8</c:f>
              <c:numCache>
                <c:formatCode>General</c:formatCode>
                <c:ptCount val="5"/>
                <c:pt idx="0">
                  <c:v>9.654689687354176E-2</c:v>
                </c:pt>
                <c:pt idx="1">
                  <c:v>0.60275314979001404</c:v>
                </c:pt>
                <c:pt idx="2">
                  <c:v>0.16249805568517656</c:v>
                </c:pt>
                <c:pt idx="3">
                  <c:v>0.1048219007621714</c:v>
                </c:pt>
                <c:pt idx="4">
                  <c:v>3.3379996889096285E-2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9C-40F8-A506-FD851F5EE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'Ark1'!$R$3</c:f>
              <c:strCache>
                <c:ptCount val="1"/>
                <c:pt idx="0">
                  <c:v>Proteobacteria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'Ark1'!$Q$4:$Q$12</c:f>
              <c:strCache>
                <c:ptCount val="9"/>
                <c:pt idx="0">
                  <c:v>Acidithiobacillia</c:v>
                </c:pt>
                <c:pt idx="1">
                  <c:v>Alphaproteobacteria</c:v>
                </c:pt>
                <c:pt idx="2">
                  <c:v>Betaproteobacteria</c:v>
                </c:pt>
                <c:pt idx="3">
                  <c:v>delta/epsilon subdivisions</c:v>
                </c:pt>
                <c:pt idx="4">
                  <c:v>Gammaproteobacteria</c:v>
                </c:pt>
                <c:pt idx="5">
                  <c:v>Oligoflexia</c:v>
                </c:pt>
                <c:pt idx="6">
                  <c:v>unclassified Proteobacteria</c:v>
                </c:pt>
                <c:pt idx="7">
                  <c:v>Zetaproteobacteria</c:v>
                </c:pt>
                <c:pt idx="8">
                  <c:v>Other</c:v>
                </c:pt>
              </c:strCache>
            </c:strRef>
          </c:cat>
          <c:val>
            <c:numRef>
              <c:f>'Ark1'!$R$4:$R$12</c:f>
              <c:numCache>
                <c:formatCode>General</c:formatCode>
                <c:ptCount val="9"/>
                <c:pt idx="0">
                  <c:v>8.4230677195501317E-4</c:v>
                </c:pt>
                <c:pt idx="1">
                  <c:v>0.14152233026604885</c:v>
                </c:pt>
                <c:pt idx="2">
                  <c:v>9.7048010615849809E-3</c:v>
                </c:pt>
                <c:pt idx="3">
                  <c:v>5.5487828754160411E-2</c:v>
                </c:pt>
                <c:pt idx="4">
                  <c:v>0.19335639235136723</c:v>
                </c:pt>
                <c:pt idx="5">
                  <c:v>3.5911157519197719E-3</c:v>
                </c:pt>
                <c:pt idx="6">
                  <c:v>8.8285583762970701E-3</c:v>
                </c:pt>
                <c:pt idx="7">
                  <c:v>1.0537536165676868E-3</c:v>
                </c:pt>
                <c:pt idx="8">
                  <c:v>7.246622724009659E-3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4-4F5B-AC08-8058A25A6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993376"/>
        <c:axId val="634997312"/>
      </c:barChart>
      <c:catAx>
        <c:axId val="63499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4997312"/>
        <c:crosses val="autoZero"/>
        <c:auto val="1"/>
        <c:lblAlgn val="ctr"/>
        <c:lblOffset val="100"/>
        <c:noMultiLvlLbl val="0"/>
      </c:catAx>
      <c:valAx>
        <c:axId val="6349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499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 smtClean="0"/>
              <a:t>Bacteroidetes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'Ark1'!$T$4:$T$12</c:f>
              <c:strCache>
                <c:ptCount val="9"/>
                <c:pt idx="0">
                  <c:v>Bacteroidetes Order II. Incertae sedis</c:v>
                </c:pt>
                <c:pt idx="1">
                  <c:v>Bacteroidia</c:v>
                </c:pt>
                <c:pt idx="2">
                  <c:v>Chitinophagia</c:v>
                </c:pt>
                <c:pt idx="3">
                  <c:v>Cytophagia</c:v>
                </c:pt>
                <c:pt idx="4">
                  <c:v>Flavobacteriia</c:v>
                </c:pt>
                <c:pt idx="5">
                  <c:v>Saprospiria</c:v>
                </c:pt>
                <c:pt idx="6">
                  <c:v>Sphingobacteriia</c:v>
                </c:pt>
                <c:pt idx="7">
                  <c:v>unclassified Bacteroidetes</c:v>
                </c:pt>
                <c:pt idx="8">
                  <c:v>Other</c:v>
                </c:pt>
              </c:strCache>
            </c:strRef>
          </c:cat>
          <c:val>
            <c:numRef>
              <c:f>'Ark1'!$U$4:$U$12</c:f>
              <c:numCache>
                <c:formatCode>General</c:formatCode>
                <c:ptCount val="9"/>
                <c:pt idx="0">
                  <c:v>3.5406469577323849E-3</c:v>
                </c:pt>
                <c:pt idx="1">
                  <c:v>7.4815636624681854E-3</c:v>
                </c:pt>
                <c:pt idx="2">
                  <c:v>8.7885314015967279E-4</c:v>
                </c:pt>
                <c:pt idx="3">
                  <c:v>3.2099893406426071E-2</c:v>
                </c:pt>
                <c:pt idx="4">
                  <c:v>0.17888054993582631</c:v>
                </c:pt>
                <c:pt idx="5">
                  <c:v>5.5942047901846897E-2</c:v>
                </c:pt>
                <c:pt idx="6">
                  <c:v>1.0607148295590507E-3</c:v>
                </c:pt>
                <c:pt idx="7">
                  <c:v>5.2061171659161607E-3</c:v>
                </c:pt>
                <c:pt idx="8">
                  <c:v>3.3178881420087452E-3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3-412A-B606-027652908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886368"/>
        <c:axId val="651890304"/>
      </c:barChart>
      <c:catAx>
        <c:axId val="6518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90304"/>
        <c:crosses val="autoZero"/>
        <c:auto val="1"/>
        <c:lblAlgn val="ctr"/>
        <c:lblOffset val="100"/>
        <c:noMultiLvlLbl val="0"/>
      </c:catAx>
      <c:valAx>
        <c:axId val="6518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18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'Ark1'!$I$4:$I$6</cx:f>
        <cx:lvl ptCount="3">
          <cx:pt idx="0">Archaea</cx:pt>
          <cx:pt idx="1">Bacteria</cx:pt>
          <cx:pt idx="2">Eukaryota</cx:pt>
        </cx:lvl>
      </cx:strDim>
      <cx:numDim type="size">
        <cx:f>'Ark1'!$J$4:$J$6</cx:f>
        <cx:lvl ptCount="3" formatCode="Standard">
          <cx:pt idx="0">0.00059241706161137445</cx:pt>
          <cx:pt idx="1">0.75059241706161139</cx:pt>
          <cx:pt idx="2">0.24881516587677724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D65E1DBF-1117-4AC7-BC22-80B2B2C1C075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'Ark1'!$J$4:$J$5</cx:f>
        <cx:lvl ptCount="2">
          <cx:pt idx="0">Archaea</cx:pt>
          <cx:pt idx="1">Bacteria</cx:pt>
        </cx:lvl>
      </cx:strDim>
      <cx:numDim type="size">
        <cx:f>'Ark1'!$K$4:$K$5</cx:f>
        <cx:lvl ptCount="2" formatCode="Standard">
          <cx:pt idx="0">0.0072231286301638062</cx:pt>
          <cx:pt idx="1">0.98870282146664057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CCC60A9-2C2C-4AE6-B312-D3385E7F5016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'Ark1'!$N$4:$N$23</cx:f>
        <cx:lvl ptCount="20">
          <cx:pt idx="0">Acidobacteria</cx:pt>
          <cx:pt idx="1">Aquificae</cx:pt>
          <cx:pt idx="2">Balneolaeota</cx:pt>
          <cx:pt idx="3">Calditrichaeota</cx:pt>
          <cx:pt idx="4">Deferribacteres</cx:pt>
          <cx:pt idx="5">Elusimicrobia</cx:pt>
          <cx:pt idx="6">FCB group</cx:pt>
          <cx:pt idx="7">Fusobacteria</cx:pt>
          <cx:pt idx="8">Nitrospinae/Tectomicrobia group</cx:pt>
          <cx:pt idx="9">Nitrospirae</cx:pt>
          <cx:pt idx="10">Proteobacteria</cx:pt>
          <cx:pt idx="11">PVC group</cx:pt>
          <cx:pt idx="12">Rhodothermaeota</cx:pt>
          <cx:pt idx="13">Spirochaetes</cx:pt>
          <cx:pt idx="14">Synergistetes</cx:pt>
          <cx:pt idx="15">Terrabacteria group</cx:pt>
          <cx:pt idx="16">Thermodesulfobacteria</cx:pt>
          <cx:pt idx="17">Thermotogae</cx:pt>
          <cx:pt idx="18">unclassified Bacteria</cx:pt>
          <cx:pt idx="19">other</cx:pt>
        </cx:lvl>
      </cx:strDim>
      <cx:numDim type="size">
        <cx:f>'Ark1'!$O$4:$O$23</cx:f>
        <cx:lvl ptCount="20" formatCode="Standard">
          <cx:pt idx="0">0.0036685592464486935</cx:pt>
          <cx:pt idx="1">0.00049511627401074637</cx:pt>
          <cx:pt idx="2">0.0012895647066501338</cx:pt>
          <cx:pt idx="3">2.8715003589375449e-05</cx:pt>
          <cx:pt idx="4">0.00019404381213426441</cx:pt>
          <cx:pt idx="5">0.00011398986273358132</cx:pt>
          <cx:pt idx="6">0.30374991842328525</cx:pt>
          <cx:pt idx="7">0.00015140638256216145</cx:pt>
          <cx:pt idx="8">0.002165807391938045</cx:pt>
          <cx:pt idx="9">0.0009606473928081968</cx:pt>
          <cx:pt idx="10">0.42163370967391067</cx:pt>
          <cx:pt idx="11">0.11353564358589484</cx:pt>
          <cx:pt idx="12">0.0017777197676695164</cx:pt>
          <cx:pt idx="13">0.0015506101938262743</cx:pt>
          <cx:pt idx="14">7.2222584785398857e-05</cx:pt>
          <cx:pt idx="15">0.11070852095977723</cx:pt>
          <cx:pt idx="16">0.00044029672170375688</cx:pt>
          <cx:pt idx="17">0.00026452609367182231</cx:pt>
          <cx:pt idx="18">0.0069786160238421548</cx:pt>
          <cx:pt idx="19">0.018923187365398421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906D0F2-9080-4FCC-AC2D-2E67AD2B378B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'Ark1'!$J$4:$J$5</cx:f>
        <cx:lvl ptCount="2">
          <cx:pt idx="0">Archaea</cx:pt>
          <cx:pt idx="1">Bacteria</cx:pt>
        </cx:lvl>
      </cx:strDim>
      <cx:numDim type="size">
        <cx:f>'Ark1'!$K$4:$K$5</cx:f>
        <cx:lvl ptCount="2" formatCode="Standard">
          <cx:pt idx="0">0.0072231286301638062</cx:pt>
          <cx:pt idx="1">0.98870282146664057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CCC60A9-2C2C-4AE6-B312-D3385E7F5016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'Ark1'!$N$4:$N$23</cx:f>
        <cx:lvl ptCount="20">
          <cx:pt idx="0">Acidobacteria</cx:pt>
          <cx:pt idx="1">Aquificae</cx:pt>
          <cx:pt idx="2">Balneolaeota</cx:pt>
          <cx:pt idx="3">Calditrichaeota</cx:pt>
          <cx:pt idx="4">Deferribacteres</cx:pt>
          <cx:pt idx="5">Elusimicrobia</cx:pt>
          <cx:pt idx="6">FCB group</cx:pt>
          <cx:pt idx="7">Fusobacteria</cx:pt>
          <cx:pt idx="8">Nitrospinae/Tectomicrobia group</cx:pt>
          <cx:pt idx="9">Nitrospirae</cx:pt>
          <cx:pt idx="10">Proteobacteria</cx:pt>
          <cx:pt idx="11">PVC group</cx:pt>
          <cx:pt idx="12">Rhodothermaeota</cx:pt>
          <cx:pt idx="13">Spirochaetes</cx:pt>
          <cx:pt idx="14">Synergistetes</cx:pt>
          <cx:pt idx="15">Terrabacteria group</cx:pt>
          <cx:pt idx="16">Thermodesulfobacteria</cx:pt>
          <cx:pt idx="17">Thermotogae</cx:pt>
          <cx:pt idx="18">unclassified Bacteria</cx:pt>
          <cx:pt idx="19">other</cx:pt>
        </cx:lvl>
      </cx:strDim>
      <cx:numDim type="size">
        <cx:f>'Ark1'!$O$4:$O$23</cx:f>
        <cx:lvl ptCount="20" formatCode="Standard">
          <cx:pt idx="0">0.0036685592464486935</cx:pt>
          <cx:pt idx="1">0.00049511627401074637</cx:pt>
          <cx:pt idx="2">0.0012895647066501338</cx:pt>
          <cx:pt idx="3">2.8715003589375449e-05</cx:pt>
          <cx:pt idx="4">0.00019404381213426441</cx:pt>
          <cx:pt idx="5">0.00011398986273358132</cx:pt>
          <cx:pt idx="6">0.30374991842328525</cx:pt>
          <cx:pt idx="7">0.00015140638256216145</cx:pt>
          <cx:pt idx="8">0.002165807391938045</cx:pt>
          <cx:pt idx="9">0.0009606473928081968</cx:pt>
          <cx:pt idx="10">0.42163370967391067</cx:pt>
          <cx:pt idx="11">0.11353564358589484</cx:pt>
          <cx:pt idx="12">0.0017777197676695164</cx:pt>
          <cx:pt idx="13">0.0015506101938262743</cx:pt>
          <cx:pt idx="14">7.2222584785398857e-05</cx:pt>
          <cx:pt idx="15">0.11070852095977723</cx:pt>
          <cx:pt idx="16">0.00044029672170375688</cx:pt>
          <cx:pt idx="17">0.00026452609367182231</cx:pt>
          <cx:pt idx="18">0.0069786160238421548</cx:pt>
          <cx:pt idx="19">0.018923187365398421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906D0F2-9080-4FCC-AC2D-2E67AD2B378B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'Ark1'!$J$4:$J$5</cx:f>
        <cx:lvl ptCount="2">
          <cx:pt idx="0">Archaea</cx:pt>
          <cx:pt idx="1">Bacteria</cx:pt>
        </cx:lvl>
      </cx:strDim>
      <cx:numDim type="size">
        <cx:f>'Ark1'!$K$4:$K$5</cx:f>
        <cx:lvl ptCount="2" formatCode="Standard">
          <cx:pt idx="0">0.0072231286301638062</cx:pt>
          <cx:pt idx="1">0.98870282146664057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CCC60A9-2C2C-4AE6-B312-D3385E7F5016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'Ark1'!$N$4:$N$23</cx:f>
        <cx:lvl ptCount="20">
          <cx:pt idx="0">Acidobacteria</cx:pt>
          <cx:pt idx="1">Aquificae</cx:pt>
          <cx:pt idx="2">Balneolaeota</cx:pt>
          <cx:pt idx="3">Calditrichaeota</cx:pt>
          <cx:pt idx="4">Deferribacteres</cx:pt>
          <cx:pt idx="5">Elusimicrobia</cx:pt>
          <cx:pt idx="6">FCB group</cx:pt>
          <cx:pt idx="7">Fusobacteria</cx:pt>
          <cx:pt idx="8">Nitrospinae/Tectomicrobia group</cx:pt>
          <cx:pt idx="9">Nitrospirae</cx:pt>
          <cx:pt idx="10">Proteobacteria</cx:pt>
          <cx:pt idx="11">PVC group</cx:pt>
          <cx:pt idx="12">Rhodothermaeota</cx:pt>
          <cx:pt idx="13">Spirochaetes</cx:pt>
          <cx:pt idx="14">Synergistetes</cx:pt>
          <cx:pt idx="15">Terrabacteria group</cx:pt>
          <cx:pt idx="16">Thermodesulfobacteria</cx:pt>
          <cx:pt idx="17">Thermotogae</cx:pt>
          <cx:pt idx="18">unclassified Bacteria</cx:pt>
          <cx:pt idx="19">other</cx:pt>
        </cx:lvl>
      </cx:strDim>
      <cx:numDim type="size">
        <cx:f>'Ark1'!$O$4:$O$23</cx:f>
        <cx:lvl ptCount="20" formatCode="Standard">
          <cx:pt idx="0">0.0036685592464486935</cx:pt>
          <cx:pt idx="1">0.00049511627401074637</cx:pt>
          <cx:pt idx="2">0.0012895647066501338</cx:pt>
          <cx:pt idx="3">2.8715003589375449e-05</cx:pt>
          <cx:pt idx="4">0.00019404381213426441</cx:pt>
          <cx:pt idx="5">0.00011398986273358132</cx:pt>
          <cx:pt idx="6">0.30374991842328525</cx:pt>
          <cx:pt idx="7">0.00015140638256216145</cx:pt>
          <cx:pt idx="8">0.002165807391938045</cx:pt>
          <cx:pt idx="9">0.0009606473928081968</cx:pt>
          <cx:pt idx="10">0.42163370967391067</cx:pt>
          <cx:pt idx="11">0.11353564358589484</cx:pt>
          <cx:pt idx="12">0.0017777197676695164</cx:pt>
          <cx:pt idx="13">0.0015506101938262743</cx:pt>
          <cx:pt idx="14">7.2222584785398857e-05</cx:pt>
          <cx:pt idx="15">0.11070852095977723</cx:pt>
          <cx:pt idx="16">0.00044029672170375688</cx:pt>
          <cx:pt idx="17">0.00026452609367182231</cx:pt>
          <cx:pt idx="18">0.0069786160238421548</cx:pt>
          <cx:pt idx="19">0.018923187365398421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906D0F2-9080-4FCC-AC2D-2E67AD2B378B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'Ark1'!$L$4:$L$17</cx:f>
        <cx:lvl ptCount="14">
          <cx:pt idx="0">Acidobacteria</cx:pt>
          <cx:pt idx="1">Actinobacteria</cx:pt>
          <cx:pt idx="2">Bacteroidetes</cx:pt>
          <cx:pt idx="3">Chlamydiae</cx:pt>
          <cx:pt idx="4">Cyanobacteria</cx:pt>
          <cx:pt idx="5">Firmicutes</cx:pt>
          <cx:pt idx="6">Gemmatimonadetes</cx:pt>
          <cx:pt idx="7">Ignavibacteriae</cx:pt>
          <cx:pt idx="8">Nitrospirae</cx:pt>
          <cx:pt idx="9">Planctomycetes</cx:pt>
          <cx:pt idx="10">Proteobacteria</cx:pt>
          <cx:pt idx="11">Spirochaetes</cx:pt>
          <cx:pt idx="12">Verrucomicrobia</cx:pt>
          <cx:pt idx="13">Other</cx:pt>
        </cx:lvl>
      </cx:strDim>
      <cx:numDim type="size">
        <cx:f>'Ark1'!$M$4:$M$17</cx:f>
        <cx:lvl ptCount="14" formatCode="Standard">
          <cx:pt idx="0">0.00059241706161137445</cx:pt>
          <cx:pt idx="1">0.013625592417061612</cx:pt>
          <cx:pt idx="2">0.16291469194312796</cx:pt>
          <cx:pt idx="3">0.00059241706161137445</cx:pt>
          <cx:pt idx="4">0.03495260663507109</cx:pt>
          <cx:pt idx="5">0.00059241706161137445</cx:pt>
          <cx:pt idx="6">0.0011848341232227489</cx:pt>
          <cx:pt idx="7">0.00059241706161137445</cx:pt>
          <cx:pt idx="8">0.00059241706161137445</cx:pt>
          <cx:pt idx="9">0.0065165876777251181</cx:pt>
          <cx:pt idx="10">0.2363744075829384</cx:pt>
          <cx:pt idx="11">0.00059241706161137445</cx:pt>
          <cx:pt idx="12">0.011255924170616114</cx:pt>
          <cx:pt idx="13">0.28021327014218012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407AFF98-5CA7-45AB-9136-396CD33FE863}">
          <cx:tx>
            <cx:txData>
              <cx:f>'Ark1'!$M$3</cx:f>
              <cx:v>Bacteria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/>
          </a:pPr>
          <a:endParaRPr lang="nb-NO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1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'Ark1'!$N$4:$N$23</cx:f>
        <cx:lvl ptCount="20">
          <cx:pt idx="0">Acidobacteria</cx:pt>
          <cx:pt idx="1">Aquificae</cx:pt>
          <cx:pt idx="2">Balneolaeota</cx:pt>
          <cx:pt idx="3">Calditrichaeota</cx:pt>
          <cx:pt idx="4">Deferribacteres</cx:pt>
          <cx:pt idx="5">Elusimicrobia</cx:pt>
          <cx:pt idx="6">FCB group</cx:pt>
          <cx:pt idx="7">Fusobacteria</cx:pt>
          <cx:pt idx="8">Nitrospinae/Tectomicrobia group</cx:pt>
          <cx:pt idx="9">Nitrospirae</cx:pt>
          <cx:pt idx="10">Proteobacteria</cx:pt>
          <cx:pt idx="11">PVC group</cx:pt>
          <cx:pt idx="12">Rhodothermaeota</cx:pt>
          <cx:pt idx="13">Spirochaetes</cx:pt>
          <cx:pt idx="14">Synergistetes</cx:pt>
          <cx:pt idx="15">Terrabacteria group</cx:pt>
          <cx:pt idx="16">Thermodesulfobacteria</cx:pt>
          <cx:pt idx="17">Thermotogae</cx:pt>
          <cx:pt idx="18">unclassified Bacteria</cx:pt>
          <cx:pt idx="19">other</cx:pt>
        </cx:lvl>
      </cx:strDim>
      <cx:numDim type="size">
        <cx:f>'Ark1'!$O$4:$O$23</cx:f>
        <cx:lvl ptCount="20" formatCode="Standard">
          <cx:pt idx="0">0.0036685592464486935</cx:pt>
          <cx:pt idx="1">0.00049511627401074637</cx:pt>
          <cx:pt idx="2">0.0012895647066501338</cx:pt>
          <cx:pt idx="3">2.8715003589375449e-05</cx:pt>
          <cx:pt idx="4">0.00019404381213426441</cx:pt>
          <cx:pt idx="5">0.00011398986273358132</cx:pt>
          <cx:pt idx="6">0.30374991842328525</cx:pt>
          <cx:pt idx="7">0.00015140638256216145</cx:pt>
          <cx:pt idx="8">0.002165807391938045</cx:pt>
          <cx:pt idx="9">0.0009606473928081968</cx:pt>
          <cx:pt idx="10">0.42163370967391067</cx:pt>
          <cx:pt idx="11">0.11353564358589484</cx:pt>
          <cx:pt idx="12">0.0017777197676695164</cx:pt>
          <cx:pt idx="13">0.0015506101938262743</cx:pt>
          <cx:pt idx="14">7.2222584785398857e-05</cx:pt>
          <cx:pt idx="15">0.11070852095977723</cx:pt>
          <cx:pt idx="16">0.00044029672170375688</cx:pt>
          <cx:pt idx="17">0.00026452609367182231</cx:pt>
          <cx:pt idx="18">0.0069786160238421548</cx:pt>
          <cx:pt idx="19">0.018923187365398421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906D0F2-9080-4FCC-AC2D-2E67AD2B378B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'Ark1'!$I$4:$I$6</cx:f>
        <cx:lvl ptCount="3">
          <cx:pt idx="0">Archaea</cx:pt>
          <cx:pt idx="1">Bacteria</cx:pt>
          <cx:pt idx="2">Eukaryota</cx:pt>
        </cx:lvl>
      </cx:strDim>
      <cx:numDim type="size">
        <cx:f>'Ark1'!$J$4:$J$6</cx:f>
        <cx:lvl ptCount="3" formatCode="Standard">
          <cx:pt idx="0">0.00059241706161137445</cx:pt>
          <cx:pt idx="1">0.75059241706161139</cx:pt>
          <cx:pt idx="2">0.24881516587677724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Domain</a:t>
            </a:r>
            <a:endParaRPr lang="nb-NO" dirty="0"/>
          </a:p>
        </cx:rich>
      </cx:tx>
    </cx:title>
    <cx:plotArea>
      <cx:plotAreaRegion>
        <cx:series layoutId="treemap" uniqueId="{D65E1DBF-1117-4AC7-BC22-80B2B2C1C075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'Ark1'!$L$4:$L$17</cx:f>
        <cx:lvl ptCount="14">
          <cx:pt idx="0">Acidobacteria</cx:pt>
          <cx:pt idx="1">Actinobacteria</cx:pt>
          <cx:pt idx="2">Bacteroidetes</cx:pt>
          <cx:pt idx="3">Chlamydiae</cx:pt>
          <cx:pt idx="4">Cyanobacteria</cx:pt>
          <cx:pt idx="5">Firmicutes</cx:pt>
          <cx:pt idx="6">Gemmatimonadetes</cx:pt>
          <cx:pt idx="7">Ignavibacteriae</cx:pt>
          <cx:pt idx="8">Nitrospirae</cx:pt>
          <cx:pt idx="9">Planctomycetes</cx:pt>
          <cx:pt idx="10">Proteobacteria</cx:pt>
          <cx:pt idx="11">Spirochaetes</cx:pt>
          <cx:pt idx="12">Verrucomicrobia</cx:pt>
          <cx:pt idx="13">Other</cx:pt>
        </cx:lvl>
      </cx:strDim>
      <cx:numDim type="size">
        <cx:f>'Ark1'!$M$4:$M$17</cx:f>
        <cx:lvl ptCount="14" formatCode="Standard">
          <cx:pt idx="0">0.00059241706161137445</cx:pt>
          <cx:pt idx="1">0.013625592417061612</cx:pt>
          <cx:pt idx="2">0.16291469194312796</cx:pt>
          <cx:pt idx="3">0.00059241706161137445</cx:pt>
          <cx:pt idx="4">0.03495260663507109</cx:pt>
          <cx:pt idx="5">0.00059241706161137445</cx:pt>
          <cx:pt idx="6">0.0011848341232227489</cx:pt>
          <cx:pt idx="7">0.00059241706161137445</cx:pt>
          <cx:pt idx="8">0.00059241706161137445</cx:pt>
          <cx:pt idx="9">0.0065165876777251181</cx:pt>
          <cx:pt idx="10">0.2363744075829384</cx:pt>
          <cx:pt idx="11">0.00059241706161137445</cx:pt>
          <cx:pt idx="12">0.011255924170616114</cx:pt>
          <cx:pt idx="13">0.28021327014218012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Bacteria</a:t>
            </a:r>
            <a:endParaRPr lang="nb-NO" dirty="0"/>
          </a:p>
        </cx:rich>
      </cx:tx>
    </cx:title>
    <cx:plotArea>
      <cx:plotAreaRegion>
        <cx:series layoutId="treemap" uniqueId="{407AFF98-5CA7-45AB-9136-396CD33FE863}">
          <cx:tx>
            <cx:txData>
              <cx:f>'Ark1'!$M$3</cx:f>
              <cx:v>Bacteria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/>
          </a:pPr>
          <a:endParaRPr lang="nb-NO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'Ark1'!$I$4:$I$6</cx:f>
        <cx:lvl ptCount="3">
          <cx:pt idx="0">Archaea</cx:pt>
          <cx:pt idx="1">Bacteria</cx:pt>
          <cx:pt idx="2">Eukaryota</cx:pt>
        </cx:lvl>
      </cx:strDim>
      <cx:numDim type="size">
        <cx:f>'Ark1'!$J$4:$J$6</cx:f>
        <cx:lvl ptCount="3" formatCode="Standard">
          <cx:pt idx="0">0.00059241706161137445</cx:pt>
          <cx:pt idx="1">0.75059241706161139</cx:pt>
          <cx:pt idx="2">0.24881516587677724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Domain</a:t>
            </a:r>
            <a:endParaRPr lang="nb-NO" dirty="0"/>
          </a:p>
        </cx:rich>
      </cx:tx>
    </cx:title>
    <cx:plotArea>
      <cx:plotAreaRegion>
        <cx:series layoutId="treemap" uniqueId="{D65E1DBF-1117-4AC7-BC22-80B2B2C1C075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'Ark1'!$L$4:$L$17</cx:f>
        <cx:lvl ptCount="14">
          <cx:pt idx="0">Acidobacteria</cx:pt>
          <cx:pt idx="1">Actinobacteria</cx:pt>
          <cx:pt idx="2">Bacteroidetes</cx:pt>
          <cx:pt idx="3">Chlamydiae</cx:pt>
          <cx:pt idx="4">Cyanobacteria</cx:pt>
          <cx:pt idx="5">Firmicutes</cx:pt>
          <cx:pt idx="6">Gemmatimonadetes</cx:pt>
          <cx:pt idx="7">Ignavibacteriae</cx:pt>
          <cx:pt idx="8">Nitrospirae</cx:pt>
          <cx:pt idx="9">Planctomycetes</cx:pt>
          <cx:pt idx="10">Proteobacteria</cx:pt>
          <cx:pt idx="11">Spirochaetes</cx:pt>
          <cx:pt idx="12">Verrucomicrobia</cx:pt>
          <cx:pt idx="13">Other</cx:pt>
        </cx:lvl>
      </cx:strDim>
      <cx:numDim type="size">
        <cx:f>'Ark1'!$M$4:$M$17</cx:f>
        <cx:lvl ptCount="14" formatCode="Standard">
          <cx:pt idx="0">0.00059241706161137445</cx:pt>
          <cx:pt idx="1">0.013625592417061612</cx:pt>
          <cx:pt idx="2">0.16291469194312796</cx:pt>
          <cx:pt idx="3">0.00059241706161137445</cx:pt>
          <cx:pt idx="4">0.03495260663507109</cx:pt>
          <cx:pt idx="5">0.00059241706161137445</cx:pt>
          <cx:pt idx="6">0.0011848341232227489</cx:pt>
          <cx:pt idx="7">0.00059241706161137445</cx:pt>
          <cx:pt idx="8">0.00059241706161137445</cx:pt>
          <cx:pt idx="9">0.0065165876777251181</cx:pt>
          <cx:pt idx="10">0.2363744075829384</cx:pt>
          <cx:pt idx="11">0.00059241706161137445</cx:pt>
          <cx:pt idx="12">0.011255924170616114</cx:pt>
          <cx:pt idx="13">0.28021327014218012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Bacteria</a:t>
            </a:r>
            <a:endParaRPr lang="nb-NO" dirty="0"/>
          </a:p>
        </cx:rich>
      </cx:tx>
    </cx:title>
    <cx:plotArea>
      <cx:plotAreaRegion>
        <cx:series layoutId="treemap" uniqueId="{407AFF98-5CA7-45AB-9136-396CD33FE863}">
          <cx:tx>
            <cx:txData>
              <cx:f>'Ark1'!$M$3</cx:f>
              <cx:v>Bacteria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/>
          </a:pPr>
          <a:endParaRPr lang="nb-NO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'Ark1'!$I$4:$I$6</cx:f>
        <cx:lvl ptCount="3">
          <cx:pt idx="0">Archaea</cx:pt>
          <cx:pt idx="1">Bacteria</cx:pt>
          <cx:pt idx="2">Eukaryota</cx:pt>
        </cx:lvl>
      </cx:strDim>
      <cx:numDim type="size">
        <cx:f>'Ark1'!$J$4:$J$6</cx:f>
        <cx:lvl ptCount="3" formatCode="Standard">
          <cx:pt idx="0">0.00059241706161137445</cx:pt>
          <cx:pt idx="1">0.75059241706161139</cx:pt>
          <cx:pt idx="2">0.24881516587677724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Domain</a:t>
            </a:r>
            <a:endParaRPr lang="nb-NO" dirty="0"/>
          </a:p>
        </cx:rich>
      </cx:tx>
    </cx:title>
    <cx:plotArea>
      <cx:plotAreaRegion>
        <cx:series layoutId="treemap" uniqueId="{D65E1DBF-1117-4AC7-BC22-80B2B2C1C075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'Ark1'!$L$4:$L$17</cx:f>
        <cx:lvl ptCount="14">
          <cx:pt idx="0">Acidobacteria</cx:pt>
          <cx:pt idx="1">Actinobacteria</cx:pt>
          <cx:pt idx="2">Bacteroidetes</cx:pt>
          <cx:pt idx="3">Chlamydiae</cx:pt>
          <cx:pt idx="4">Cyanobacteria</cx:pt>
          <cx:pt idx="5">Firmicutes</cx:pt>
          <cx:pt idx="6">Gemmatimonadetes</cx:pt>
          <cx:pt idx="7">Ignavibacteriae</cx:pt>
          <cx:pt idx="8">Nitrospirae</cx:pt>
          <cx:pt idx="9">Planctomycetes</cx:pt>
          <cx:pt idx="10">Proteobacteria</cx:pt>
          <cx:pt idx="11">Spirochaetes</cx:pt>
          <cx:pt idx="12">Verrucomicrobia</cx:pt>
          <cx:pt idx="13">Other</cx:pt>
        </cx:lvl>
      </cx:strDim>
      <cx:numDim type="size">
        <cx:f>'Ark1'!$M$4:$M$17</cx:f>
        <cx:lvl ptCount="14" formatCode="Standard">
          <cx:pt idx="0">0.00059241706161137445</cx:pt>
          <cx:pt idx="1">0.013625592417061612</cx:pt>
          <cx:pt idx="2">0.16291469194312796</cx:pt>
          <cx:pt idx="3">0.00059241706161137445</cx:pt>
          <cx:pt idx="4">0.03495260663507109</cx:pt>
          <cx:pt idx="5">0.00059241706161137445</cx:pt>
          <cx:pt idx="6">0.0011848341232227489</cx:pt>
          <cx:pt idx="7">0.00059241706161137445</cx:pt>
          <cx:pt idx="8">0.00059241706161137445</cx:pt>
          <cx:pt idx="9">0.0065165876777251181</cx:pt>
          <cx:pt idx="10">0.2363744075829384</cx:pt>
          <cx:pt idx="11">0.00059241706161137445</cx:pt>
          <cx:pt idx="12">0.011255924170616114</cx:pt>
          <cx:pt idx="13">0.28021327014218012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Bacteria</a:t>
            </a:r>
            <a:endParaRPr lang="nb-NO" dirty="0"/>
          </a:p>
        </cx:rich>
      </cx:tx>
    </cx:title>
    <cx:plotArea>
      <cx:plotAreaRegion>
        <cx:series layoutId="treemap" uniqueId="{407AFF98-5CA7-45AB-9136-396CD33FE863}">
          <cx:tx>
            <cx:txData>
              <cx:f>'Ark1'!$M$3</cx:f>
              <cx:v>Bacteria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/>
          </a:pPr>
          <a:endParaRPr lang="nb-NO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'Ark1'!$J$4:$J$5</cx:f>
        <cx:lvl ptCount="2">
          <cx:pt idx="0">Archaea</cx:pt>
          <cx:pt idx="1">Bacteria</cx:pt>
        </cx:lvl>
      </cx:strDim>
      <cx:numDim type="size">
        <cx:f>'Ark1'!$K$4:$K$5</cx:f>
        <cx:lvl ptCount="2" formatCode="Standard">
          <cx:pt idx="0">0.0072231286301638062</cx:pt>
          <cx:pt idx="1">0.98870282146664057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nb-NO" dirty="0"/>
          </a:p>
        </cx:rich>
      </cx:tx>
    </cx:title>
    <cx:plotArea>
      <cx:plotAreaRegion>
        <cx:series layoutId="treemap" uniqueId="{8CCC60A9-2C2C-4AE6-B312-D3385E7F5016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'Ark1'!$N$4:$N$23</cx:f>
        <cx:lvl ptCount="20">
          <cx:pt idx="0">Acidobacteria</cx:pt>
          <cx:pt idx="1">Aquificae</cx:pt>
          <cx:pt idx="2">Balneolaeota</cx:pt>
          <cx:pt idx="3">Calditrichaeota</cx:pt>
          <cx:pt idx="4">Deferribacteres</cx:pt>
          <cx:pt idx="5">Elusimicrobia</cx:pt>
          <cx:pt idx="6">FCB group</cx:pt>
          <cx:pt idx="7">Fusobacteria</cx:pt>
          <cx:pt idx="8">Nitrospinae/Tectomicrobia group</cx:pt>
          <cx:pt idx="9">Nitrospirae</cx:pt>
          <cx:pt idx="10">Proteobacteria</cx:pt>
          <cx:pt idx="11">PVC group</cx:pt>
          <cx:pt idx="12">Rhodothermaeota</cx:pt>
          <cx:pt idx="13">Spirochaetes</cx:pt>
          <cx:pt idx="14">Synergistetes</cx:pt>
          <cx:pt idx="15">Terrabacteria group</cx:pt>
          <cx:pt idx="16">Thermodesulfobacteria</cx:pt>
          <cx:pt idx="17">Thermotogae</cx:pt>
          <cx:pt idx="18">unclassified Bacteria</cx:pt>
          <cx:pt idx="19">other</cx:pt>
        </cx:lvl>
      </cx:strDim>
      <cx:numDim type="size">
        <cx:f>'Ark1'!$O$4:$O$23</cx:f>
        <cx:lvl ptCount="20" formatCode="Standard">
          <cx:pt idx="0">0.0036685592464486935</cx:pt>
          <cx:pt idx="1">0.00049511627401074637</cx:pt>
          <cx:pt idx="2">0.0012895647066501338</cx:pt>
          <cx:pt idx="3">2.8715003589375449e-05</cx:pt>
          <cx:pt idx="4">0.00019404381213426441</cx:pt>
          <cx:pt idx="5">0.00011398986273358132</cx:pt>
          <cx:pt idx="6">0.30374991842328525</cx:pt>
          <cx:pt idx="7">0.00015140638256216145</cx:pt>
          <cx:pt idx="8">0.002165807391938045</cx:pt>
          <cx:pt idx="9">0.0009606473928081968</cx:pt>
          <cx:pt idx="10">0.42163370967391067</cx:pt>
          <cx:pt idx="11">0.11353564358589484</cx:pt>
          <cx:pt idx="12">0.0017777197676695164</cx:pt>
          <cx:pt idx="13">0.0015506101938262743</cx:pt>
          <cx:pt idx="14">7.2222584785398857e-05</cx:pt>
          <cx:pt idx="15">0.11070852095977723</cx:pt>
          <cx:pt idx="16">0.00044029672170375688</cx:pt>
          <cx:pt idx="17">0.00026452609367182231</cx:pt>
          <cx:pt idx="18">0.0069786160238421548</cx:pt>
          <cx:pt idx="19">0.018923187365398421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nb-NO" dirty="0" err="1" smtClean="0"/>
              <a:t>Bacteria</a:t>
            </a:r>
            <a:endParaRPr lang="nb-NO" dirty="0"/>
          </a:p>
        </cx:rich>
      </cx:tx>
    </cx:title>
    <cx:plotArea>
      <cx:plotAreaRegion>
        <cx:series layoutId="treemap" uniqueId="{8906D0F2-9080-4FCC-AC2D-2E67AD2B378B}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6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33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01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9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3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0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34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44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55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74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69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2F35-8397-4FAE-857E-4A7098F20A8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1DC1-4AE9-4769-9233-A08F1447D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3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9.png"/><Relationship Id="rId7" Type="http://schemas.openxmlformats.org/officeDocument/2006/relationships/chart" Target="../charts/chart6.xml"/><Relationship Id="rId2" Type="http://schemas.microsoft.com/office/2014/relationships/chartEx" Target="../charts/chartEx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11.png"/><Relationship Id="rId4" Type="http://schemas.microsoft.com/office/2014/relationships/chartEx" Target="../charts/chartEx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9.xml"/><Relationship Id="rId2" Type="http://schemas.microsoft.com/office/2014/relationships/chartEx" Target="../charts/chartEx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11.png"/><Relationship Id="rId4" Type="http://schemas.microsoft.com/office/2014/relationships/chartEx" Target="../charts/chartEx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1.xml"/><Relationship Id="rId2" Type="http://schemas.microsoft.com/office/2014/relationships/chartEx" Target="../charts/chartEx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11.png"/><Relationship Id="rId4" Type="http://schemas.microsoft.com/office/2014/relationships/chartEx" Target="../charts/chartEx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microsoft.com/office/2014/relationships/chartEx" Target="../charts/chartEx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14/relationships/chartEx" Target="../charts/chartEx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microsoft.com/office/2014/relationships/chartEx" Target="../charts/chartEx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microsoft.com/office/2014/relationships/chartEx" Target="../charts/chartEx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microsoft.com/office/2014/relationships/chartEx" Target="../charts/chartEx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microsoft.com/office/2014/relationships/chartEx" Target="../charts/chartEx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14/relationships/chartEx" Target="../charts/chartEx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0" y="35885"/>
            <a:ext cx="2619375" cy="16668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7" y="3058925"/>
            <a:ext cx="6402337" cy="330578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46976" y="1264198"/>
            <a:ext cx="10977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/>
              <a:t>Taxonomic</a:t>
            </a:r>
            <a:r>
              <a:rPr lang="nb-NO" sz="3200" dirty="0" smtClean="0"/>
              <a:t> and </a:t>
            </a:r>
            <a:r>
              <a:rPr lang="nb-NO" sz="3200" dirty="0" err="1" smtClean="0"/>
              <a:t>functional</a:t>
            </a:r>
            <a:r>
              <a:rPr lang="nb-NO" sz="3200" dirty="0" smtClean="0"/>
              <a:t> </a:t>
            </a:r>
            <a:r>
              <a:rPr lang="nb-NO" sz="3200" dirty="0" err="1" smtClean="0"/>
              <a:t>analysis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</a:t>
            </a:r>
            <a:r>
              <a:rPr lang="nb-NO" sz="3200" dirty="0" err="1" smtClean="0"/>
              <a:t>shotgun</a:t>
            </a:r>
            <a:r>
              <a:rPr lang="nb-NO" sz="3200" dirty="0" smtClean="0"/>
              <a:t> </a:t>
            </a:r>
            <a:r>
              <a:rPr lang="nb-NO" sz="3200" dirty="0" err="1" smtClean="0"/>
              <a:t>metagenomic</a:t>
            </a:r>
            <a:r>
              <a:rPr lang="nb-NO" sz="3200" dirty="0" smtClean="0"/>
              <a:t> </a:t>
            </a:r>
          </a:p>
          <a:p>
            <a:r>
              <a:rPr lang="nb-NO" sz="3200" dirty="0" smtClean="0"/>
              <a:t>data </a:t>
            </a:r>
            <a:r>
              <a:rPr lang="nb-NO" sz="3200" dirty="0" err="1" smtClean="0"/>
              <a:t>retrieved</a:t>
            </a:r>
            <a:r>
              <a:rPr lang="nb-NO" sz="3200" dirty="0" smtClean="0"/>
              <a:t> from </a:t>
            </a:r>
            <a:r>
              <a:rPr lang="nb-NO" sz="3200" dirty="0" err="1" smtClean="0"/>
              <a:t>surface</a:t>
            </a:r>
            <a:r>
              <a:rPr lang="nb-NO" sz="3200" dirty="0" smtClean="0"/>
              <a:t> sediment in a </a:t>
            </a:r>
            <a:r>
              <a:rPr lang="nb-NO" sz="3200" dirty="0" err="1" smtClean="0"/>
              <a:t>tidal</a:t>
            </a:r>
            <a:r>
              <a:rPr lang="nb-NO" sz="3200" dirty="0" smtClean="0"/>
              <a:t> </a:t>
            </a:r>
            <a:r>
              <a:rPr lang="nb-NO" sz="3200" dirty="0" err="1" smtClean="0"/>
              <a:t>zone</a:t>
            </a:r>
            <a:r>
              <a:rPr lang="nb-NO" sz="3200" dirty="0" smtClean="0"/>
              <a:t> </a:t>
            </a:r>
            <a:r>
              <a:rPr lang="nb-NO" sz="3200" dirty="0" err="1" smtClean="0"/>
              <a:t>near</a:t>
            </a:r>
            <a:r>
              <a:rPr lang="nb-NO" sz="3200" dirty="0" smtClean="0"/>
              <a:t> Tromsø</a:t>
            </a:r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46976" y="2426717"/>
            <a:ext cx="2544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 smtClean="0"/>
              <a:t>Kristin, Inga, Felipe, Vincent</a:t>
            </a:r>
            <a:endParaRPr lang="nb-NO" sz="1600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78" y="2765271"/>
            <a:ext cx="5206020" cy="38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Diagram 2"/>
              <p:cNvGraphicFramePr/>
              <p:nvPr/>
            </p:nvGraphicFramePr>
            <p:xfrm>
              <a:off x="0" y="-60182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Diagram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01825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Sylinder 1"/>
          <p:cNvSpPr txBox="1"/>
          <p:nvPr/>
        </p:nvSpPr>
        <p:spPr>
          <a:xfrm>
            <a:off x="2855167" y="0"/>
            <a:ext cx="106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a </a:t>
            </a:r>
            <a:r>
              <a:rPr lang="nb-NO" dirty="0" err="1" smtClean="0"/>
              <a:t>reference</a:t>
            </a:r>
            <a:r>
              <a:rPr lang="nb-NO" dirty="0"/>
              <a:t> </a:t>
            </a:r>
            <a:r>
              <a:rPr lang="nb-NO" dirty="0" smtClean="0"/>
              <a:t>database </a:t>
            </a:r>
            <a:r>
              <a:rPr lang="nb-NO" dirty="0" err="1" smtClean="0"/>
              <a:t>of</a:t>
            </a:r>
            <a:r>
              <a:rPr lang="nb-NO" dirty="0" smtClean="0"/>
              <a:t> protein </a:t>
            </a:r>
            <a:r>
              <a:rPr lang="nb-NO" dirty="0" err="1" smtClean="0"/>
              <a:t>sequences</a:t>
            </a:r>
            <a:endParaRPr lang="nb-NO" dirty="0" smtClean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417486327"/>
                  </p:ext>
                </p:extLst>
              </p:nvPr>
            </p:nvGraphicFramePr>
            <p:xfrm>
              <a:off x="-67745" y="5887616"/>
              <a:ext cx="12259745" cy="19827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7745" y="5887616"/>
                <a:ext cx="12259745" cy="198275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131240"/>
              </p:ext>
            </p:extLst>
          </p:nvPr>
        </p:nvGraphicFramePr>
        <p:xfrm>
          <a:off x="413658" y="2359085"/>
          <a:ext cx="5278016" cy="35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57226"/>
              </p:ext>
            </p:extLst>
          </p:nvPr>
        </p:nvGraphicFramePr>
        <p:xfrm>
          <a:off x="5449078" y="2453951"/>
          <a:ext cx="6335485" cy="363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246303"/>
              </p:ext>
            </p:extLst>
          </p:nvPr>
        </p:nvGraphicFramePr>
        <p:xfrm>
          <a:off x="7321420" y="-1003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0854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Diagram 2"/>
              <p:cNvGraphicFramePr/>
              <p:nvPr/>
            </p:nvGraphicFramePr>
            <p:xfrm>
              <a:off x="0" y="-60182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Diagram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01825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Sylinder 1"/>
          <p:cNvSpPr txBox="1"/>
          <p:nvPr/>
        </p:nvSpPr>
        <p:spPr>
          <a:xfrm>
            <a:off x="2855167" y="0"/>
            <a:ext cx="106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a </a:t>
            </a:r>
            <a:r>
              <a:rPr lang="nb-NO" dirty="0" err="1" smtClean="0"/>
              <a:t>reference</a:t>
            </a:r>
            <a:r>
              <a:rPr lang="nb-NO" dirty="0"/>
              <a:t> </a:t>
            </a:r>
            <a:r>
              <a:rPr lang="nb-NO" dirty="0" smtClean="0"/>
              <a:t>database </a:t>
            </a:r>
            <a:r>
              <a:rPr lang="nb-NO" dirty="0" err="1" smtClean="0"/>
              <a:t>of</a:t>
            </a:r>
            <a:r>
              <a:rPr lang="nb-NO" dirty="0" smtClean="0"/>
              <a:t> protein </a:t>
            </a:r>
            <a:r>
              <a:rPr lang="nb-NO" dirty="0" err="1" smtClean="0"/>
              <a:t>sequences</a:t>
            </a:r>
            <a:endParaRPr lang="nb-NO" dirty="0" smtClean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/>
            </p:nvGraphicFramePr>
            <p:xfrm>
              <a:off x="-67745" y="5887616"/>
              <a:ext cx="12259745" cy="19827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7745" y="5887616"/>
                <a:ext cx="12259745" cy="198275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413658" y="2359085"/>
          <a:ext cx="5278016" cy="35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5449078" y="2453951"/>
          <a:ext cx="6335485" cy="363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5428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Diagram 2"/>
              <p:cNvGraphicFramePr/>
              <p:nvPr/>
            </p:nvGraphicFramePr>
            <p:xfrm>
              <a:off x="0" y="-60182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Diagram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01825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Sylinder 1"/>
          <p:cNvSpPr txBox="1"/>
          <p:nvPr/>
        </p:nvSpPr>
        <p:spPr>
          <a:xfrm>
            <a:off x="2855167" y="0"/>
            <a:ext cx="106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a </a:t>
            </a:r>
            <a:r>
              <a:rPr lang="nb-NO" dirty="0" err="1" smtClean="0"/>
              <a:t>reference</a:t>
            </a:r>
            <a:r>
              <a:rPr lang="nb-NO" dirty="0"/>
              <a:t> </a:t>
            </a:r>
            <a:r>
              <a:rPr lang="nb-NO" dirty="0" smtClean="0"/>
              <a:t>database </a:t>
            </a:r>
            <a:r>
              <a:rPr lang="nb-NO" dirty="0" err="1" smtClean="0"/>
              <a:t>of</a:t>
            </a:r>
            <a:r>
              <a:rPr lang="nb-NO" dirty="0" smtClean="0"/>
              <a:t> protein </a:t>
            </a:r>
            <a:r>
              <a:rPr lang="nb-NO" dirty="0" err="1" smtClean="0"/>
              <a:t>sequences</a:t>
            </a:r>
            <a:endParaRPr lang="nb-NO" dirty="0" smtClean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/>
            </p:nvGraphicFramePr>
            <p:xfrm>
              <a:off x="-67745" y="5887616"/>
              <a:ext cx="12259745" cy="19827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7745" y="5887616"/>
                <a:ext cx="12259745" cy="198275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14481"/>
              </p:ext>
            </p:extLst>
          </p:nvPr>
        </p:nvGraphicFramePr>
        <p:xfrm>
          <a:off x="-67745" y="2447347"/>
          <a:ext cx="6335485" cy="363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231712"/>
              </p:ext>
            </p:extLst>
          </p:nvPr>
        </p:nvGraphicFramePr>
        <p:xfrm>
          <a:off x="6500327" y="23163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Rektangel 7"/>
          <p:cNvSpPr/>
          <p:nvPr/>
        </p:nvSpPr>
        <p:spPr>
          <a:xfrm>
            <a:off x="9573208" y="3545633"/>
            <a:ext cx="886408" cy="233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7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48344" y="1057465"/>
            <a:ext cx="9639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Taxonomic</a:t>
            </a:r>
            <a:r>
              <a:rPr lang="nb-NO" sz="2800" dirty="0" smtClean="0"/>
              <a:t> </a:t>
            </a:r>
            <a:r>
              <a:rPr lang="nb-NO" sz="2800" dirty="0" err="1" smtClean="0"/>
              <a:t>classification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</a:t>
            </a:r>
            <a:r>
              <a:rPr lang="nb-NO" sz="2800" dirty="0" err="1" smtClean="0"/>
              <a:t>reads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a k-mer </a:t>
            </a:r>
            <a:r>
              <a:rPr lang="nb-NO" sz="2800" dirty="0" err="1" smtClean="0"/>
              <a:t>based</a:t>
            </a:r>
            <a:r>
              <a:rPr lang="nb-NO" sz="2800" dirty="0" smtClean="0"/>
              <a:t> </a:t>
            </a:r>
            <a:r>
              <a:rPr lang="nb-NO" sz="2800" dirty="0" err="1" smtClean="0"/>
              <a:t>method</a:t>
            </a:r>
            <a:endParaRPr lang="nb-NO" sz="2800" dirty="0" smtClean="0"/>
          </a:p>
          <a:p>
            <a:pPr algn="ctr"/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5" y="193821"/>
            <a:ext cx="11443288" cy="86364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89" y="1661611"/>
            <a:ext cx="8610600" cy="481012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720516" y="2105526"/>
            <a:ext cx="4447673" cy="20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720516" y="2639450"/>
            <a:ext cx="4908884" cy="3925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1720515" y="3448133"/>
            <a:ext cx="6039853" cy="2575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536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830019992"/>
                  </p:ext>
                </p:extLst>
              </p:nvPr>
            </p:nvGraphicFramePr>
            <p:xfrm>
              <a:off x="0" y="1519661"/>
              <a:ext cx="12192000" cy="21379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iagram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519661"/>
                <a:ext cx="12192000" cy="2137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2009955599"/>
                  </p:ext>
                </p:extLst>
              </p:nvPr>
            </p:nvGraphicFramePr>
            <p:xfrm>
              <a:off x="-67745" y="4199020"/>
              <a:ext cx="12259745" cy="24320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Diagram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7745" y="4199020"/>
                <a:ext cx="12259745" cy="243209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45" y="5602559"/>
            <a:ext cx="1607190" cy="100449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43567" y="3127919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16S RNA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57674" y="161534"/>
            <a:ext cx="10608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err="1" smtClean="0"/>
              <a:t>Comparison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of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the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community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assemblage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observed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between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methods</a:t>
            </a:r>
            <a:endParaRPr lang="nb-NO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2993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932885" y="694066"/>
            <a:ext cx="80423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err="1" smtClean="0"/>
              <a:t>Describe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</a:t>
            </a:r>
            <a:r>
              <a:rPr lang="nb-NO" sz="4000" dirty="0" err="1" smtClean="0"/>
              <a:t>taxonomic</a:t>
            </a:r>
            <a:r>
              <a:rPr lang="nb-NO" sz="4000" dirty="0" smtClean="0"/>
              <a:t> </a:t>
            </a:r>
            <a:r>
              <a:rPr lang="nb-NO" sz="4000" dirty="0" err="1" smtClean="0"/>
              <a:t>composition</a:t>
            </a:r>
            <a:r>
              <a:rPr lang="nb-NO" sz="4000" dirty="0" smtClean="0"/>
              <a:t> </a:t>
            </a:r>
          </a:p>
          <a:p>
            <a:pPr algn="ctr"/>
            <a:r>
              <a:rPr lang="nb-NO" sz="4000" dirty="0" err="1" smtClean="0"/>
              <a:t>of</a:t>
            </a:r>
            <a:r>
              <a:rPr lang="nb-NO" sz="4000" dirty="0" smtClean="0"/>
              <a:t> </a:t>
            </a:r>
            <a:r>
              <a:rPr lang="nb-NO" sz="4000" dirty="0" err="1" smtClean="0"/>
              <a:t>this</a:t>
            </a:r>
            <a:r>
              <a:rPr lang="nb-NO" sz="4000" dirty="0" smtClean="0"/>
              <a:t> </a:t>
            </a:r>
            <a:r>
              <a:rPr lang="nb-NO" sz="4000" dirty="0" err="1" smtClean="0"/>
              <a:t>environment</a:t>
            </a:r>
            <a:r>
              <a:rPr lang="nb-NO" sz="4000" dirty="0" smtClean="0"/>
              <a:t> </a:t>
            </a:r>
            <a:r>
              <a:rPr lang="nb-NO" sz="4000" dirty="0" err="1" smtClean="0"/>
              <a:t>with</a:t>
            </a:r>
            <a:r>
              <a:rPr lang="nb-NO" sz="4000" dirty="0" smtClean="0"/>
              <a:t> forming </a:t>
            </a:r>
            <a:r>
              <a:rPr lang="nb-NO" sz="4000" dirty="0" err="1" smtClean="0"/>
              <a:t>bins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96581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11327"/>
            <a:ext cx="10515600" cy="1006792"/>
          </a:xfrm>
        </p:spPr>
        <p:txBody>
          <a:bodyPr/>
          <a:lstStyle/>
          <a:p>
            <a:r>
              <a:rPr lang="nb-NO" dirty="0" err="1" smtClean="0"/>
              <a:t>Taxonomy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smtClean="0"/>
              <a:t>most </a:t>
            </a:r>
            <a:r>
              <a:rPr lang="nb-NO" dirty="0" err="1" smtClean="0"/>
              <a:t>complete</a:t>
            </a:r>
            <a:r>
              <a:rPr lang="nb-NO" dirty="0" smtClean="0"/>
              <a:t> bin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20" t="12113" r="32885" b="4049"/>
          <a:stretch/>
        </p:blipFill>
        <p:spPr>
          <a:xfrm>
            <a:off x="838200" y="1536889"/>
            <a:ext cx="4695826" cy="53367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7807" t="8089" r="22983" b="3177"/>
          <a:stretch/>
        </p:blipFill>
        <p:spPr>
          <a:xfrm>
            <a:off x="5385904" y="1565820"/>
            <a:ext cx="5918522" cy="498909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652337" y="1218119"/>
            <a:ext cx="306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Kraken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348163" y="1167557"/>
            <a:ext cx="306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Kaiju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2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23703" r="38646" b="15556"/>
          <a:stretch/>
        </p:blipFill>
        <p:spPr>
          <a:xfrm>
            <a:off x="1819039" y="1636505"/>
            <a:ext cx="8384352" cy="466904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89896" y="313066"/>
            <a:ext cx="11042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smtClean="0"/>
              <a:t>2. </a:t>
            </a:r>
            <a:r>
              <a:rPr lang="nb-NO" sz="4000" dirty="0" err="1" smtClean="0"/>
              <a:t>Perform</a:t>
            </a:r>
            <a:r>
              <a:rPr lang="nb-NO" sz="4000" dirty="0" smtClean="0"/>
              <a:t> </a:t>
            </a:r>
            <a:r>
              <a:rPr lang="nb-NO" sz="4000" dirty="0" err="1" smtClean="0"/>
              <a:t>functional</a:t>
            </a:r>
            <a:r>
              <a:rPr lang="nb-NO" sz="4000" dirty="0" smtClean="0"/>
              <a:t> </a:t>
            </a:r>
            <a:r>
              <a:rPr lang="nb-NO" sz="4000" dirty="0" err="1" smtClean="0"/>
              <a:t>analysis</a:t>
            </a:r>
            <a:r>
              <a:rPr lang="nb-NO" sz="4000" dirty="0" smtClean="0"/>
              <a:t> </a:t>
            </a:r>
            <a:r>
              <a:rPr lang="nb-NO" sz="4000" dirty="0" err="1" smtClean="0"/>
              <a:t>of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most </a:t>
            </a:r>
            <a:r>
              <a:rPr lang="nb-NO" sz="4000" dirty="0" err="1" smtClean="0"/>
              <a:t>complete</a:t>
            </a:r>
            <a:r>
              <a:rPr lang="nb-NO" sz="4000" dirty="0" smtClean="0"/>
              <a:t> </a:t>
            </a:r>
          </a:p>
          <a:p>
            <a:pPr algn="ctr"/>
            <a:r>
              <a:rPr lang="nb-NO" sz="4000" dirty="0" err="1" smtClean="0"/>
              <a:t>genome</a:t>
            </a:r>
            <a:r>
              <a:rPr lang="nb-NO" sz="4000" dirty="0" smtClean="0"/>
              <a:t> in </a:t>
            </a:r>
            <a:r>
              <a:rPr lang="nb-NO" sz="4000" dirty="0" err="1" smtClean="0"/>
              <a:t>the</a:t>
            </a:r>
            <a:r>
              <a:rPr lang="nb-NO" sz="4000" dirty="0" smtClean="0"/>
              <a:t> sample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93214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446097" y="2259260"/>
            <a:ext cx="3366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 smtClean="0"/>
              <a:t>Taxonomic</a:t>
            </a:r>
            <a:r>
              <a:rPr lang="nb-NO" sz="2800" dirty="0" smtClean="0"/>
              <a:t> </a:t>
            </a:r>
            <a:r>
              <a:rPr lang="nb-NO" sz="2800" dirty="0" err="1" smtClean="0"/>
              <a:t>assignment</a:t>
            </a:r>
            <a:endParaRPr lang="nb-NO" sz="2800" dirty="0"/>
          </a:p>
          <a:p>
            <a:pPr algn="ctr"/>
            <a:r>
              <a:rPr lang="nb-NO" sz="2800" dirty="0" err="1" smtClean="0"/>
              <a:t>Without</a:t>
            </a:r>
            <a:r>
              <a:rPr lang="nb-NO" sz="2800" dirty="0" smtClean="0"/>
              <a:t> </a:t>
            </a:r>
            <a:r>
              <a:rPr lang="nb-NO" sz="2800" dirty="0" err="1" smtClean="0"/>
              <a:t>processing</a:t>
            </a:r>
            <a:r>
              <a:rPr lang="nb-NO" sz="2800" dirty="0" smtClean="0"/>
              <a:t> </a:t>
            </a:r>
          </a:p>
          <a:p>
            <a:pPr algn="ctr"/>
            <a:r>
              <a:rPr lang="nb-NO" sz="2800" dirty="0" smtClean="0"/>
              <a:t>Bin</a:t>
            </a:r>
          </a:p>
          <a:p>
            <a:pPr algn="ctr"/>
            <a:endParaRPr lang="nb-NO" sz="2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r="87070" b="54057"/>
          <a:stretch/>
        </p:blipFill>
        <p:spPr>
          <a:xfrm>
            <a:off x="5812864" y="-454179"/>
            <a:ext cx="673122" cy="175910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425058" y="2474705"/>
            <a:ext cx="336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 smtClean="0"/>
              <a:t>Taxonomic</a:t>
            </a:r>
            <a:r>
              <a:rPr lang="nb-NO" sz="2800" dirty="0" smtClean="0"/>
              <a:t> </a:t>
            </a:r>
            <a:r>
              <a:rPr lang="nb-NO" sz="2800" dirty="0" err="1" smtClean="0"/>
              <a:t>assignment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a bin</a:t>
            </a:r>
            <a:endParaRPr lang="nb-NO" sz="2800" dirty="0"/>
          </a:p>
        </p:txBody>
      </p:sp>
      <p:cxnSp>
        <p:nvCxnSpPr>
          <p:cNvPr id="9" name="Rett pilkobling 8"/>
          <p:cNvCxnSpPr/>
          <p:nvPr/>
        </p:nvCxnSpPr>
        <p:spPr>
          <a:xfrm flipH="1">
            <a:off x="5181600" y="1304925"/>
            <a:ext cx="781050" cy="79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7117250" y="1304925"/>
            <a:ext cx="1045675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4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43208" y="2017505"/>
            <a:ext cx="118124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dirty="0" smtClean="0"/>
          </a:p>
          <a:p>
            <a:r>
              <a:rPr lang="nb-NO" sz="2800" dirty="0" smtClean="0"/>
              <a:t>Methods</a:t>
            </a:r>
          </a:p>
          <a:p>
            <a:r>
              <a:rPr lang="nb-NO" sz="2800" dirty="0" smtClean="0"/>
              <a:t>1. </a:t>
            </a:r>
            <a:r>
              <a:rPr lang="nb-NO" sz="2800" dirty="0" err="1" smtClean="0"/>
              <a:t>Taxonomic</a:t>
            </a:r>
            <a:r>
              <a:rPr lang="nb-NO" sz="2800" dirty="0" smtClean="0"/>
              <a:t> </a:t>
            </a:r>
            <a:r>
              <a:rPr lang="nb-NO" sz="2800" dirty="0" err="1" smtClean="0"/>
              <a:t>classification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</a:t>
            </a:r>
            <a:r>
              <a:rPr lang="nb-NO" sz="2800" dirty="0" err="1" smtClean="0"/>
              <a:t>reads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r>
              <a:rPr lang="nb-NO" sz="2800" dirty="0" smtClean="0"/>
              <a:t> 16S </a:t>
            </a:r>
            <a:r>
              <a:rPr lang="nb-NO" sz="2800" dirty="0" err="1" smtClean="0"/>
              <a:t>rRNA</a:t>
            </a:r>
            <a:endParaRPr lang="nb-NO" sz="2800" dirty="0" smtClean="0"/>
          </a:p>
          <a:p>
            <a:r>
              <a:rPr lang="nb-NO" sz="2800" dirty="0" smtClean="0"/>
              <a:t>2. </a:t>
            </a:r>
            <a:r>
              <a:rPr lang="nb-NO" sz="2800" dirty="0" err="1" smtClean="0"/>
              <a:t>Taxonomic</a:t>
            </a:r>
            <a:r>
              <a:rPr lang="nb-NO" sz="2800" dirty="0" smtClean="0"/>
              <a:t> </a:t>
            </a:r>
            <a:r>
              <a:rPr lang="nb-NO" sz="2800" dirty="0" err="1" smtClean="0"/>
              <a:t>classification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</a:t>
            </a:r>
            <a:r>
              <a:rPr lang="nb-NO" sz="2800" dirty="0" err="1" smtClean="0"/>
              <a:t>reads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a </a:t>
            </a:r>
            <a:r>
              <a:rPr lang="nb-NO" sz="2800" dirty="0" err="1" smtClean="0"/>
              <a:t>reference</a:t>
            </a:r>
            <a:r>
              <a:rPr lang="nb-NO" sz="2800" dirty="0"/>
              <a:t> </a:t>
            </a:r>
            <a:r>
              <a:rPr lang="nb-NO" sz="2800" dirty="0" smtClean="0"/>
              <a:t>d</a:t>
            </a:r>
            <a:r>
              <a:rPr lang="nb-NO" sz="2800" dirty="0" smtClean="0"/>
              <a:t>atabase </a:t>
            </a:r>
            <a:r>
              <a:rPr lang="nb-NO" sz="2800" dirty="0" err="1" smtClean="0"/>
              <a:t>of</a:t>
            </a:r>
            <a:r>
              <a:rPr lang="nb-NO" sz="2800" dirty="0" smtClean="0"/>
              <a:t> protein </a:t>
            </a:r>
            <a:r>
              <a:rPr lang="nb-NO" sz="2800" dirty="0" err="1" smtClean="0"/>
              <a:t>sequences</a:t>
            </a:r>
            <a:endParaRPr lang="nb-NO" sz="2800" dirty="0"/>
          </a:p>
          <a:p>
            <a:r>
              <a:rPr lang="nb-NO" sz="2800" dirty="0" smtClean="0"/>
              <a:t>3. </a:t>
            </a:r>
            <a:r>
              <a:rPr lang="nb-NO" sz="2800" dirty="0" err="1" smtClean="0"/>
              <a:t>Taxonomic</a:t>
            </a:r>
            <a:r>
              <a:rPr lang="nb-NO" sz="2800" dirty="0" smtClean="0"/>
              <a:t> </a:t>
            </a:r>
            <a:r>
              <a:rPr lang="nb-NO" sz="2800" dirty="0" err="1" smtClean="0"/>
              <a:t>classification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</a:t>
            </a:r>
            <a:r>
              <a:rPr lang="nb-NO" sz="2800" dirty="0" err="1" smtClean="0"/>
              <a:t>reads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a k-mer </a:t>
            </a:r>
            <a:r>
              <a:rPr lang="nb-NO" sz="2800" dirty="0" err="1" smtClean="0"/>
              <a:t>based</a:t>
            </a:r>
            <a:r>
              <a:rPr lang="nb-NO" sz="2800" dirty="0" smtClean="0"/>
              <a:t> </a:t>
            </a:r>
            <a:r>
              <a:rPr lang="nb-NO" sz="2800" dirty="0" err="1" smtClean="0"/>
              <a:t>method</a:t>
            </a:r>
            <a:endParaRPr lang="nb-NO" sz="2800" dirty="0" smtClean="0"/>
          </a:p>
          <a:p>
            <a:pPr algn="ctr"/>
            <a:endParaRPr lang="nb-NO" sz="2800" dirty="0" smtClean="0"/>
          </a:p>
          <a:p>
            <a:endParaRPr lang="nb-NO" sz="2800" dirty="0" smtClean="0"/>
          </a:p>
          <a:p>
            <a:pPr marL="742950" indent="-742950">
              <a:buAutoNum type="arabicPeriod"/>
            </a:pPr>
            <a:endParaRPr lang="nb-NO" sz="2800" dirty="0" smtClean="0"/>
          </a:p>
          <a:p>
            <a:pPr marL="742950" indent="-742950">
              <a:buAutoNum type="arabicPeriod"/>
            </a:pPr>
            <a:endParaRPr lang="nb-NO" sz="2800" dirty="0" smtClean="0"/>
          </a:p>
          <a:p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577019" y="694066"/>
            <a:ext cx="8754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nb-NO" sz="4000" dirty="0" err="1" smtClean="0"/>
              <a:t>Describe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</a:t>
            </a:r>
            <a:r>
              <a:rPr lang="nb-NO" sz="4000" dirty="0" err="1" smtClean="0"/>
              <a:t>taxonomic</a:t>
            </a:r>
            <a:r>
              <a:rPr lang="nb-NO" sz="4000" dirty="0" smtClean="0"/>
              <a:t> </a:t>
            </a:r>
            <a:r>
              <a:rPr lang="nb-NO" sz="4000" dirty="0" err="1" smtClean="0"/>
              <a:t>composition</a:t>
            </a:r>
            <a:r>
              <a:rPr lang="nb-NO" sz="4000" dirty="0" smtClean="0"/>
              <a:t> </a:t>
            </a:r>
          </a:p>
          <a:p>
            <a:pPr algn="ctr"/>
            <a:r>
              <a:rPr lang="nb-NO" sz="4000" dirty="0" err="1" smtClean="0"/>
              <a:t>of</a:t>
            </a:r>
            <a:r>
              <a:rPr lang="nb-NO" sz="4000" dirty="0" smtClean="0"/>
              <a:t> </a:t>
            </a:r>
            <a:r>
              <a:rPr lang="nb-NO" sz="4000" dirty="0" err="1" smtClean="0"/>
              <a:t>this</a:t>
            </a:r>
            <a:r>
              <a:rPr lang="nb-NO" sz="4000" dirty="0" smtClean="0"/>
              <a:t> </a:t>
            </a:r>
            <a:r>
              <a:rPr lang="nb-NO" sz="4000" dirty="0" err="1" smtClean="0"/>
              <a:t>environment</a:t>
            </a:r>
            <a:r>
              <a:rPr lang="nb-NO" sz="4000" dirty="0" smtClean="0"/>
              <a:t> </a:t>
            </a:r>
            <a:r>
              <a:rPr lang="nb-NO" sz="4000" dirty="0" err="1" smtClean="0"/>
              <a:t>without</a:t>
            </a:r>
            <a:r>
              <a:rPr lang="nb-NO" sz="4000" dirty="0" smtClean="0"/>
              <a:t> forming </a:t>
            </a:r>
            <a:r>
              <a:rPr lang="nb-NO" sz="4000" dirty="0" err="1" smtClean="0"/>
              <a:t>bins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6245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657589033"/>
                  </p:ext>
                </p:extLst>
              </p:nvPr>
            </p:nvGraphicFramePr>
            <p:xfrm>
              <a:off x="0" y="-354563"/>
              <a:ext cx="4936008" cy="29595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iagram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354563"/>
                <a:ext cx="4936008" cy="295958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Sylinder 3"/>
          <p:cNvSpPr txBox="1"/>
          <p:nvPr/>
        </p:nvSpPr>
        <p:spPr>
          <a:xfrm>
            <a:off x="7315201" y="0"/>
            <a:ext cx="494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16S </a:t>
            </a:r>
            <a:r>
              <a:rPr lang="nb-NO" dirty="0" err="1" smtClean="0"/>
              <a:t>rRNA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822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2448738290"/>
                  </p:ext>
                </p:extLst>
              </p:nvPr>
            </p:nvGraphicFramePr>
            <p:xfrm>
              <a:off x="0" y="-639147"/>
              <a:ext cx="4936008" cy="29595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iagram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39147"/>
                <a:ext cx="4936008" cy="295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48093566"/>
                  </p:ext>
                </p:extLst>
              </p:nvPr>
            </p:nvGraphicFramePr>
            <p:xfrm>
              <a:off x="-65314" y="4226768"/>
              <a:ext cx="1219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314" y="4226768"/>
                <a:ext cx="1219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kstSylinder 5"/>
          <p:cNvSpPr txBox="1"/>
          <p:nvPr/>
        </p:nvSpPr>
        <p:spPr>
          <a:xfrm>
            <a:off x="7315201" y="0"/>
            <a:ext cx="494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16S </a:t>
            </a:r>
            <a:r>
              <a:rPr lang="nb-NO" dirty="0" err="1" smtClean="0"/>
              <a:t>rRNA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5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Diagram 1"/>
              <p:cNvGraphicFramePr/>
              <p:nvPr/>
            </p:nvGraphicFramePr>
            <p:xfrm>
              <a:off x="0" y="-639147"/>
              <a:ext cx="4936008" cy="29595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iagram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39147"/>
                <a:ext cx="4936008" cy="295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375338260"/>
                  </p:ext>
                </p:extLst>
              </p:nvPr>
            </p:nvGraphicFramePr>
            <p:xfrm>
              <a:off x="0" y="6055566"/>
              <a:ext cx="12192000" cy="14089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6055566"/>
                <a:ext cx="12192000" cy="14089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391086"/>
              </p:ext>
            </p:extLst>
          </p:nvPr>
        </p:nvGraphicFramePr>
        <p:xfrm>
          <a:off x="6805127" y="28164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967220"/>
              </p:ext>
            </p:extLst>
          </p:nvPr>
        </p:nvGraphicFramePr>
        <p:xfrm>
          <a:off x="441649" y="2816402"/>
          <a:ext cx="5184710" cy="323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7315201" y="0"/>
            <a:ext cx="494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16S </a:t>
            </a:r>
            <a:r>
              <a:rPr lang="nb-NO" dirty="0" err="1" smtClean="0"/>
              <a:t>rRNA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84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Diagram 1"/>
              <p:cNvGraphicFramePr/>
              <p:nvPr/>
            </p:nvGraphicFramePr>
            <p:xfrm>
              <a:off x="0" y="-639147"/>
              <a:ext cx="4936008" cy="29595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iagram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39147"/>
                <a:ext cx="4936008" cy="295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/>
            </p:nvGraphicFramePr>
            <p:xfrm>
              <a:off x="0" y="6055566"/>
              <a:ext cx="12192000" cy="14089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6055566"/>
                <a:ext cx="12192000" cy="14089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52056"/>
              </p:ext>
            </p:extLst>
          </p:nvPr>
        </p:nvGraphicFramePr>
        <p:xfrm>
          <a:off x="364008" y="3154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87348"/>
              </p:ext>
            </p:extLst>
          </p:nvPr>
        </p:nvGraphicFramePr>
        <p:xfrm>
          <a:off x="6553199" y="29150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ktangel 2"/>
          <p:cNvSpPr/>
          <p:nvPr/>
        </p:nvSpPr>
        <p:spPr>
          <a:xfrm>
            <a:off x="10021078" y="3741576"/>
            <a:ext cx="755779" cy="214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7315201" y="0"/>
            <a:ext cx="494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16S </a:t>
            </a:r>
            <a:r>
              <a:rPr lang="nb-NO" dirty="0" err="1" smtClean="0"/>
              <a:t>rRNA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11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13559" y="1688840"/>
            <a:ext cx="11318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err="1" smtClean="0"/>
              <a:t>Taxonomic</a:t>
            </a:r>
            <a:r>
              <a:rPr lang="nb-NO" sz="4000" dirty="0" smtClean="0"/>
              <a:t> </a:t>
            </a:r>
            <a:r>
              <a:rPr lang="nb-NO" sz="4000" dirty="0" err="1" smtClean="0"/>
              <a:t>classification</a:t>
            </a:r>
            <a:r>
              <a:rPr lang="nb-NO" sz="4000" dirty="0" smtClean="0"/>
              <a:t> </a:t>
            </a:r>
            <a:r>
              <a:rPr lang="nb-NO" sz="4000" dirty="0" err="1" smtClean="0"/>
              <a:t>using</a:t>
            </a:r>
            <a:r>
              <a:rPr lang="nb-NO" sz="4000" dirty="0" smtClean="0"/>
              <a:t> </a:t>
            </a:r>
            <a:r>
              <a:rPr lang="nb-NO" sz="4000" dirty="0" err="1" smtClean="0"/>
              <a:t>reads</a:t>
            </a:r>
            <a:r>
              <a:rPr lang="nb-NO" sz="4000" dirty="0" smtClean="0"/>
              <a:t> </a:t>
            </a:r>
            <a:r>
              <a:rPr lang="nb-NO" sz="4000" dirty="0" err="1" smtClean="0"/>
              <a:t>using</a:t>
            </a:r>
            <a:r>
              <a:rPr lang="nb-NO" sz="4000" dirty="0" smtClean="0"/>
              <a:t> a </a:t>
            </a:r>
            <a:r>
              <a:rPr lang="nb-NO" sz="4000" dirty="0" err="1" smtClean="0"/>
              <a:t>reference</a:t>
            </a:r>
            <a:endParaRPr lang="nb-NO" sz="4000" dirty="0" smtClean="0"/>
          </a:p>
          <a:p>
            <a:pPr algn="ctr"/>
            <a:r>
              <a:rPr lang="nb-NO" sz="4000" dirty="0" smtClean="0"/>
              <a:t>Database </a:t>
            </a:r>
            <a:r>
              <a:rPr lang="nb-NO" sz="4000" dirty="0" err="1" smtClean="0"/>
              <a:t>of</a:t>
            </a:r>
            <a:r>
              <a:rPr lang="nb-NO" sz="4000" dirty="0" smtClean="0"/>
              <a:t> protein </a:t>
            </a:r>
            <a:r>
              <a:rPr lang="nb-NO" sz="4000" dirty="0" err="1" smtClean="0"/>
              <a:t>sequences</a:t>
            </a:r>
            <a:endParaRPr lang="nb-NO" sz="4000" dirty="0" smtClean="0"/>
          </a:p>
          <a:p>
            <a:pPr algn="ctr"/>
            <a:endParaRPr lang="nb-NO" sz="4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04" y="3190487"/>
            <a:ext cx="2286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516493129"/>
                  </p:ext>
                </p:extLst>
              </p:nvPr>
            </p:nvGraphicFramePr>
            <p:xfrm>
              <a:off x="0" y="-60182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Diagram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601825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Sylinder 1"/>
          <p:cNvSpPr txBox="1"/>
          <p:nvPr/>
        </p:nvSpPr>
        <p:spPr>
          <a:xfrm>
            <a:off x="2855167" y="0"/>
            <a:ext cx="106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Taxonomic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reads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a </a:t>
            </a:r>
            <a:r>
              <a:rPr lang="nb-NO" dirty="0" err="1" smtClean="0"/>
              <a:t>reference</a:t>
            </a:r>
            <a:r>
              <a:rPr lang="nb-NO" dirty="0"/>
              <a:t> </a:t>
            </a:r>
            <a:r>
              <a:rPr lang="nb-NO" dirty="0" smtClean="0"/>
              <a:t>database </a:t>
            </a:r>
            <a:r>
              <a:rPr lang="nb-NO" dirty="0" err="1" smtClean="0"/>
              <a:t>of</a:t>
            </a:r>
            <a:r>
              <a:rPr lang="nb-NO" dirty="0" smtClean="0"/>
              <a:t> protein </a:t>
            </a:r>
            <a:r>
              <a:rPr lang="nb-NO" dirty="0" err="1" smtClean="0"/>
              <a:t>sequences</a:t>
            </a:r>
            <a:endParaRPr lang="nb-NO" dirty="0" smtClean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775527951"/>
                  </p:ext>
                </p:extLst>
              </p:nvPr>
            </p:nvGraphicFramePr>
            <p:xfrm>
              <a:off x="-67745" y="3377682"/>
              <a:ext cx="12259745" cy="33077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Diagram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7745" y="3377682"/>
                <a:ext cx="12259745" cy="33077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7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223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Taxonomy of most complete bin</vt:lpstr>
      <vt:lpstr>PowerPoint-presentasjon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Vincent Carrier</dc:creator>
  <cp:lastModifiedBy>Vincent Carrier</cp:lastModifiedBy>
  <cp:revision>9</cp:revision>
  <dcterms:created xsi:type="dcterms:W3CDTF">2018-11-30T10:31:33Z</dcterms:created>
  <dcterms:modified xsi:type="dcterms:W3CDTF">2018-11-30T12:29:35Z</dcterms:modified>
</cp:coreProperties>
</file>