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6" r:id="rId5"/>
    <p:sldMasterId id="214748366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Lst>
  <p:sldSz cy="6858000" cx="12192000"/>
  <p:notesSz cx="6858000" cy="9144000"/>
  <p:embeddedFontLst>
    <p:embeddedFont>
      <p:font typeface="Roboto"/>
      <p:regular r:id="rId89"/>
      <p:bold r:id="rId90"/>
      <p:italic r:id="rId91"/>
      <p:boldItalic r:id="rId92"/>
    </p:embeddedFont>
    <p:embeddedFont>
      <p:font typeface="Corbel"/>
      <p:regular r:id="rId93"/>
      <p:bold r:id="rId94"/>
      <p:italic r:id="rId95"/>
      <p:boldItalic r:id="rId96"/>
    </p:embeddedFont>
    <p:embeddedFont>
      <p:font typeface="Helvetica Neue"/>
      <p:regular r:id="rId97"/>
      <p:bold r:id="rId98"/>
      <p:italic r:id="rId99"/>
      <p:boldItalic r:id="rId100"/>
    </p:embeddedFont>
    <p:embeddedFont>
      <p:font typeface="Arial Black"/>
      <p:regular r:id="rId10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EFFED88-7A7C-4FCC-9EC5-EBB0F045C0EE}">
  <a:tblStyle styleId="{8EFFED88-7A7C-4FCC-9EC5-EBB0F045C0E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1" Type="http://schemas.openxmlformats.org/officeDocument/2006/relationships/font" Target="fonts/ArialBlack-regular.fntdata"/><Relationship Id="rId100" Type="http://schemas.openxmlformats.org/officeDocument/2006/relationships/font" Target="fonts/HelveticaNeue-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Corbel-italic.fntdata"/><Relationship Id="rId94" Type="http://schemas.openxmlformats.org/officeDocument/2006/relationships/font" Target="fonts/Corbel-bold.fntdata"/><Relationship Id="rId97" Type="http://schemas.openxmlformats.org/officeDocument/2006/relationships/font" Target="fonts/HelveticaNeue-regular.fntdata"/><Relationship Id="rId96" Type="http://schemas.openxmlformats.org/officeDocument/2006/relationships/font" Target="fonts/Corbel-boldItalic.fntdata"/><Relationship Id="rId11" Type="http://schemas.openxmlformats.org/officeDocument/2006/relationships/slide" Target="slides/slide4.xml"/><Relationship Id="rId99" Type="http://schemas.openxmlformats.org/officeDocument/2006/relationships/font" Target="fonts/HelveticaNeue-italic.fntdata"/><Relationship Id="rId10" Type="http://schemas.openxmlformats.org/officeDocument/2006/relationships/slide" Target="slides/slide3.xml"/><Relationship Id="rId98" Type="http://schemas.openxmlformats.org/officeDocument/2006/relationships/font" Target="fonts/HelveticaNeue-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Roboto-italic.fntdata"/><Relationship Id="rId90" Type="http://schemas.openxmlformats.org/officeDocument/2006/relationships/font" Target="fonts/Roboto-bold.fntdata"/><Relationship Id="rId93" Type="http://schemas.openxmlformats.org/officeDocument/2006/relationships/font" Target="fonts/Corbel-regular.fntdata"/><Relationship Id="rId92" Type="http://schemas.openxmlformats.org/officeDocument/2006/relationships/font" Target="fonts/Roboto-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font" Target="fonts/Roboto-regular.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8413deb455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8413deb455_0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28413deb455_0_1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88bbad87b0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288bbad87b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88bbad87b0_0_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288bbad87b0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8bbad87b0_0_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288bbad87b0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88bbad87b0_0_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88bbad87b0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88bbad87b0_0_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g288bbad87b0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88bbad87b0_0_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288bbad87b0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88bbad87b0_0_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288bbad87b0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88bbad87b0_0_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288bbad87b0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88bbad87b0_0_7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288bbad87b0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88bbad87b0_0_10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88bbad87b0_0_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8817090bca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8817090bca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28817090bca_0_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88bbad87b0_0_1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288bbad87b0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88bbad87b0_0_1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288bbad87b0_0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88bbad87b0_0_1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288bbad87b0_0_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88bbad87b0_0_1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288bbad87b0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88bbad87b0_0_1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288bbad87b0_0_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817090bca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8817090bca_0_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8817090bca_0_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8817090bca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3" name="Google Shape;353;g28817090bca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900">
              <a:solidFill>
                <a:srgbClr val="898989"/>
              </a:solidFill>
            </a:endParaRPr>
          </a:p>
        </p:txBody>
      </p:sp>
      <p:sp>
        <p:nvSpPr>
          <p:cNvPr id="354" name="Google Shape;354;g28817090bca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8817090bca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8817090bca_0_1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Our knowledge of this network comes from various sources, including tables compiled by experts over many years, </a:t>
            </a:r>
            <a:endParaRPr/>
          </a:p>
          <a:p>
            <a:pPr indent="0" lvl="0" marL="0" rtl="0" algn="l">
              <a:spcBef>
                <a:spcPts val="0"/>
              </a:spcBef>
              <a:spcAft>
                <a:spcPts val="0"/>
              </a:spcAft>
              <a:buNone/>
            </a:pPr>
            <a:r>
              <a:rPr lang="en-GB"/>
              <a:t>Databases such as KEGG or MetaCyc, and articles about individual interactions and high throughput experiments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information comes in many different formats and formulations, we have unconnected results, and missing context, </a:t>
            </a:r>
            <a:endParaRPr/>
          </a:p>
          <a:p>
            <a:pPr indent="0" lvl="0" marL="0" rtl="0" algn="l">
              <a:spcBef>
                <a:spcPts val="0"/>
              </a:spcBef>
              <a:spcAft>
                <a:spcPts val="0"/>
              </a:spcAft>
              <a:buNone/>
            </a:pPr>
            <a:r>
              <a:rPr lang="en-GB"/>
              <a:t>making integrating this knowledge a difficult task.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8817090bca_0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8817090bca_0_3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28817090bca_0_3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8817090bca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8817090bca_0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28817090bca_0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8817090bca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8817090bca_0_3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28817090bca_0_3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8817090bca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8817090bca_0_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28817090bca_0_1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8817090bca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8817090bca_0_1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28817090bca_0_1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8817090bca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8817090bca_0_1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28817090bca_0_1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8817090bca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8817090bca_0_4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28817090bca_0_4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8817090bca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8817090bca_0_4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28817090bca_0_4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88bbad87b0_4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88bbad87b0_4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88bbad87b0_4_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8817090bca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8817090bca_0_2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8817090bca_0_2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8817090bca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8817090bca_0_4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8817090bca_0_4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8817090bca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8817090bca_0_5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8817090bca_0_5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8817090bca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8817090bca_0_2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28817090bca_0_2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8817091ce4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8817091ce4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8817091ce4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88bbad87b0_4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88bbad87b0_4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g288bbad87b0_4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88bbad87b0_3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88bbad87b0_3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288bbad87b0_3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8817090bca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8817090bca_0_1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g28817090bca_0_1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8817090bca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8817090bca_0_2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28817090bca_0_2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8817090bca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8817090bca_0_1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g28817090bca_0_1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8817090bca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8817090bca_0_3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g28817090bca_0_3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88bbad87b0_4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88bbad87b0_4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288bbad87b0_4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88bbad87b0_4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88bbad87b0_4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g288bbad87b0_4_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8817090bca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8817090bca_0_4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28817090bca_0_4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8817090bca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28817090bca_0_4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28817090bca_0_4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8817091ce4_2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8817091ce4_2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28817091ce4_2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8817090bca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8817090bca_0_4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g28817090bca_0_4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8817090bca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8817090bca_0_4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g28817090bca_0_4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8817091ce4_3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8817091ce4_3_2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8817091ce4_3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8817091ce4_3_2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8817091ce4_3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8817091ce4_3_2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8817091ce4_3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8817091ce4_3_2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8817091ce4_3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8817091ce4_3_2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8817091ce4_3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8817091ce4_3_2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8817091ce4_3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8817091ce4_3_3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8817091ce4_3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8817091ce4_3_3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817090bca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8817090bca_0_3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8817090bca_0_3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8817091ce4_3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28817091ce4_3_3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8817091ce4_3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28817091ce4_3_3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8817091ce4_3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8817091ce4_3_3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8817091ce4_3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28817091ce4_3_3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8817090bca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28817090bca_0_1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g28817090bca_0_1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88bbad87b0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288bbad87b0_1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88bbad87b0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288bbad87b0_2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88bbad87b0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88bbad87b0_2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88bbad87b0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288bbad87b0_2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88bbad87b0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88bbad87b0_2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88a788435c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88a788435c_1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88a788435c_1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88bbad87b0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288bbad87b0_2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88bbad87b0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288bbad87b0_2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88bbad87b0_2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288bbad87b0_2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88bbad87b0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288bbad87b0_2_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88bbad87b0_2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288bbad87b0_2_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88bbad87b0_2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288bbad87b0_2_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88bbad87b0_2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288bbad87b0_2_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2" name="Google Shape;952;g288bbad87b0_2_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88bbad87b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288bbad87b0_1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88bbad87b0_2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88bbad87b0_2_1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g288bbad87b0_2_1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8817091ce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8817091ce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0" name="Google Shape;980;g28817091ce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8a788435c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88a788435c_1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88a788435c_1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8817091ce4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8817091ce4_2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8" name="Google Shape;988;g28817091ce4_2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8817090bca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28817090bca_0_3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g28817090bca_0_3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8817090bca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8817090bca_0_3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28817090bca_0_3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10.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ELIXIR">
  <p:cSld name="Title slide ELIXIR">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566" r="1700" t="2581"/>
          <a:stretch/>
        </p:blipFill>
        <p:spPr>
          <a:xfrm>
            <a:off x="0" y="0"/>
            <a:ext cx="12192007" cy="3312700"/>
          </a:xfrm>
          <a:prstGeom prst="rect">
            <a:avLst/>
          </a:prstGeom>
          <a:noFill/>
          <a:ln>
            <a:noFill/>
          </a:ln>
        </p:spPr>
      </p:pic>
      <p:pic>
        <p:nvPicPr>
          <p:cNvPr descr="A picture containing meter&#10;&#10;Description automatically generated" id="14" name="Google Shape;14;p2"/>
          <p:cNvPicPr preferRelativeResize="0"/>
          <p:nvPr/>
        </p:nvPicPr>
        <p:blipFill rotWithShape="1">
          <a:blip r:embed="rId3">
            <a:alphaModFix/>
          </a:blip>
          <a:srcRect b="0" l="0" r="0" t="0"/>
          <a:stretch/>
        </p:blipFill>
        <p:spPr>
          <a:xfrm>
            <a:off x="489075" y="3737750"/>
            <a:ext cx="2602250" cy="1971774"/>
          </a:xfrm>
          <a:prstGeom prst="rect">
            <a:avLst/>
          </a:prstGeom>
          <a:noFill/>
          <a:ln>
            <a:noFill/>
          </a:ln>
        </p:spPr>
      </p:pic>
      <p:grpSp>
        <p:nvGrpSpPr>
          <p:cNvPr id="15" name="Google Shape;15;p2"/>
          <p:cNvGrpSpPr/>
          <p:nvPr/>
        </p:nvGrpSpPr>
        <p:grpSpPr>
          <a:xfrm>
            <a:off x="614464" y="5709525"/>
            <a:ext cx="2212875" cy="691624"/>
            <a:chOff x="14819123" y="10021282"/>
            <a:chExt cx="7106213" cy="2555890"/>
          </a:xfrm>
        </p:grpSpPr>
        <p:pic>
          <p:nvPicPr>
            <p:cNvPr id="16" name="Google Shape;16;p2"/>
            <p:cNvPicPr preferRelativeResize="0"/>
            <p:nvPr/>
          </p:nvPicPr>
          <p:blipFill rotWithShape="1">
            <a:blip r:embed="rId4">
              <a:alphaModFix/>
            </a:blip>
            <a:srcRect b="0" l="0" r="0" t="0"/>
            <a:stretch/>
          </p:blipFill>
          <p:spPr>
            <a:xfrm>
              <a:off x="14819132" y="10076896"/>
              <a:ext cx="1141985" cy="961406"/>
            </a:xfrm>
            <a:prstGeom prst="rect">
              <a:avLst/>
            </a:prstGeom>
            <a:noFill/>
            <a:ln>
              <a:noFill/>
            </a:ln>
          </p:spPr>
        </p:pic>
        <p:sp>
          <p:nvSpPr>
            <p:cNvPr id="17" name="Google Shape;17;p2"/>
            <p:cNvSpPr txBox="1"/>
            <p:nvPr/>
          </p:nvSpPr>
          <p:spPr>
            <a:xfrm>
              <a:off x="15970576" y="10021282"/>
              <a:ext cx="5954700" cy="746400"/>
            </a:xfrm>
            <a:prstGeom prst="rect">
              <a:avLst/>
            </a:prstGeom>
            <a:noFill/>
            <a:ln>
              <a:noFill/>
            </a:ln>
          </p:spPr>
          <p:txBody>
            <a:bodyPr anchorCtr="0" anchor="t" bIns="24500" lIns="48975" spcFirstLastPara="1" rIns="48975" wrap="square" tIns="24500">
              <a:noAutofit/>
            </a:bodyPr>
            <a:lstStyle/>
            <a:p>
              <a:pPr indent="0" lvl="0" marL="0" marR="0" rtl="0" algn="l">
                <a:spcBef>
                  <a:spcPts val="0"/>
                </a:spcBef>
                <a:spcAft>
                  <a:spcPts val="0"/>
                </a:spcAft>
                <a:buClr>
                  <a:srgbClr val="003F41"/>
                </a:buClr>
                <a:buSzPts val="1500"/>
                <a:buFont typeface="Corbel"/>
                <a:buNone/>
              </a:pPr>
              <a:r>
                <a:rPr b="0" i="1" lang="en-GB" sz="1500" u="none" cap="none" strike="noStrike">
                  <a:solidFill>
                    <a:srgbClr val="003F41"/>
                  </a:solidFill>
                  <a:latin typeface="Corbel"/>
                  <a:ea typeface="Corbel"/>
                  <a:cs typeface="Corbel"/>
                  <a:sym typeface="Corbel"/>
                </a:rPr>
                <a:t>@ELIXIREurope</a:t>
              </a:r>
              <a:endParaRPr b="0" i="1" sz="1500" u="none" cap="none" strike="noStrike">
                <a:solidFill>
                  <a:srgbClr val="003F41"/>
                </a:solidFill>
                <a:latin typeface="Corbel"/>
                <a:ea typeface="Corbel"/>
                <a:cs typeface="Corbel"/>
                <a:sym typeface="Corbel"/>
              </a:endParaRPr>
            </a:p>
          </p:txBody>
        </p:sp>
        <p:pic>
          <p:nvPicPr>
            <p:cNvPr id="18" name="Google Shape;18;p2"/>
            <p:cNvPicPr preferRelativeResize="0"/>
            <p:nvPr/>
          </p:nvPicPr>
          <p:blipFill rotWithShape="1">
            <a:blip r:embed="rId5">
              <a:alphaModFix/>
            </a:blip>
            <a:srcRect b="0" l="0" r="0" t="0"/>
            <a:stretch/>
          </p:blipFill>
          <p:spPr>
            <a:xfrm>
              <a:off x="14819123" y="11462854"/>
              <a:ext cx="1104332" cy="1114318"/>
            </a:xfrm>
            <a:prstGeom prst="rect">
              <a:avLst/>
            </a:prstGeom>
            <a:noFill/>
            <a:ln>
              <a:noFill/>
            </a:ln>
          </p:spPr>
        </p:pic>
        <p:sp>
          <p:nvSpPr>
            <p:cNvPr id="19" name="Google Shape;19;p2"/>
            <p:cNvSpPr txBox="1"/>
            <p:nvPr/>
          </p:nvSpPr>
          <p:spPr>
            <a:xfrm>
              <a:off x="15898635" y="11537912"/>
              <a:ext cx="6026700" cy="746400"/>
            </a:xfrm>
            <a:prstGeom prst="rect">
              <a:avLst/>
            </a:prstGeom>
            <a:noFill/>
            <a:ln>
              <a:noFill/>
            </a:ln>
          </p:spPr>
          <p:txBody>
            <a:bodyPr anchorCtr="0" anchor="t" bIns="24500" lIns="48975" spcFirstLastPara="1" rIns="48975" wrap="square" tIns="24500">
              <a:noAutofit/>
            </a:bodyPr>
            <a:lstStyle/>
            <a:p>
              <a:pPr indent="0" lvl="0" marL="0" marR="0" rtl="0" algn="l">
                <a:spcBef>
                  <a:spcPts val="0"/>
                </a:spcBef>
                <a:spcAft>
                  <a:spcPts val="0"/>
                </a:spcAft>
                <a:buClr>
                  <a:srgbClr val="003F41"/>
                </a:buClr>
                <a:buSzPts val="1500"/>
                <a:buFont typeface="Corbel"/>
                <a:buNone/>
              </a:pPr>
              <a:r>
                <a:rPr b="0" i="1" lang="en-GB" sz="1500" u="none" cap="none" strike="noStrike">
                  <a:solidFill>
                    <a:srgbClr val="003F41"/>
                  </a:solidFill>
                  <a:latin typeface="Corbel"/>
                  <a:ea typeface="Corbel"/>
                  <a:cs typeface="Corbel"/>
                  <a:sym typeface="Corbel"/>
                </a:rPr>
                <a:t>/company/elixir-europe</a:t>
              </a:r>
              <a:endParaRPr b="0" i="1" sz="1500" u="none" cap="none" strike="noStrike">
                <a:solidFill>
                  <a:srgbClr val="003F41"/>
                </a:solidFill>
                <a:latin typeface="Corbel"/>
                <a:ea typeface="Corbel"/>
                <a:cs typeface="Corbel"/>
                <a:sym typeface="Corbel"/>
              </a:endParaRPr>
            </a:p>
          </p:txBody>
        </p:sp>
      </p:grpSp>
      <p:sp>
        <p:nvSpPr>
          <p:cNvPr id="20" name="Google Shape;20;p2"/>
          <p:cNvSpPr txBox="1"/>
          <p:nvPr>
            <p:ph type="ctrTitle"/>
          </p:nvPr>
        </p:nvSpPr>
        <p:spPr>
          <a:xfrm>
            <a:off x="3775025" y="3541300"/>
            <a:ext cx="7860300" cy="14346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800"/>
              <a:buFont typeface="Corbel"/>
              <a:buNone/>
              <a:defRPr b="1" sz="4400">
                <a:solidFill>
                  <a:srgbClr val="003F41"/>
                </a:solidFill>
              </a:defRPr>
            </a:lvl1pPr>
            <a:lvl2pPr lvl="1" rtl="0" algn="l">
              <a:spcBef>
                <a:spcPts val="0"/>
              </a:spcBef>
              <a:spcAft>
                <a:spcPts val="0"/>
              </a:spcAft>
              <a:buSzPts val="1400"/>
              <a:buFont typeface="Corbel"/>
              <a:buNone/>
              <a:defRPr/>
            </a:lvl2pPr>
            <a:lvl3pPr lvl="2" rtl="0" algn="l">
              <a:spcBef>
                <a:spcPts val="0"/>
              </a:spcBef>
              <a:spcAft>
                <a:spcPts val="0"/>
              </a:spcAft>
              <a:buSzPts val="1400"/>
              <a:buFont typeface="Corbel"/>
              <a:buNone/>
              <a:defRPr/>
            </a:lvl3pPr>
            <a:lvl4pPr lvl="3" rtl="0" algn="l">
              <a:spcBef>
                <a:spcPts val="0"/>
              </a:spcBef>
              <a:spcAft>
                <a:spcPts val="0"/>
              </a:spcAft>
              <a:buSzPts val="1400"/>
              <a:buFont typeface="Corbel"/>
              <a:buNone/>
              <a:defRPr/>
            </a:lvl4pPr>
            <a:lvl5pPr lvl="4" rtl="0" algn="l">
              <a:spcBef>
                <a:spcPts val="0"/>
              </a:spcBef>
              <a:spcAft>
                <a:spcPts val="0"/>
              </a:spcAft>
              <a:buSzPts val="1400"/>
              <a:buFont typeface="Corbel"/>
              <a:buNone/>
              <a:defRPr/>
            </a:lvl5pPr>
            <a:lvl6pPr lvl="5" rtl="0" algn="l">
              <a:spcBef>
                <a:spcPts val="0"/>
              </a:spcBef>
              <a:spcAft>
                <a:spcPts val="0"/>
              </a:spcAft>
              <a:buSzPts val="1400"/>
              <a:buFont typeface="Corbel"/>
              <a:buNone/>
              <a:defRPr>
                <a:latin typeface="Corbel"/>
                <a:ea typeface="Corbel"/>
                <a:cs typeface="Corbel"/>
                <a:sym typeface="Corbel"/>
              </a:defRPr>
            </a:lvl6pPr>
            <a:lvl7pPr lvl="6" rtl="0" algn="l">
              <a:spcBef>
                <a:spcPts val="0"/>
              </a:spcBef>
              <a:spcAft>
                <a:spcPts val="0"/>
              </a:spcAft>
              <a:buSzPts val="1400"/>
              <a:buFont typeface="Corbel"/>
              <a:buNone/>
              <a:defRPr>
                <a:latin typeface="Corbel"/>
                <a:ea typeface="Corbel"/>
                <a:cs typeface="Corbel"/>
                <a:sym typeface="Corbel"/>
              </a:defRPr>
            </a:lvl7pPr>
            <a:lvl8pPr lvl="7" rtl="0" algn="l">
              <a:spcBef>
                <a:spcPts val="0"/>
              </a:spcBef>
              <a:spcAft>
                <a:spcPts val="0"/>
              </a:spcAft>
              <a:buSzPts val="1400"/>
              <a:buFont typeface="Corbel"/>
              <a:buNone/>
              <a:defRPr>
                <a:latin typeface="Corbel"/>
                <a:ea typeface="Corbel"/>
                <a:cs typeface="Corbel"/>
                <a:sym typeface="Corbel"/>
              </a:defRPr>
            </a:lvl8pPr>
            <a:lvl9pPr lvl="8" rtl="0" algn="l">
              <a:spcBef>
                <a:spcPts val="0"/>
              </a:spcBef>
              <a:spcAft>
                <a:spcPts val="0"/>
              </a:spcAft>
              <a:buSzPts val="1400"/>
              <a:buFont typeface="Corbel"/>
              <a:buNone/>
              <a:defRPr>
                <a:latin typeface="Corbel"/>
                <a:ea typeface="Corbel"/>
                <a:cs typeface="Corbel"/>
                <a:sym typeface="Corbel"/>
              </a:defRPr>
            </a:lvl9pPr>
          </a:lstStyle>
          <a:p/>
        </p:txBody>
      </p:sp>
      <p:sp>
        <p:nvSpPr>
          <p:cNvPr id="21" name="Google Shape;21;p2"/>
          <p:cNvSpPr txBox="1"/>
          <p:nvPr>
            <p:ph idx="1" type="subTitle"/>
          </p:nvPr>
        </p:nvSpPr>
        <p:spPr>
          <a:xfrm>
            <a:off x="3775035" y="4975900"/>
            <a:ext cx="7860300" cy="899700"/>
          </a:xfrm>
          <a:prstGeom prst="rect">
            <a:avLst/>
          </a:prstGeom>
          <a:noFill/>
          <a:ln>
            <a:noFill/>
          </a:ln>
        </p:spPr>
        <p:txBody>
          <a:bodyPr anchorCtr="0" anchor="b" bIns="0" lIns="0" spcFirstLastPara="1" rIns="0" wrap="square" tIns="0">
            <a:noAutofit/>
          </a:bodyPr>
          <a:lstStyle>
            <a:lvl1pPr lvl="0" rtl="0" algn="r">
              <a:spcBef>
                <a:spcPts val="560"/>
              </a:spcBef>
              <a:spcAft>
                <a:spcPts val="0"/>
              </a:spcAft>
              <a:buSzPts val="2800"/>
              <a:buFont typeface="Corbel"/>
              <a:buNone/>
              <a:defRPr sz="2800">
                <a:latin typeface="Corbel"/>
                <a:ea typeface="Corbel"/>
                <a:cs typeface="Corbel"/>
                <a:sym typeface="Corbel"/>
              </a:defRPr>
            </a:lvl1pPr>
            <a:lvl2pPr lvl="1" rtl="0" algn="ctr">
              <a:spcBef>
                <a:spcPts val="600"/>
              </a:spcBef>
              <a:spcAft>
                <a:spcPts val="0"/>
              </a:spcAft>
              <a:buSzPts val="2000"/>
              <a:buFont typeface="Corbel"/>
              <a:buNone/>
              <a:defRPr>
                <a:solidFill>
                  <a:srgbClr val="888888"/>
                </a:solidFill>
                <a:latin typeface="Corbel"/>
                <a:ea typeface="Corbel"/>
                <a:cs typeface="Corbel"/>
                <a:sym typeface="Corbel"/>
              </a:defRPr>
            </a:lvl2pPr>
            <a:lvl3pPr lvl="2" rtl="0" algn="ctr">
              <a:spcBef>
                <a:spcPts val="600"/>
              </a:spcBef>
              <a:spcAft>
                <a:spcPts val="0"/>
              </a:spcAft>
              <a:buSzPts val="2000"/>
              <a:buFont typeface="Corbel"/>
              <a:buNone/>
              <a:defRPr>
                <a:solidFill>
                  <a:srgbClr val="888888"/>
                </a:solidFill>
                <a:latin typeface="Corbel"/>
                <a:ea typeface="Corbel"/>
                <a:cs typeface="Corbel"/>
                <a:sym typeface="Corbel"/>
              </a:defRPr>
            </a:lvl3pPr>
            <a:lvl4pPr lvl="3" rtl="0" algn="ctr">
              <a:spcBef>
                <a:spcPts val="600"/>
              </a:spcBef>
              <a:spcAft>
                <a:spcPts val="0"/>
              </a:spcAft>
              <a:buSzPts val="2000"/>
              <a:buFont typeface="Corbel"/>
              <a:buNone/>
              <a:defRPr>
                <a:solidFill>
                  <a:srgbClr val="888888"/>
                </a:solidFill>
                <a:latin typeface="Corbel"/>
                <a:ea typeface="Corbel"/>
                <a:cs typeface="Corbel"/>
                <a:sym typeface="Corbel"/>
              </a:defRPr>
            </a:lvl4pPr>
            <a:lvl5pPr lvl="4" rtl="0" algn="ctr">
              <a:spcBef>
                <a:spcPts val="600"/>
              </a:spcBef>
              <a:spcAft>
                <a:spcPts val="0"/>
              </a:spcAft>
              <a:buSzPts val="2000"/>
              <a:buFont typeface="Corbel"/>
              <a:buNone/>
              <a:defRPr>
                <a:solidFill>
                  <a:srgbClr val="888888"/>
                </a:solidFill>
                <a:latin typeface="Corbel"/>
                <a:ea typeface="Corbel"/>
                <a:cs typeface="Corbel"/>
                <a:sym typeface="Corbel"/>
              </a:defRPr>
            </a:lvl5pPr>
            <a:lvl6pPr lvl="5" rtl="0" algn="ctr">
              <a:spcBef>
                <a:spcPts val="600"/>
              </a:spcBef>
              <a:spcAft>
                <a:spcPts val="0"/>
              </a:spcAft>
              <a:buSzPts val="2000"/>
              <a:buFont typeface="Corbel"/>
              <a:buNone/>
              <a:defRPr>
                <a:solidFill>
                  <a:srgbClr val="888888"/>
                </a:solidFill>
                <a:latin typeface="Corbel"/>
                <a:ea typeface="Corbel"/>
                <a:cs typeface="Corbel"/>
                <a:sym typeface="Corbel"/>
              </a:defRPr>
            </a:lvl6pPr>
            <a:lvl7pPr lvl="6" rtl="0" algn="ctr">
              <a:spcBef>
                <a:spcPts val="400"/>
              </a:spcBef>
              <a:spcAft>
                <a:spcPts val="0"/>
              </a:spcAft>
              <a:buSzPts val="2000"/>
              <a:buFont typeface="Corbel"/>
              <a:buNone/>
              <a:defRPr>
                <a:solidFill>
                  <a:srgbClr val="888888"/>
                </a:solidFill>
                <a:latin typeface="Corbel"/>
                <a:ea typeface="Corbel"/>
                <a:cs typeface="Corbel"/>
                <a:sym typeface="Corbel"/>
              </a:defRPr>
            </a:lvl7pPr>
            <a:lvl8pPr lvl="7" rtl="0" algn="ctr">
              <a:spcBef>
                <a:spcPts val="400"/>
              </a:spcBef>
              <a:spcAft>
                <a:spcPts val="0"/>
              </a:spcAft>
              <a:buSzPts val="2000"/>
              <a:buFont typeface="Corbel"/>
              <a:buNone/>
              <a:defRPr>
                <a:solidFill>
                  <a:srgbClr val="888888"/>
                </a:solidFill>
                <a:latin typeface="Corbel"/>
                <a:ea typeface="Corbel"/>
                <a:cs typeface="Corbel"/>
                <a:sym typeface="Corbel"/>
              </a:defRPr>
            </a:lvl8pPr>
            <a:lvl9pPr lvl="8" rtl="0" algn="ctr">
              <a:spcBef>
                <a:spcPts val="400"/>
              </a:spcBef>
              <a:spcAft>
                <a:spcPts val="0"/>
              </a:spcAft>
              <a:buSzPts val="2000"/>
              <a:buFont typeface="Corbel"/>
              <a:buNone/>
              <a:defRPr>
                <a:solidFill>
                  <a:srgbClr val="888888"/>
                </a:solidFill>
                <a:latin typeface="Corbel"/>
                <a:ea typeface="Corbel"/>
                <a:cs typeface="Corbel"/>
                <a:sym typeface="Corbel"/>
              </a:defRPr>
            </a:lvl9pPr>
          </a:lstStyle>
          <a:p/>
        </p:txBody>
      </p:sp>
      <p:sp>
        <p:nvSpPr>
          <p:cNvPr id="22" name="Google Shape;22;p2"/>
          <p:cNvSpPr txBox="1"/>
          <p:nvPr>
            <p:ph idx="2" type="body"/>
          </p:nvPr>
        </p:nvSpPr>
        <p:spPr>
          <a:xfrm>
            <a:off x="3775035" y="5875475"/>
            <a:ext cx="7860300" cy="558000"/>
          </a:xfrm>
          <a:prstGeom prst="rect">
            <a:avLst/>
          </a:prstGeom>
          <a:noFill/>
          <a:ln>
            <a:noFill/>
          </a:ln>
        </p:spPr>
        <p:txBody>
          <a:bodyPr anchorCtr="0" anchor="t" bIns="0" lIns="0" spcFirstLastPara="1" rIns="0" wrap="square" tIns="0">
            <a:noAutofit/>
          </a:bodyPr>
          <a:lstStyle>
            <a:lvl1pPr indent="-228600" lvl="0" marL="457200" rtl="0" algn="r">
              <a:spcBef>
                <a:spcPts val="360"/>
              </a:spcBef>
              <a:spcAft>
                <a:spcPts val="0"/>
              </a:spcAft>
              <a:buSzPts val="1800"/>
              <a:buFont typeface="Corbel"/>
              <a:buNone/>
              <a:defRPr sz="1800">
                <a:solidFill>
                  <a:schemeClr val="dk2"/>
                </a:solidFill>
                <a:latin typeface="Corbel"/>
                <a:ea typeface="Corbel"/>
                <a:cs typeface="Corbel"/>
                <a:sym typeface="Corbel"/>
              </a:defRPr>
            </a:lvl1pPr>
            <a:lvl2pPr indent="-342900" lvl="1" marL="914400" rtl="0" algn="l">
              <a:spcBef>
                <a:spcPts val="600"/>
              </a:spcBef>
              <a:spcAft>
                <a:spcPts val="0"/>
              </a:spcAft>
              <a:buSzPts val="1800"/>
              <a:buFont typeface="Corbel"/>
              <a:buChar char="○"/>
              <a:defRPr>
                <a:latin typeface="Corbel"/>
                <a:ea typeface="Corbel"/>
                <a:cs typeface="Corbel"/>
                <a:sym typeface="Corbel"/>
              </a:defRPr>
            </a:lvl2pPr>
            <a:lvl3pPr indent="-342900" lvl="2" marL="1371600" rtl="0" algn="l">
              <a:spcBef>
                <a:spcPts val="600"/>
              </a:spcBef>
              <a:spcAft>
                <a:spcPts val="0"/>
              </a:spcAft>
              <a:buSzPts val="1800"/>
              <a:buFont typeface="Corbel"/>
              <a:buChar char="■"/>
              <a:defRPr>
                <a:latin typeface="Corbel"/>
                <a:ea typeface="Corbel"/>
                <a:cs typeface="Corbel"/>
                <a:sym typeface="Corbel"/>
              </a:defRPr>
            </a:lvl3pPr>
            <a:lvl4pPr indent="-342900" lvl="3" marL="1828800" rtl="0" algn="l">
              <a:spcBef>
                <a:spcPts val="600"/>
              </a:spcBef>
              <a:spcAft>
                <a:spcPts val="0"/>
              </a:spcAft>
              <a:buSzPts val="1800"/>
              <a:buFont typeface="Corbel"/>
              <a:buChar char="●"/>
              <a:defRPr>
                <a:latin typeface="Corbel"/>
                <a:ea typeface="Corbel"/>
                <a:cs typeface="Corbel"/>
                <a:sym typeface="Corbel"/>
              </a:defRPr>
            </a:lvl4pPr>
            <a:lvl5pPr indent="-342900" lvl="4" marL="2286000" rtl="0" algn="l">
              <a:spcBef>
                <a:spcPts val="600"/>
              </a:spcBef>
              <a:spcAft>
                <a:spcPts val="0"/>
              </a:spcAft>
              <a:buSzPts val="1800"/>
              <a:buFont typeface="Corbel"/>
              <a:buChar char="○"/>
              <a:defRPr>
                <a:latin typeface="Corbel"/>
                <a:ea typeface="Corbel"/>
                <a:cs typeface="Corbel"/>
                <a:sym typeface="Corbel"/>
              </a:defRPr>
            </a:lvl5pPr>
            <a:lvl6pPr indent="-342900" lvl="5" marL="2743200" rtl="0" algn="l">
              <a:spcBef>
                <a:spcPts val="600"/>
              </a:spcBef>
              <a:spcAft>
                <a:spcPts val="0"/>
              </a:spcAft>
              <a:buSzPts val="1800"/>
              <a:buFont typeface="Corbel"/>
              <a:buChar char="■"/>
              <a:defRPr>
                <a:latin typeface="Corbel"/>
                <a:ea typeface="Corbel"/>
                <a:cs typeface="Corbel"/>
                <a:sym typeface="Corbel"/>
              </a:defRPr>
            </a:lvl6pPr>
            <a:lvl7pPr indent="-342900" lvl="6" marL="3200400" rtl="0" algn="l">
              <a:spcBef>
                <a:spcPts val="360"/>
              </a:spcBef>
              <a:spcAft>
                <a:spcPts val="0"/>
              </a:spcAft>
              <a:buSzPts val="1800"/>
              <a:buFont typeface="Corbel"/>
              <a:buChar char="●"/>
              <a:defRPr>
                <a:latin typeface="Corbel"/>
                <a:ea typeface="Corbel"/>
                <a:cs typeface="Corbel"/>
                <a:sym typeface="Corbel"/>
              </a:defRPr>
            </a:lvl7pPr>
            <a:lvl8pPr indent="-342900" lvl="7" marL="3657600" rtl="0" algn="l">
              <a:spcBef>
                <a:spcPts val="360"/>
              </a:spcBef>
              <a:spcAft>
                <a:spcPts val="0"/>
              </a:spcAft>
              <a:buSzPts val="1800"/>
              <a:buFont typeface="Corbel"/>
              <a:buChar char="○"/>
              <a:defRPr>
                <a:latin typeface="Corbel"/>
                <a:ea typeface="Corbel"/>
                <a:cs typeface="Corbel"/>
                <a:sym typeface="Corbel"/>
              </a:defRPr>
            </a:lvl8pPr>
            <a:lvl9pPr indent="-342900" lvl="8" marL="4114800" rtl="0" algn="l">
              <a:spcBef>
                <a:spcPts val="360"/>
              </a:spcBef>
              <a:spcAft>
                <a:spcPts val="0"/>
              </a:spcAft>
              <a:buSzPts val="1800"/>
              <a:buFont typeface="Corbel"/>
              <a:buChar char="■"/>
              <a:defRPr>
                <a:latin typeface="Corbel"/>
                <a:ea typeface="Corbel"/>
                <a:cs typeface="Corbel"/>
                <a:sym typeface="Corbel"/>
              </a:defRPr>
            </a:lvl9pPr>
          </a:lstStyle>
          <a:p/>
        </p:txBody>
      </p:sp>
      <p:sp>
        <p:nvSpPr>
          <p:cNvPr id="23" name="Google Shape;23;p2"/>
          <p:cNvSpPr txBox="1"/>
          <p:nvPr/>
        </p:nvSpPr>
        <p:spPr>
          <a:xfrm>
            <a:off x="7587750" y="6311500"/>
            <a:ext cx="41193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800">
                <a:latin typeface="Corbel"/>
                <a:ea typeface="Corbel"/>
                <a:cs typeface="Corbel"/>
                <a:sym typeface="Corbel"/>
              </a:rPr>
              <a:t>www.elixir-europe.org</a:t>
            </a:r>
            <a:endParaRPr sz="1800">
              <a:latin typeface="Corbel"/>
              <a:ea typeface="Corbel"/>
              <a:cs typeface="Corbel"/>
              <a:sym typeface="Corbe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ELIXIR">
  <p:cSld name="Title slide ELIXIR">
    <p:spTree>
      <p:nvGrpSpPr>
        <p:cNvPr id="54" name="Shape 54"/>
        <p:cNvGrpSpPr/>
        <p:nvPr/>
      </p:nvGrpSpPr>
      <p:grpSpPr>
        <a:xfrm>
          <a:off x="0" y="0"/>
          <a:ext cx="0" cy="0"/>
          <a:chOff x="0" y="0"/>
          <a:chExt cx="0" cy="0"/>
        </a:xfrm>
      </p:grpSpPr>
      <p:pic>
        <p:nvPicPr>
          <p:cNvPr id="55" name="Google Shape;55;p12"/>
          <p:cNvPicPr preferRelativeResize="0"/>
          <p:nvPr/>
        </p:nvPicPr>
        <p:blipFill rotWithShape="1">
          <a:blip r:embed="rId2">
            <a:alphaModFix/>
          </a:blip>
          <a:srcRect b="0" l="566" r="1700" t="2581"/>
          <a:stretch/>
        </p:blipFill>
        <p:spPr>
          <a:xfrm>
            <a:off x="0" y="0"/>
            <a:ext cx="12192006" cy="3312699"/>
          </a:xfrm>
          <a:prstGeom prst="rect">
            <a:avLst/>
          </a:prstGeom>
          <a:noFill/>
          <a:ln>
            <a:noFill/>
          </a:ln>
        </p:spPr>
      </p:pic>
      <p:pic>
        <p:nvPicPr>
          <p:cNvPr descr="A picture containing meter&#10;&#10;Description automatically generated" id="56" name="Google Shape;56;p12"/>
          <p:cNvPicPr preferRelativeResize="0"/>
          <p:nvPr/>
        </p:nvPicPr>
        <p:blipFill rotWithShape="1">
          <a:blip r:embed="rId3">
            <a:alphaModFix/>
          </a:blip>
          <a:srcRect b="0" l="0" r="0" t="0"/>
          <a:stretch/>
        </p:blipFill>
        <p:spPr>
          <a:xfrm>
            <a:off x="489075" y="3737750"/>
            <a:ext cx="2602250" cy="1971778"/>
          </a:xfrm>
          <a:prstGeom prst="rect">
            <a:avLst/>
          </a:prstGeom>
          <a:noFill/>
          <a:ln>
            <a:noFill/>
          </a:ln>
        </p:spPr>
      </p:pic>
      <p:grpSp>
        <p:nvGrpSpPr>
          <p:cNvPr id="57" name="Google Shape;57;p12"/>
          <p:cNvGrpSpPr/>
          <p:nvPr/>
        </p:nvGrpSpPr>
        <p:grpSpPr>
          <a:xfrm>
            <a:off x="615945" y="5710526"/>
            <a:ext cx="2213585" cy="691879"/>
            <a:chOff x="14819123" y="10021282"/>
            <a:chExt cx="7106212" cy="2555890"/>
          </a:xfrm>
        </p:grpSpPr>
        <p:pic>
          <p:nvPicPr>
            <p:cNvPr id="58" name="Google Shape;58;p12"/>
            <p:cNvPicPr preferRelativeResize="0"/>
            <p:nvPr/>
          </p:nvPicPr>
          <p:blipFill rotWithShape="1">
            <a:blip r:embed="rId4">
              <a:alphaModFix/>
            </a:blip>
            <a:srcRect b="0" l="0" r="0" t="0"/>
            <a:stretch/>
          </p:blipFill>
          <p:spPr>
            <a:xfrm>
              <a:off x="14819132" y="10076896"/>
              <a:ext cx="1141985" cy="961406"/>
            </a:xfrm>
            <a:prstGeom prst="rect">
              <a:avLst/>
            </a:prstGeom>
            <a:noFill/>
            <a:ln>
              <a:noFill/>
            </a:ln>
          </p:spPr>
        </p:pic>
        <p:sp>
          <p:nvSpPr>
            <p:cNvPr id="59" name="Google Shape;59;p12"/>
            <p:cNvSpPr txBox="1"/>
            <p:nvPr/>
          </p:nvSpPr>
          <p:spPr>
            <a:xfrm>
              <a:off x="15970576" y="10021282"/>
              <a:ext cx="5954700" cy="746400"/>
            </a:xfrm>
            <a:prstGeom prst="rect">
              <a:avLst/>
            </a:prstGeom>
            <a:noFill/>
            <a:ln>
              <a:noFill/>
            </a:ln>
          </p:spPr>
          <p:txBody>
            <a:bodyPr anchorCtr="0" anchor="t" bIns="24500" lIns="48975" spcFirstLastPara="1" rIns="48975" wrap="square" tIns="24500">
              <a:noAutofit/>
            </a:bodyPr>
            <a:lstStyle/>
            <a:p>
              <a:pPr indent="0" lvl="0" marL="0" marR="0" rtl="0" algn="l">
                <a:lnSpc>
                  <a:spcPct val="100000"/>
                </a:lnSpc>
                <a:spcBef>
                  <a:spcPts val="0"/>
                </a:spcBef>
                <a:spcAft>
                  <a:spcPts val="0"/>
                </a:spcAft>
                <a:buClr>
                  <a:srgbClr val="003F41"/>
                </a:buClr>
                <a:buSzPts val="1500"/>
                <a:buFont typeface="Corbel"/>
                <a:buNone/>
              </a:pPr>
              <a:r>
                <a:rPr b="0" i="1" lang="en-GB" sz="1500" u="none" cap="none" strike="noStrike">
                  <a:solidFill>
                    <a:srgbClr val="003F41"/>
                  </a:solidFill>
                  <a:latin typeface="Corbel"/>
                  <a:ea typeface="Corbel"/>
                  <a:cs typeface="Corbel"/>
                  <a:sym typeface="Corbel"/>
                </a:rPr>
                <a:t>@ELIXIREurope</a:t>
              </a:r>
              <a:endParaRPr b="0" i="1" sz="1500" u="none" cap="none" strike="noStrike">
                <a:solidFill>
                  <a:srgbClr val="003F41"/>
                </a:solidFill>
                <a:latin typeface="Corbel"/>
                <a:ea typeface="Corbel"/>
                <a:cs typeface="Corbel"/>
                <a:sym typeface="Corbel"/>
              </a:endParaRPr>
            </a:p>
          </p:txBody>
        </p:sp>
        <p:pic>
          <p:nvPicPr>
            <p:cNvPr id="60" name="Google Shape;60;p12"/>
            <p:cNvPicPr preferRelativeResize="0"/>
            <p:nvPr/>
          </p:nvPicPr>
          <p:blipFill rotWithShape="1">
            <a:blip r:embed="rId5">
              <a:alphaModFix/>
            </a:blip>
            <a:srcRect b="0" l="0" r="0" t="0"/>
            <a:stretch/>
          </p:blipFill>
          <p:spPr>
            <a:xfrm>
              <a:off x="14819123" y="11462854"/>
              <a:ext cx="1104332" cy="1114318"/>
            </a:xfrm>
            <a:prstGeom prst="rect">
              <a:avLst/>
            </a:prstGeom>
            <a:noFill/>
            <a:ln>
              <a:noFill/>
            </a:ln>
          </p:spPr>
        </p:pic>
        <p:sp>
          <p:nvSpPr>
            <p:cNvPr id="61" name="Google Shape;61;p12"/>
            <p:cNvSpPr txBox="1"/>
            <p:nvPr/>
          </p:nvSpPr>
          <p:spPr>
            <a:xfrm>
              <a:off x="15898635" y="11537912"/>
              <a:ext cx="6026700" cy="746400"/>
            </a:xfrm>
            <a:prstGeom prst="rect">
              <a:avLst/>
            </a:prstGeom>
            <a:noFill/>
            <a:ln>
              <a:noFill/>
            </a:ln>
          </p:spPr>
          <p:txBody>
            <a:bodyPr anchorCtr="0" anchor="t" bIns="24500" lIns="48975" spcFirstLastPara="1" rIns="48975" wrap="square" tIns="24500">
              <a:noAutofit/>
            </a:bodyPr>
            <a:lstStyle/>
            <a:p>
              <a:pPr indent="0" lvl="0" marL="0" marR="0" rtl="0" algn="l">
                <a:lnSpc>
                  <a:spcPct val="100000"/>
                </a:lnSpc>
                <a:spcBef>
                  <a:spcPts val="0"/>
                </a:spcBef>
                <a:spcAft>
                  <a:spcPts val="0"/>
                </a:spcAft>
                <a:buClr>
                  <a:srgbClr val="003F41"/>
                </a:buClr>
                <a:buSzPts val="1500"/>
                <a:buFont typeface="Corbel"/>
                <a:buNone/>
              </a:pPr>
              <a:r>
                <a:rPr b="0" i="1" lang="en-GB" sz="1500" u="none" cap="none" strike="noStrike">
                  <a:solidFill>
                    <a:srgbClr val="003F41"/>
                  </a:solidFill>
                  <a:latin typeface="Corbel"/>
                  <a:ea typeface="Corbel"/>
                  <a:cs typeface="Corbel"/>
                  <a:sym typeface="Corbel"/>
                </a:rPr>
                <a:t>/company/elixir-europe</a:t>
              </a:r>
              <a:endParaRPr b="0" i="1" sz="1500" u="none" cap="none" strike="noStrike">
                <a:solidFill>
                  <a:srgbClr val="003F41"/>
                </a:solidFill>
                <a:latin typeface="Corbel"/>
                <a:ea typeface="Corbel"/>
                <a:cs typeface="Corbel"/>
                <a:sym typeface="Corbel"/>
              </a:endParaRPr>
            </a:p>
          </p:txBody>
        </p:sp>
      </p:grpSp>
      <p:sp>
        <p:nvSpPr>
          <p:cNvPr id="62" name="Google Shape;62;p12"/>
          <p:cNvSpPr txBox="1"/>
          <p:nvPr>
            <p:ph type="ctrTitle"/>
          </p:nvPr>
        </p:nvSpPr>
        <p:spPr>
          <a:xfrm>
            <a:off x="3775025" y="3541300"/>
            <a:ext cx="7860300" cy="1434900"/>
          </a:xfrm>
          <a:prstGeom prst="rect">
            <a:avLst/>
          </a:prstGeom>
          <a:noFill/>
          <a:ln>
            <a:noFill/>
          </a:ln>
        </p:spPr>
        <p:txBody>
          <a:bodyPr anchorCtr="0" anchor="b" bIns="0" lIns="0" spcFirstLastPara="1" rIns="0" wrap="square" tIns="0">
            <a:noAutofit/>
          </a:bodyPr>
          <a:lstStyle>
            <a:lvl1pPr lvl="0" rtl="0" algn="r">
              <a:lnSpc>
                <a:spcPct val="100000"/>
              </a:lnSpc>
              <a:spcBef>
                <a:spcPts val="0"/>
              </a:spcBef>
              <a:spcAft>
                <a:spcPts val="0"/>
              </a:spcAft>
              <a:buSzPts val="800"/>
              <a:buFont typeface="Corbel"/>
              <a:buNone/>
              <a:defRPr b="1" sz="4400">
                <a:solidFill>
                  <a:srgbClr val="003F41"/>
                </a:solidFill>
              </a:defRPr>
            </a:lvl1pPr>
            <a:lvl2pPr lvl="1" rtl="0" algn="l">
              <a:lnSpc>
                <a:spcPct val="100000"/>
              </a:lnSpc>
              <a:spcBef>
                <a:spcPts val="0"/>
              </a:spcBef>
              <a:spcAft>
                <a:spcPts val="0"/>
              </a:spcAft>
              <a:buSzPts val="1500"/>
              <a:buFont typeface="Corbel"/>
              <a:buNone/>
              <a:defRPr/>
            </a:lvl2pPr>
            <a:lvl3pPr lvl="2" rtl="0" algn="l">
              <a:lnSpc>
                <a:spcPct val="100000"/>
              </a:lnSpc>
              <a:spcBef>
                <a:spcPts val="0"/>
              </a:spcBef>
              <a:spcAft>
                <a:spcPts val="0"/>
              </a:spcAft>
              <a:buSzPts val="1500"/>
              <a:buFont typeface="Corbel"/>
              <a:buNone/>
              <a:defRPr/>
            </a:lvl3pPr>
            <a:lvl4pPr lvl="3" rtl="0" algn="l">
              <a:lnSpc>
                <a:spcPct val="100000"/>
              </a:lnSpc>
              <a:spcBef>
                <a:spcPts val="0"/>
              </a:spcBef>
              <a:spcAft>
                <a:spcPts val="0"/>
              </a:spcAft>
              <a:buSzPts val="1500"/>
              <a:buFont typeface="Corbel"/>
              <a:buNone/>
              <a:defRPr/>
            </a:lvl4pPr>
            <a:lvl5pPr lvl="4" rtl="0" algn="l">
              <a:lnSpc>
                <a:spcPct val="100000"/>
              </a:lnSpc>
              <a:spcBef>
                <a:spcPts val="0"/>
              </a:spcBef>
              <a:spcAft>
                <a:spcPts val="0"/>
              </a:spcAft>
              <a:buSzPts val="1500"/>
              <a:buFont typeface="Corbel"/>
              <a:buNone/>
              <a:defRPr/>
            </a:lvl5pPr>
            <a:lvl6pPr lvl="5" rtl="0" algn="l">
              <a:lnSpc>
                <a:spcPct val="100000"/>
              </a:lnSpc>
              <a:spcBef>
                <a:spcPts val="0"/>
              </a:spcBef>
              <a:spcAft>
                <a:spcPts val="0"/>
              </a:spcAft>
              <a:buSzPts val="1500"/>
              <a:buFont typeface="Corbel"/>
              <a:buNone/>
              <a:defRPr>
                <a:latin typeface="Corbel"/>
                <a:ea typeface="Corbel"/>
                <a:cs typeface="Corbel"/>
                <a:sym typeface="Corbel"/>
              </a:defRPr>
            </a:lvl6pPr>
            <a:lvl7pPr lvl="6" rtl="0" algn="l">
              <a:lnSpc>
                <a:spcPct val="100000"/>
              </a:lnSpc>
              <a:spcBef>
                <a:spcPts val="0"/>
              </a:spcBef>
              <a:spcAft>
                <a:spcPts val="0"/>
              </a:spcAft>
              <a:buSzPts val="1500"/>
              <a:buFont typeface="Corbel"/>
              <a:buNone/>
              <a:defRPr>
                <a:latin typeface="Corbel"/>
                <a:ea typeface="Corbel"/>
                <a:cs typeface="Corbel"/>
                <a:sym typeface="Corbel"/>
              </a:defRPr>
            </a:lvl7pPr>
            <a:lvl8pPr lvl="7" rtl="0" algn="l">
              <a:lnSpc>
                <a:spcPct val="100000"/>
              </a:lnSpc>
              <a:spcBef>
                <a:spcPts val="0"/>
              </a:spcBef>
              <a:spcAft>
                <a:spcPts val="0"/>
              </a:spcAft>
              <a:buSzPts val="1500"/>
              <a:buFont typeface="Corbel"/>
              <a:buNone/>
              <a:defRPr>
                <a:latin typeface="Corbel"/>
                <a:ea typeface="Corbel"/>
                <a:cs typeface="Corbel"/>
                <a:sym typeface="Corbel"/>
              </a:defRPr>
            </a:lvl8pPr>
            <a:lvl9pPr lvl="8" rtl="0" algn="l">
              <a:lnSpc>
                <a:spcPct val="100000"/>
              </a:lnSpc>
              <a:spcBef>
                <a:spcPts val="0"/>
              </a:spcBef>
              <a:spcAft>
                <a:spcPts val="0"/>
              </a:spcAft>
              <a:buSzPts val="1500"/>
              <a:buFont typeface="Corbel"/>
              <a:buNone/>
              <a:defRPr>
                <a:latin typeface="Corbel"/>
                <a:ea typeface="Corbel"/>
                <a:cs typeface="Corbel"/>
                <a:sym typeface="Corbel"/>
              </a:defRPr>
            </a:lvl9pPr>
          </a:lstStyle>
          <a:p/>
        </p:txBody>
      </p:sp>
      <p:sp>
        <p:nvSpPr>
          <p:cNvPr id="63" name="Google Shape;63;p12"/>
          <p:cNvSpPr txBox="1"/>
          <p:nvPr>
            <p:ph idx="1" type="subTitle"/>
          </p:nvPr>
        </p:nvSpPr>
        <p:spPr>
          <a:xfrm>
            <a:off x="3775035" y="4975900"/>
            <a:ext cx="7860300" cy="899700"/>
          </a:xfrm>
          <a:prstGeom prst="rect">
            <a:avLst/>
          </a:prstGeom>
          <a:noFill/>
          <a:ln>
            <a:noFill/>
          </a:ln>
        </p:spPr>
        <p:txBody>
          <a:bodyPr anchorCtr="0" anchor="b" bIns="0" lIns="0" spcFirstLastPara="1" rIns="0" wrap="square" tIns="0">
            <a:noAutofit/>
          </a:bodyPr>
          <a:lstStyle>
            <a:lvl1pPr lvl="0" rtl="0" algn="r">
              <a:lnSpc>
                <a:spcPct val="100000"/>
              </a:lnSpc>
              <a:spcBef>
                <a:spcPts val="500"/>
              </a:spcBef>
              <a:spcAft>
                <a:spcPts val="0"/>
              </a:spcAft>
              <a:buSzPts val="2800"/>
              <a:buFont typeface="Corbel"/>
              <a:buNone/>
              <a:defRPr sz="2800">
                <a:latin typeface="Corbel"/>
                <a:ea typeface="Corbel"/>
                <a:cs typeface="Corbel"/>
                <a:sym typeface="Corbel"/>
              </a:defRPr>
            </a:lvl1pPr>
            <a:lvl2pPr lvl="1"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2pPr>
            <a:lvl3pPr lvl="2"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3pPr>
            <a:lvl4pPr lvl="3"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4pPr>
            <a:lvl5pPr lvl="4"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5pPr>
            <a:lvl6pPr lvl="5"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6pPr>
            <a:lvl7pPr lvl="6" rtl="0"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7pPr>
            <a:lvl8pPr lvl="7" rtl="0"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8pPr>
            <a:lvl9pPr lvl="8" rtl="0"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9pPr>
          </a:lstStyle>
          <a:p/>
        </p:txBody>
      </p:sp>
      <p:sp>
        <p:nvSpPr>
          <p:cNvPr id="64" name="Google Shape;64;p12"/>
          <p:cNvSpPr txBox="1"/>
          <p:nvPr>
            <p:ph idx="2" type="body"/>
          </p:nvPr>
        </p:nvSpPr>
        <p:spPr>
          <a:xfrm>
            <a:off x="3775035" y="5875475"/>
            <a:ext cx="7860300" cy="558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400"/>
              </a:spcBef>
              <a:spcAft>
                <a:spcPts val="0"/>
              </a:spcAft>
              <a:buSzPts val="1900"/>
              <a:buFont typeface="Corbel"/>
              <a:buNone/>
              <a:defRPr sz="1900">
                <a:solidFill>
                  <a:schemeClr val="dk2"/>
                </a:solidFill>
                <a:latin typeface="Corbel"/>
                <a:ea typeface="Corbel"/>
                <a:cs typeface="Corbel"/>
                <a:sym typeface="Corbel"/>
              </a:defRPr>
            </a:lvl1pPr>
            <a:lvl2pPr indent="-349250" lvl="1" marL="914400" rtl="0" algn="l">
              <a:lnSpc>
                <a:spcPct val="100000"/>
              </a:lnSpc>
              <a:spcBef>
                <a:spcPts val="700"/>
              </a:spcBef>
              <a:spcAft>
                <a:spcPts val="0"/>
              </a:spcAft>
              <a:buSzPts val="1900"/>
              <a:buFont typeface="Corbel"/>
              <a:buChar char="○"/>
              <a:defRPr>
                <a:latin typeface="Corbel"/>
                <a:ea typeface="Corbel"/>
                <a:cs typeface="Corbel"/>
                <a:sym typeface="Corbel"/>
              </a:defRPr>
            </a:lvl2pPr>
            <a:lvl3pPr indent="-349250" lvl="2" marL="1371600" rtl="0" algn="l">
              <a:lnSpc>
                <a:spcPct val="100000"/>
              </a:lnSpc>
              <a:spcBef>
                <a:spcPts val="700"/>
              </a:spcBef>
              <a:spcAft>
                <a:spcPts val="0"/>
              </a:spcAft>
              <a:buSzPts val="1900"/>
              <a:buFont typeface="Corbel"/>
              <a:buChar char="■"/>
              <a:defRPr>
                <a:latin typeface="Corbel"/>
                <a:ea typeface="Corbel"/>
                <a:cs typeface="Corbel"/>
                <a:sym typeface="Corbel"/>
              </a:defRPr>
            </a:lvl3pPr>
            <a:lvl4pPr indent="-349250" lvl="3" marL="1828800" rtl="0" algn="l">
              <a:lnSpc>
                <a:spcPct val="100000"/>
              </a:lnSpc>
              <a:spcBef>
                <a:spcPts val="700"/>
              </a:spcBef>
              <a:spcAft>
                <a:spcPts val="0"/>
              </a:spcAft>
              <a:buSzPts val="1900"/>
              <a:buFont typeface="Corbel"/>
              <a:buChar char="●"/>
              <a:defRPr>
                <a:latin typeface="Corbel"/>
                <a:ea typeface="Corbel"/>
                <a:cs typeface="Corbel"/>
                <a:sym typeface="Corbel"/>
              </a:defRPr>
            </a:lvl4pPr>
            <a:lvl5pPr indent="-349250" lvl="4" marL="2286000" rtl="0" algn="l">
              <a:lnSpc>
                <a:spcPct val="100000"/>
              </a:lnSpc>
              <a:spcBef>
                <a:spcPts val="700"/>
              </a:spcBef>
              <a:spcAft>
                <a:spcPts val="0"/>
              </a:spcAft>
              <a:buSzPts val="1900"/>
              <a:buFont typeface="Corbel"/>
              <a:buChar char="○"/>
              <a:defRPr>
                <a:latin typeface="Corbel"/>
                <a:ea typeface="Corbel"/>
                <a:cs typeface="Corbel"/>
                <a:sym typeface="Corbel"/>
              </a:defRPr>
            </a:lvl5pPr>
            <a:lvl6pPr indent="-349250" lvl="5" marL="2743200" rtl="0" algn="l">
              <a:lnSpc>
                <a:spcPct val="100000"/>
              </a:lnSpc>
              <a:spcBef>
                <a:spcPts val="700"/>
              </a:spcBef>
              <a:spcAft>
                <a:spcPts val="0"/>
              </a:spcAft>
              <a:buSzPts val="1900"/>
              <a:buFont typeface="Corbel"/>
              <a:buChar char="■"/>
              <a:defRPr>
                <a:latin typeface="Corbel"/>
                <a:ea typeface="Corbel"/>
                <a:cs typeface="Corbel"/>
                <a:sym typeface="Corbel"/>
              </a:defRPr>
            </a:lvl6pPr>
            <a:lvl7pPr indent="-349250" lvl="6" marL="3200400" rtl="0" algn="l">
              <a:lnSpc>
                <a:spcPct val="100000"/>
              </a:lnSpc>
              <a:spcBef>
                <a:spcPts val="400"/>
              </a:spcBef>
              <a:spcAft>
                <a:spcPts val="0"/>
              </a:spcAft>
              <a:buSzPts val="1900"/>
              <a:buFont typeface="Corbel"/>
              <a:buChar char="●"/>
              <a:defRPr>
                <a:latin typeface="Corbel"/>
                <a:ea typeface="Corbel"/>
                <a:cs typeface="Corbel"/>
                <a:sym typeface="Corbel"/>
              </a:defRPr>
            </a:lvl7pPr>
            <a:lvl8pPr indent="-349250" lvl="7" marL="3657600" rtl="0" algn="l">
              <a:lnSpc>
                <a:spcPct val="100000"/>
              </a:lnSpc>
              <a:spcBef>
                <a:spcPts val="400"/>
              </a:spcBef>
              <a:spcAft>
                <a:spcPts val="0"/>
              </a:spcAft>
              <a:buSzPts val="1900"/>
              <a:buFont typeface="Corbel"/>
              <a:buChar char="○"/>
              <a:defRPr>
                <a:latin typeface="Corbel"/>
                <a:ea typeface="Corbel"/>
                <a:cs typeface="Corbel"/>
                <a:sym typeface="Corbel"/>
              </a:defRPr>
            </a:lvl8pPr>
            <a:lvl9pPr indent="-349250" lvl="8" marL="4114800" rtl="0" algn="l">
              <a:lnSpc>
                <a:spcPct val="100000"/>
              </a:lnSpc>
              <a:spcBef>
                <a:spcPts val="400"/>
              </a:spcBef>
              <a:spcAft>
                <a:spcPts val="0"/>
              </a:spcAft>
              <a:buSzPts val="1900"/>
              <a:buFont typeface="Corbel"/>
              <a:buChar char="■"/>
              <a:defRPr>
                <a:latin typeface="Corbel"/>
                <a:ea typeface="Corbel"/>
                <a:cs typeface="Corbel"/>
                <a:sym typeface="Corbel"/>
              </a:defRPr>
            </a:lvl9pPr>
          </a:lstStyle>
          <a:p/>
        </p:txBody>
      </p:sp>
      <p:sp>
        <p:nvSpPr>
          <p:cNvPr id="65" name="Google Shape;65;p12"/>
          <p:cNvSpPr txBox="1"/>
          <p:nvPr/>
        </p:nvSpPr>
        <p:spPr>
          <a:xfrm>
            <a:off x="7587750" y="6311500"/>
            <a:ext cx="4119300" cy="477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900"/>
              <a:buFont typeface="Arial"/>
              <a:buNone/>
            </a:pPr>
            <a:r>
              <a:rPr b="0" i="0" lang="en-GB" sz="1900" u="none" cap="none" strike="noStrike">
                <a:solidFill>
                  <a:srgbClr val="000000"/>
                </a:solidFill>
                <a:latin typeface="Corbel"/>
                <a:ea typeface="Corbel"/>
                <a:cs typeface="Corbel"/>
                <a:sym typeface="Corbel"/>
              </a:rPr>
              <a:t>www.elixir-europe.org</a:t>
            </a:r>
            <a:endParaRPr b="0" i="0" sz="1900" u="none" cap="none" strike="noStrike">
              <a:solidFill>
                <a:srgbClr val="000000"/>
              </a:solidFill>
              <a:latin typeface="Corbel"/>
              <a:ea typeface="Corbel"/>
              <a:cs typeface="Corbel"/>
              <a:sym typeface="Corbel"/>
            </a:endParaRPr>
          </a:p>
        </p:txBody>
      </p:sp>
      <p:sp>
        <p:nvSpPr>
          <p:cNvPr id="66" name="Google Shape;66;p12"/>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ONVERGE">
  <p:cSld name="Title slide EXCELERATE">
    <p:spTree>
      <p:nvGrpSpPr>
        <p:cNvPr id="67" name="Shape 67"/>
        <p:cNvGrpSpPr/>
        <p:nvPr/>
      </p:nvGrpSpPr>
      <p:grpSpPr>
        <a:xfrm>
          <a:off x="0" y="0"/>
          <a:ext cx="0" cy="0"/>
          <a:chOff x="0" y="0"/>
          <a:chExt cx="0" cy="0"/>
        </a:xfrm>
      </p:grpSpPr>
      <p:sp>
        <p:nvSpPr>
          <p:cNvPr id="68" name="Google Shape;68;p13"/>
          <p:cNvSpPr txBox="1"/>
          <p:nvPr>
            <p:ph type="ctrTitle"/>
          </p:nvPr>
        </p:nvSpPr>
        <p:spPr>
          <a:xfrm>
            <a:off x="4281450" y="3541300"/>
            <a:ext cx="7353900" cy="1434900"/>
          </a:xfrm>
          <a:prstGeom prst="rect">
            <a:avLst/>
          </a:prstGeom>
          <a:noFill/>
          <a:ln>
            <a:noFill/>
          </a:ln>
        </p:spPr>
        <p:txBody>
          <a:bodyPr anchorCtr="0" anchor="b" bIns="0" lIns="0" spcFirstLastPara="1" rIns="0" wrap="square" tIns="0">
            <a:noAutofit/>
          </a:bodyPr>
          <a:lstStyle>
            <a:lvl1pPr lvl="0" rtl="0" algn="r">
              <a:lnSpc>
                <a:spcPct val="100000"/>
              </a:lnSpc>
              <a:spcBef>
                <a:spcPts val="0"/>
              </a:spcBef>
              <a:spcAft>
                <a:spcPts val="0"/>
              </a:spcAft>
              <a:buSzPts val="800"/>
              <a:buFont typeface="Corbel"/>
              <a:buNone/>
              <a:defRPr b="1" sz="4400">
                <a:solidFill>
                  <a:srgbClr val="003F41"/>
                </a:solidFill>
              </a:defRPr>
            </a:lvl1pPr>
            <a:lvl2pPr lvl="1" rtl="0" algn="l">
              <a:lnSpc>
                <a:spcPct val="100000"/>
              </a:lnSpc>
              <a:spcBef>
                <a:spcPts val="0"/>
              </a:spcBef>
              <a:spcAft>
                <a:spcPts val="0"/>
              </a:spcAft>
              <a:buSzPts val="1500"/>
              <a:buFont typeface="Corbel"/>
              <a:buNone/>
              <a:defRPr/>
            </a:lvl2pPr>
            <a:lvl3pPr lvl="2" rtl="0" algn="l">
              <a:lnSpc>
                <a:spcPct val="100000"/>
              </a:lnSpc>
              <a:spcBef>
                <a:spcPts val="0"/>
              </a:spcBef>
              <a:spcAft>
                <a:spcPts val="0"/>
              </a:spcAft>
              <a:buSzPts val="1500"/>
              <a:buFont typeface="Corbel"/>
              <a:buNone/>
              <a:defRPr/>
            </a:lvl3pPr>
            <a:lvl4pPr lvl="3" rtl="0" algn="l">
              <a:lnSpc>
                <a:spcPct val="100000"/>
              </a:lnSpc>
              <a:spcBef>
                <a:spcPts val="0"/>
              </a:spcBef>
              <a:spcAft>
                <a:spcPts val="0"/>
              </a:spcAft>
              <a:buSzPts val="1500"/>
              <a:buFont typeface="Corbel"/>
              <a:buNone/>
              <a:defRPr/>
            </a:lvl4pPr>
            <a:lvl5pPr lvl="4" rtl="0" algn="l">
              <a:lnSpc>
                <a:spcPct val="100000"/>
              </a:lnSpc>
              <a:spcBef>
                <a:spcPts val="0"/>
              </a:spcBef>
              <a:spcAft>
                <a:spcPts val="0"/>
              </a:spcAft>
              <a:buSzPts val="1500"/>
              <a:buFont typeface="Corbel"/>
              <a:buNone/>
              <a:defRPr/>
            </a:lvl5pPr>
            <a:lvl6pPr lvl="5" rtl="0" algn="l">
              <a:lnSpc>
                <a:spcPct val="100000"/>
              </a:lnSpc>
              <a:spcBef>
                <a:spcPts val="0"/>
              </a:spcBef>
              <a:spcAft>
                <a:spcPts val="0"/>
              </a:spcAft>
              <a:buSzPts val="1500"/>
              <a:buFont typeface="Corbel"/>
              <a:buNone/>
              <a:defRPr>
                <a:latin typeface="Corbel"/>
                <a:ea typeface="Corbel"/>
                <a:cs typeface="Corbel"/>
                <a:sym typeface="Corbel"/>
              </a:defRPr>
            </a:lvl6pPr>
            <a:lvl7pPr lvl="6" rtl="0" algn="l">
              <a:lnSpc>
                <a:spcPct val="100000"/>
              </a:lnSpc>
              <a:spcBef>
                <a:spcPts val="0"/>
              </a:spcBef>
              <a:spcAft>
                <a:spcPts val="0"/>
              </a:spcAft>
              <a:buSzPts val="1500"/>
              <a:buFont typeface="Corbel"/>
              <a:buNone/>
              <a:defRPr>
                <a:latin typeface="Corbel"/>
                <a:ea typeface="Corbel"/>
                <a:cs typeface="Corbel"/>
                <a:sym typeface="Corbel"/>
              </a:defRPr>
            </a:lvl7pPr>
            <a:lvl8pPr lvl="7" rtl="0" algn="l">
              <a:lnSpc>
                <a:spcPct val="100000"/>
              </a:lnSpc>
              <a:spcBef>
                <a:spcPts val="0"/>
              </a:spcBef>
              <a:spcAft>
                <a:spcPts val="0"/>
              </a:spcAft>
              <a:buSzPts val="1500"/>
              <a:buFont typeface="Corbel"/>
              <a:buNone/>
              <a:defRPr>
                <a:latin typeface="Corbel"/>
                <a:ea typeface="Corbel"/>
                <a:cs typeface="Corbel"/>
                <a:sym typeface="Corbel"/>
              </a:defRPr>
            </a:lvl8pPr>
            <a:lvl9pPr lvl="8" rtl="0" algn="l">
              <a:lnSpc>
                <a:spcPct val="100000"/>
              </a:lnSpc>
              <a:spcBef>
                <a:spcPts val="0"/>
              </a:spcBef>
              <a:spcAft>
                <a:spcPts val="0"/>
              </a:spcAft>
              <a:buSzPts val="1500"/>
              <a:buFont typeface="Corbel"/>
              <a:buNone/>
              <a:defRPr>
                <a:latin typeface="Corbel"/>
                <a:ea typeface="Corbel"/>
                <a:cs typeface="Corbel"/>
                <a:sym typeface="Corbel"/>
              </a:defRPr>
            </a:lvl9pPr>
          </a:lstStyle>
          <a:p/>
        </p:txBody>
      </p:sp>
      <p:pic>
        <p:nvPicPr>
          <p:cNvPr id="69" name="Google Shape;69;p13"/>
          <p:cNvPicPr preferRelativeResize="0"/>
          <p:nvPr/>
        </p:nvPicPr>
        <p:blipFill rotWithShape="1">
          <a:blip r:embed="rId2">
            <a:alphaModFix/>
          </a:blip>
          <a:srcRect b="0" l="566" r="1700" t="2581"/>
          <a:stretch/>
        </p:blipFill>
        <p:spPr>
          <a:xfrm>
            <a:off x="0" y="0"/>
            <a:ext cx="12192006" cy="3312699"/>
          </a:xfrm>
          <a:prstGeom prst="rect">
            <a:avLst/>
          </a:prstGeom>
          <a:noFill/>
          <a:ln>
            <a:noFill/>
          </a:ln>
        </p:spPr>
      </p:pic>
      <p:grpSp>
        <p:nvGrpSpPr>
          <p:cNvPr id="70" name="Google Shape;70;p13"/>
          <p:cNvGrpSpPr/>
          <p:nvPr/>
        </p:nvGrpSpPr>
        <p:grpSpPr>
          <a:xfrm>
            <a:off x="466413" y="4788710"/>
            <a:ext cx="3910609" cy="1771100"/>
            <a:chOff x="323850" y="3671539"/>
            <a:chExt cx="2900400" cy="1313580"/>
          </a:xfrm>
        </p:grpSpPr>
        <p:pic>
          <p:nvPicPr>
            <p:cNvPr id="71" name="Google Shape;71;p13"/>
            <p:cNvPicPr preferRelativeResize="0"/>
            <p:nvPr/>
          </p:nvPicPr>
          <p:blipFill rotWithShape="1">
            <a:blip r:embed="rId3">
              <a:alphaModFix/>
            </a:blip>
            <a:srcRect b="0" l="0" r="0" t="0"/>
            <a:stretch/>
          </p:blipFill>
          <p:spPr>
            <a:xfrm>
              <a:off x="323851" y="3671539"/>
              <a:ext cx="1214094" cy="815737"/>
            </a:xfrm>
            <a:prstGeom prst="rect">
              <a:avLst/>
            </a:prstGeom>
            <a:noFill/>
            <a:ln>
              <a:noFill/>
            </a:ln>
          </p:spPr>
        </p:pic>
        <p:sp>
          <p:nvSpPr>
            <p:cNvPr id="72" name="Google Shape;72;p13"/>
            <p:cNvSpPr/>
            <p:nvPr/>
          </p:nvSpPr>
          <p:spPr>
            <a:xfrm>
              <a:off x="323850" y="4569619"/>
              <a:ext cx="2900400" cy="415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7F7F7F"/>
                </a:buClr>
                <a:buSzPts val="800"/>
                <a:buFont typeface="Arial"/>
                <a:buNone/>
              </a:pPr>
              <a:r>
                <a:rPr b="0" i="0" lang="en-GB" sz="800" u="none" cap="none" strike="noStrike">
                  <a:solidFill>
                    <a:srgbClr val="7F7F7F"/>
                  </a:solidFill>
                  <a:latin typeface="Corbel"/>
                  <a:ea typeface="Corbel"/>
                  <a:cs typeface="Corbel"/>
                  <a:sym typeface="Corbel"/>
                </a:rPr>
                <a:t>ELIXIR-CONVERGE has received funding from the European Union’s Horizon 2020 Research and Innovation programme under grant agreement No 871075.</a:t>
              </a:r>
              <a:endParaRPr b="0" i="0" sz="1900" u="none" cap="none" strike="noStrike">
                <a:solidFill>
                  <a:srgbClr val="000000"/>
                </a:solidFill>
                <a:latin typeface="Corbel"/>
                <a:ea typeface="Corbel"/>
                <a:cs typeface="Corbel"/>
                <a:sym typeface="Corbel"/>
              </a:endParaRPr>
            </a:p>
          </p:txBody>
        </p:sp>
        <p:pic>
          <p:nvPicPr>
            <p:cNvPr id="73" name="Google Shape;73;p13"/>
            <p:cNvPicPr preferRelativeResize="0"/>
            <p:nvPr/>
          </p:nvPicPr>
          <p:blipFill rotWithShape="1">
            <a:blip r:embed="rId4">
              <a:alphaModFix/>
            </a:blip>
            <a:srcRect b="0" l="0" r="0" t="0"/>
            <a:stretch/>
          </p:blipFill>
          <p:spPr>
            <a:xfrm>
              <a:off x="1796325" y="3672358"/>
              <a:ext cx="1214088" cy="814104"/>
            </a:xfrm>
            <a:prstGeom prst="rect">
              <a:avLst/>
            </a:prstGeom>
            <a:noFill/>
            <a:ln>
              <a:noFill/>
            </a:ln>
          </p:spPr>
        </p:pic>
      </p:grpSp>
      <p:sp>
        <p:nvSpPr>
          <p:cNvPr id="74" name="Google Shape;74;p13"/>
          <p:cNvSpPr txBox="1"/>
          <p:nvPr>
            <p:ph idx="1" type="subTitle"/>
          </p:nvPr>
        </p:nvSpPr>
        <p:spPr>
          <a:xfrm>
            <a:off x="4281450" y="4975900"/>
            <a:ext cx="7353900" cy="899700"/>
          </a:xfrm>
          <a:prstGeom prst="rect">
            <a:avLst/>
          </a:prstGeom>
          <a:noFill/>
          <a:ln>
            <a:noFill/>
          </a:ln>
        </p:spPr>
        <p:txBody>
          <a:bodyPr anchorCtr="0" anchor="b" bIns="0" lIns="0" spcFirstLastPara="1" rIns="0" wrap="square" tIns="0">
            <a:noAutofit/>
          </a:bodyPr>
          <a:lstStyle>
            <a:lvl1pPr lvl="0" rtl="0" algn="r">
              <a:lnSpc>
                <a:spcPct val="100000"/>
              </a:lnSpc>
              <a:spcBef>
                <a:spcPts val="500"/>
              </a:spcBef>
              <a:spcAft>
                <a:spcPts val="0"/>
              </a:spcAft>
              <a:buSzPts val="2800"/>
              <a:buFont typeface="Corbel"/>
              <a:buNone/>
              <a:defRPr sz="2800">
                <a:latin typeface="Corbel"/>
                <a:ea typeface="Corbel"/>
                <a:cs typeface="Corbel"/>
                <a:sym typeface="Corbel"/>
              </a:defRPr>
            </a:lvl1pPr>
            <a:lvl2pPr lvl="1"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2pPr>
            <a:lvl3pPr lvl="2"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3pPr>
            <a:lvl4pPr lvl="3"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4pPr>
            <a:lvl5pPr lvl="4"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5pPr>
            <a:lvl6pPr lvl="5" rtl="0"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6pPr>
            <a:lvl7pPr lvl="6" rtl="0"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7pPr>
            <a:lvl8pPr lvl="7" rtl="0"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8pPr>
            <a:lvl9pPr lvl="8" rtl="0"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9pPr>
          </a:lstStyle>
          <a:p/>
        </p:txBody>
      </p:sp>
      <p:sp>
        <p:nvSpPr>
          <p:cNvPr id="75" name="Google Shape;75;p13"/>
          <p:cNvSpPr txBox="1"/>
          <p:nvPr>
            <p:ph idx="2" type="body"/>
          </p:nvPr>
        </p:nvSpPr>
        <p:spPr>
          <a:xfrm>
            <a:off x="4281450" y="5875475"/>
            <a:ext cx="7353900" cy="558000"/>
          </a:xfrm>
          <a:prstGeom prst="rect">
            <a:avLst/>
          </a:prstGeom>
          <a:noFill/>
          <a:ln>
            <a:noFill/>
          </a:ln>
        </p:spPr>
        <p:txBody>
          <a:bodyPr anchorCtr="0" anchor="t" bIns="0" lIns="0" spcFirstLastPara="1" rIns="0" wrap="square" tIns="0">
            <a:noAutofit/>
          </a:bodyPr>
          <a:lstStyle>
            <a:lvl1pPr indent="-228600" lvl="0" marL="457200" rtl="0" algn="r">
              <a:lnSpc>
                <a:spcPct val="100000"/>
              </a:lnSpc>
              <a:spcBef>
                <a:spcPts val="400"/>
              </a:spcBef>
              <a:spcAft>
                <a:spcPts val="0"/>
              </a:spcAft>
              <a:buSzPts val="1900"/>
              <a:buNone/>
              <a:defRPr sz="1900">
                <a:solidFill>
                  <a:schemeClr val="dk2"/>
                </a:solidFill>
              </a:defRPr>
            </a:lvl1pPr>
            <a:lvl2pPr indent="-349250" lvl="1" marL="914400" rtl="0" algn="l">
              <a:lnSpc>
                <a:spcPct val="100000"/>
              </a:lnSpc>
              <a:spcBef>
                <a:spcPts val="700"/>
              </a:spcBef>
              <a:spcAft>
                <a:spcPts val="0"/>
              </a:spcAft>
              <a:buSzPts val="1900"/>
              <a:buChar char="•"/>
              <a:defRPr/>
            </a:lvl2pPr>
            <a:lvl3pPr indent="-349250" lvl="2" marL="1371600" rtl="0" algn="l">
              <a:lnSpc>
                <a:spcPct val="100000"/>
              </a:lnSpc>
              <a:spcBef>
                <a:spcPts val="700"/>
              </a:spcBef>
              <a:spcAft>
                <a:spcPts val="0"/>
              </a:spcAft>
              <a:buSzPts val="1900"/>
              <a:buChar char="•"/>
              <a:defRPr/>
            </a:lvl3pPr>
            <a:lvl4pPr indent="-349250" lvl="3" marL="1828800" rtl="0" algn="l">
              <a:lnSpc>
                <a:spcPct val="100000"/>
              </a:lnSpc>
              <a:spcBef>
                <a:spcPts val="700"/>
              </a:spcBef>
              <a:spcAft>
                <a:spcPts val="0"/>
              </a:spcAft>
              <a:buSzPts val="1900"/>
              <a:buChar char="•"/>
              <a:defRPr/>
            </a:lvl4pPr>
            <a:lvl5pPr indent="-349250" lvl="4" marL="2286000" rtl="0" algn="l">
              <a:lnSpc>
                <a:spcPct val="100000"/>
              </a:lnSpc>
              <a:spcBef>
                <a:spcPts val="700"/>
              </a:spcBef>
              <a:spcAft>
                <a:spcPts val="0"/>
              </a:spcAft>
              <a:buSzPts val="1900"/>
              <a:buChar char="•"/>
              <a:defRPr/>
            </a:lvl5pPr>
            <a:lvl6pPr indent="-349250" lvl="5" marL="2743200" rtl="0" algn="l">
              <a:lnSpc>
                <a:spcPct val="100000"/>
              </a:lnSpc>
              <a:spcBef>
                <a:spcPts val="700"/>
              </a:spcBef>
              <a:spcAft>
                <a:spcPts val="0"/>
              </a:spcAft>
              <a:buSzPts val="1900"/>
              <a:buChar char="•"/>
              <a:defRPr/>
            </a:lvl6pPr>
            <a:lvl7pPr indent="-349250" lvl="6" marL="3200400" rtl="0" algn="l">
              <a:lnSpc>
                <a:spcPct val="100000"/>
              </a:lnSpc>
              <a:spcBef>
                <a:spcPts val="400"/>
              </a:spcBef>
              <a:spcAft>
                <a:spcPts val="0"/>
              </a:spcAft>
              <a:buSzPts val="1900"/>
              <a:buChar char="•"/>
              <a:defRPr/>
            </a:lvl7pPr>
            <a:lvl8pPr indent="-349250" lvl="7" marL="3657600" rtl="0" algn="l">
              <a:lnSpc>
                <a:spcPct val="100000"/>
              </a:lnSpc>
              <a:spcBef>
                <a:spcPts val="400"/>
              </a:spcBef>
              <a:spcAft>
                <a:spcPts val="0"/>
              </a:spcAft>
              <a:buSzPts val="1900"/>
              <a:buChar char="•"/>
              <a:defRPr/>
            </a:lvl8pPr>
            <a:lvl9pPr indent="-349250" lvl="8" marL="4114800" rtl="0" algn="l">
              <a:lnSpc>
                <a:spcPct val="100000"/>
              </a:lnSpc>
              <a:spcBef>
                <a:spcPts val="400"/>
              </a:spcBef>
              <a:spcAft>
                <a:spcPts val="0"/>
              </a:spcAft>
              <a:buSzPts val="1900"/>
              <a:buChar char="•"/>
              <a:defRPr/>
            </a:lvl9pPr>
          </a:lstStyle>
          <a:p/>
        </p:txBody>
      </p:sp>
      <p:sp>
        <p:nvSpPr>
          <p:cNvPr id="76" name="Google Shape;76;p13"/>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p:cSld name="EXCELERATE slide content">
    <p:spTree>
      <p:nvGrpSpPr>
        <p:cNvPr id="77" name="Shape 77"/>
        <p:cNvGrpSpPr/>
        <p:nvPr/>
      </p:nvGrpSpPr>
      <p:grpSpPr>
        <a:xfrm>
          <a:off x="0" y="0"/>
          <a:ext cx="0" cy="0"/>
          <a:chOff x="0" y="0"/>
          <a:chExt cx="0" cy="0"/>
        </a:xfrm>
      </p:grpSpPr>
      <p:pic>
        <p:nvPicPr>
          <p:cNvPr id="78" name="Google Shape;78;p14"/>
          <p:cNvPicPr preferRelativeResize="0"/>
          <p:nvPr/>
        </p:nvPicPr>
        <p:blipFill rotWithShape="1">
          <a:blip r:embed="rId2">
            <a:alphaModFix/>
          </a:blip>
          <a:srcRect b="0" l="0" r="0" t="0"/>
          <a:stretch/>
        </p:blipFill>
        <p:spPr>
          <a:xfrm>
            <a:off x="10942773" y="5913500"/>
            <a:ext cx="997300" cy="756300"/>
          </a:xfrm>
          <a:prstGeom prst="rect">
            <a:avLst/>
          </a:prstGeom>
          <a:noFill/>
          <a:ln>
            <a:noFill/>
          </a:ln>
        </p:spPr>
      </p:pic>
      <p:sp>
        <p:nvSpPr>
          <p:cNvPr id="79" name="Google Shape;79;p14"/>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500"/>
              <a:buNone/>
              <a:defRPr b="1" i="0" sz="32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2pPr>
            <a:lvl3pPr lvl="2"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3pPr>
            <a:lvl4pPr lvl="3"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4pPr>
            <a:lvl5pPr lvl="4"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5pPr>
            <a:lvl6pPr lvl="5"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9pPr>
          </a:lstStyle>
          <a:p/>
        </p:txBody>
      </p:sp>
      <p:sp>
        <p:nvSpPr>
          <p:cNvPr id="80" name="Google Shape;80;p14"/>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500"/>
              </a:spcBef>
              <a:spcAft>
                <a:spcPts val="0"/>
              </a:spcAft>
              <a:buClr>
                <a:schemeClr val="accent1"/>
              </a:buClr>
              <a:buSzPts val="2400"/>
              <a:buFont typeface="Corbel"/>
              <a:buChar char="•"/>
              <a:defRPr i="0" sz="2400" u="none" cap="none" strike="noStrike">
                <a:solidFill>
                  <a:schemeClr val="dk1"/>
                </a:solidFill>
                <a:latin typeface="Corbel"/>
                <a:ea typeface="Corbel"/>
                <a:cs typeface="Corbel"/>
                <a:sym typeface="Corbel"/>
              </a:defRPr>
            </a:lvl1pPr>
            <a:lvl2pPr indent="-355600" lvl="1" marL="914400" marR="0" rtl="0" algn="l">
              <a:lnSpc>
                <a:spcPct val="100000"/>
              </a:lnSpc>
              <a:spcBef>
                <a:spcPts val="7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2pPr>
            <a:lvl3pPr indent="-355600" lvl="2" marL="1371600" marR="0" rtl="0" algn="l">
              <a:lnSpc>
                <a:spcPct val="100000"/>
              </a:lnSpc>
              <a:spcBef>
                <a:spcPts val="7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3pPr>
            <a:lvl4pPr indent="-330200" lvl="3" marL="1828800" marR="0" rtl="0" algn="l">
              <a:lnSpc>
                <a:spcPct val="100000"/>
              </a:lnSpc>
              <a:spcBef>
                <a:spcPts val="7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4pPr>
            <a:lvl5pPr indent="-330200" lvl="4" marL="2286000" marR="0" rtl="0" algn="l">
              <a:lnSpc>
                <a:spcPct val="100000"/>
              </a:lnSpc>
              <a:spcBef>
                <a:spcPts val="7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5pPr>
            <a:lvl6pPr indent="-330200" lvl="5" marL="2743200" marR="0" rtl="0" algn="l">
              <a:lnSpc>
                <a:spcPct val="100000"/>
              </a:lnSpc>
              <a:spcBef>
                <a:spcPts val="700"/>
              </a:spcBef>
              <a:spcAft>
                <a:spcPts val="0"/>
              </a:spcAft>
              <a:buClr>
                <a:schemeClr val="accent1"/>
              </a:buClr>
              <a:buSzPts val="1600"/>
              <a:buChar char="•"/>
              <a:defRPr i="0" sz="1600" u="none" cap="none" strike="noStrike">
                <a:solidFill>
                  <a:schemeClr val="dk1"/>
                </a:solidFill>
              </a:defRPr>
            </a:lvl6pPr>
            <a:lvl7pPr indent="-330200" lvl="6" marL="3200400" marR="0" rtl="0" algn="l">
              <a:lnSpc>
                <a:spcPct val="100000"/>
              </a:lnSpc>
              <a:spcBef>
                <a:spcPts val="400"/>
              </a:spcBef>
              <a:spcAft>
                <a:spcPts val="0"/>
              </a:spcAft>
              <a:buClr>
                <a:schemeClr val="accent1"/>
              </a:buClr>
              <a:buSzPts val="1600"/>
              <a:buChar char="•"/>
              <a:defRPr i="0" sz="1600" u="none" cap="none" strike="noStrike">
                <a:solidFill>
                  <a:schemeClr val="dk1"/>
                </a:solidFill>
              </a:defRPr>
            </a:lvl7pPr>
            <a:lvl8pPr indent="-330200" lvl="7" marL="3657600" marR="0" rtl="0" algn="l">
              <a:lnSpc>
                <a:spcPct val="100000"/>
              </a:lnSpc>
              <a:spcBef>
                <a:spcPts val="400"/>
              </a:spcBef>
              <a:spcAft>
                <a:spcPts val="0"/>
              </a:spcAft>
              <a:buClr>
                <a:schemeClr val="accent1"/>
              </a:buClr>
              <a:buSzPts val="1600"/>
              <a:buChar char="•"/>
              <a:defRPr i="0" sz="1600" u="none" cap="none" strike="noStrike">
                <a:solidFill>
                  <a:schemeClr val="dk1"/>
                </a:solidFill>
              </a:defRPr>
            </a:lvl8pPr>
            <a:lvl9pPr indent="-330200" lvl="8" marL="4114800" marR="0" rtl="0" algn="l">
              <a:lnSpc>
                <a:spcPct val="100000"/>
              </a:lnSpc>
              <a:spcBef>
                <a:spcPts val="400"/>
              </a:spcBef>
              <a:spcAft>
                <a:spcPts val="0"/>
              </a:spcAft>
              <a:buClr>
                <a:schemeClr val="accent1"/>
              </a:buClr>
              <a:buSzPts val="1600"/>
              <a:buChar char="•"/>
              <a:defRPr i="0" sz="1600" u="none" cap="none" strike="noStrike">
                <a:solidFill>
                  <a:schemeClr val="dk1"/>
                </a:solidFill>
              </a:defRPr>
            </a:lvl9pPr>
          </a:lstStyle>
          <a:p/>
        </p:txBody>
      </p:sp>
      <p:sp>
        <p:nvSpPr>
          <p:cNvPr id="81" name="Google Shape;81;p14"/>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 CONVERGE">
  <p:cSld name="EXCELERATE slide content_1">
    <p:spTree>
      <p:nvGrpSpPr>
        <p:cNvPr id="82" name="Shape 82"/>
        <p:cNvGrpSpPr/>
        <p:nvPr/>
      </p:nvGrpSpPr>
      <p:grpSpPr>
        <a:xfrm>
          <a:off x="0" y="0"/>
          <a:ext cx="0" cy="0"/>
          <a:chOff x="0" y="0"/>
          <a:chExt cx="0" cy="0"/>
        </a:xfrm>
      </p:grpSpPr>
      <p:pic>
        <p:nvPicPr>
          <p:cNvPr id="83" name="Google Shape;83;p15"/>
          <p:cNvPicPr preferRelativeResize="0"/>
          <p:nvPr/>
        </p:nvPicPr>
        <p:blipFill rotWithShape="1">
          <a:blip r:embed="rId2">
            <a:alphaModFix/>
          </a:blip>
          <a:srcRect b="0" l="0" r="0" t="0"/>
          <a:stretch/>
        </p:blipFill>
        <p:spPr>
          <a:xfrm>
            <a:off x="10990550" y="5957300"/>
            <a:ext cx="1042200" cy="698825"/>
          </a:xfrm>
          <a:prstGeom prst="rect">
            <a:avLst/>
          </a:prstGeom>
          <a:noFill/>
          <a:ln>
            <a:noFill/>
          </a:ln>
        </p:spPr>
      </p:pic>
      <p:sp>
        <p:nvSpPr>
          <p:cNvPr id="84" name="Google Shape;84;p15"/>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500"/>
              <a:buNone/>
              <a:defRPr b="1" i="0" sz="32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2pPr>
            <a:lvl3pPr lvl="2"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3pPr>
            <a:lvl4pPr lvl="3"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4pPr>
            <a:lvl5pPr lvl="4"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5pPr>
            <a:lvl6pPr lvl="5"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9pPr>
          </a:lstStyle>
          <a:p/>
        </p:txBody>
      </p:sp>
      <p:sp>
        <p:nvSpPr>
          <p:cNvPr id="85" name="Google Shape;85;p15"/>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500"/>
              </a:spcBef>
              <a:spcAft>
                <a:spcPts val="0"/>
              </a:spcAft>
              <a:buClr>
                <a:schemeClr val="accent1"/>
              </a:buClr>
              <a:buSzPts val="2400"/>
              <a:buChar char="•"/>
              <a:defRPr i="0" sz="2400" u="none" cap="none" strike="noStrike">
                <a:solidFill>
                  <a:schemeClr val="dk1"/>
                </a:solidFill>
              </a:defRPr>
            </a:lvl1pPr>
            <a:lvl2pPr indent="-355600" lvl="1" marL="914400" marR="0" rtl="0" algn="l">
              <a:lnSpc>
                <a:spcPct val="100000"/>
              </a:lnSpc>
              <a:spcBef>
                <a:spcPts val="700"/>
              </a:spcBef>
              <a:spcAft>
                <a:spcPts val="0"/>
              </a:spcAft>
              <a:buClr>
                <a:schemeClr val="accent1"/>
              </a:buClr>
              <a:buSzPts val="2000"/>
              <a:buFont typeface="Corbel"/>
              <a:buChar char="•"/>
              <a:defRPr i="0" sz="2000" u="none" cap="none" strike="noStrike">
                <a:solidFill>
                  <a:schemeClr val="dk1"/>
                </a:solidFill>
              </a:defRPr>
            </a:lvl2pPr>
            <a:lvl3pPr indent="-355600" lvl="2" marL="1371600" marR="0" rtl="0" algn="l">
              <a:lnSpc>
                <a:spcPct val="100000"/>
              </a:lnSpc>
              <a:spcBef>
                <a:spcPts val="700"/>
              </a:spcBef>
              <a:spcAft>
                <a:spcPts val="0"/>
              </a:spcAft>
              <a:buClr>
                <a:schemeClr val="accent1"/>
              </a:buClr>
              <a:buSzPts val="2000"/>
              <a:buFont typeface="Corbel"/>
              <a:buChar char="•"/>
              <a:defRPr i="0" sz="2000" u="none" cap="none" strike="noStrike">
                <a:solidFill>
                  <a:schemeClr val="dk1"/>
                </a:solidFill>
              </a:defRPr>
            </a:lvl3pPr>
            <a:lvl4pPr indent="-330200" lvl="3" marL="1828800" marR="0" rtl="0" algn="l">
              <a:lnSpc>
                <a:spcPct val="100000"/>
              </a:lnSpc>
              <a:spcBef>
                <a:spcPts val="700"/>
              </a:spcBef>
              <a:spcAft>
                <a:spcPts val="0"/>
              </a:spcAft>
              <a:buClr>
                <a:schemeClr val="accent1"/>
              </a:buClr>
              <a:buSzPts val="1600"/>
              <a:buFont typeface="Corbel"/>
              <a:buChar char="•"/>
              <a:defRPr i="0" sz="1600" u="none" cap="none" strike="noStrike">
                <a:solidFill>
                  <a:schemeClr val="dk1"/>
                </a:solidFill>
              </a:defRPr>
            </a:lvl4pPr>
            <a:lvl5pPr indent="-330200" lvl="4" marL="2286000" marR="0" rtl="0" algn="l">
              <a:lnSpc>
                <a:spcPct val="100000"/>
              </a:lnSpc>
              <a:spcBef>
                <a:spcPts val="700"/>
              </a:spcBef>
              <a:spcAft>
                <a:spcPts val="0"/>
              </a:spcAft>
              <a:buClr>
                <a:schemeClr val="accent1"/>
              </a:buClr>
              <a:buSzPts val="1600"/>
              <a:buFont typeface="Corbel"/>
              <a:buChar char="•"/>
              <a:defRPr i="0" sz="1600" u="none" cap="none" strike="noStrike">
                <a:solidFill>
                  <a:schemeClr val="dk1"/>
                </a:solidFill>
              </a:defRPr>
            </a:lvl5pPr>
            <a:lvl6pPr indent="-330200" lvl="5" marL="2743200" marR="0" rtl="0" algn="l">
              <a:lnSpc>
                <a:spcPct val="100000"/>
              </a:lnSpc>
              <a:spcBef>
                <a:spcPts val="7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6pPr>
            <a:lvl7pPr indent="-330200" lvl="6" marL="3200400" marR="0" rtl="0" algn="l">
              <a:lnSpc>
                <a:spcPct val="100000"/>
              </a:lnSpc>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7pPr>
            <a:lvl8pPr indent="-330200" lvl="7" marL="3657600" marR="0" rtl="0" algn="l">
              <a:lnSpc>
                <a:spcPct val="100000"/>
              </a:lnSpc>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8pPr>
            <a:lvl9pPr indent="-330200" lvl="8" marL="4114800" marR="0" rtl="0" algn="l">
              <a:lnSpc>
                <a:spcPct val="100000"/>
              </a:lnSpc>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9pPr>
          </a:lstStyle>
          <a:p/>
        </p:txBody>
      </p:sp>
      <p:pic>
        <p:nvPicPr>
          <p:cNvPr id="86" name="Google Shape;86;p15"/>
          <p:cNvPicPr preferRelativeResize="0"/>
          <p:nvPr/>
        </p:nvPicPr>
        <p:blipFill rotWithShape="1">
          <a:blip r:embed="rId3">
            <a:alphaModFix/>
          </a:blip>
          <a:srcRect b="0" l="0" r="0" t="0"/>
          <a:stretch/>
        </p:blipFill>
        <p:spPr>
          <a:xfrm>
            <a:off x="10043919" y="6054096"/>
            <a:ext cx="830575" cy="558075"/>
          </a:xfrm>
          <a:prstGeom prst="rect">
            <a:avLst/>
          </a:prstGeom>
          <a:noFill/>
          <a:ln>
            <a:noFill/>
          </a:ln>
        </p:spPr>
      </p:pic>
      <p:sp>
        <p:nvSpPr>
          <p:cNvPr id="87" name="Google Shape;87;p15"/>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type="titleOnly">
  <p:cSld name="TITLE_ONLY">
    <p:spTree>
      <p:nvGrpSpPr>
        <p:cNvPr id="88" name="Shape 88"/>
        <p:cNvGrpSpPr/>
        <p:nvPr/>
      </p:nvGrpSpPr>
      <p:grpSpPr>
        <a:xfrm>
          <a:off x="0" y="0"/>
          <a:ext cx="0" cy="0"/>
          <a:chOff x="0" y="0"/>
          <a:chExt cx="0" cy="0"/>
        </a:xfrm>
      </p:grpSpPr>
      <p:pic>
        <p:nvPicPr>
          <p:cNvPr id="89" name="Google Shape;89;p16"/>
          <p:cNvPicPr preferRelativeResize="0"/>
          <p:nvPr/>
        </p:nvPicPr>
        <p:blipFill rotWithShape="1">
          <a:blip r:embed="rId2">
            <a:alphaModFix/>
          </a:blip>
          <a:srcRect b="0" l="0" r="0" t="0"/>
          <a:stretch/>
        </p:blipFill>
        <p:spPr>
          <a:xfrm>
            <a:off x="10942773" y="5913500"/>
            <a:ext cx="997300" cy="756300"/>
          </a:xfrm>
          <a:prstGeom prst="rect">
            <a:avLst/>
          </a:prstGeom>
          <a:noFill/>
          <a:ln>
            <a:noFill/>
          </a:ln>
        </p:spPr>
      </p:pic>
      <p:sp>
        <p:nvSpPr>
          <p:cNvPr id="90" name="Google Shape;90;p16"/>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500"/>
              <a:buNone/>
              <a:defRPr b="1" i="0" sz="32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2pPr>
            <a:lvl3pPr lvl="2"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3pPr>
            <a:lvl4pPr lvl="3"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4pPr>
            <a:lvl5pPr lvl="4"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5pPr>
            <a:lvl6pPr lvl="5"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9pPr>
          </a:lstStyle>
          <a:p/>
        </p:txBody>
      </p:sp>
      <p:sp>
        <p:nvSpPr>
          <p:cNvPr id="91" name="Google Shape;91;p16"/>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ONVERGE">
  <p:cSld name="TITLE_ONLY_1">
    <p:spTree>
      <p:nvGrpSpPr>
        <p:cNvPr id="92" name="Shape 92"/>
        <p:cNvGrpSpPr/>
        <p:nvPr/>
      </p:nvGrpSpPr>
      <p:grpSpPr>
        <a:xfrm>
          <a:off x="0" y="0"/>
          <a:ext cx="0" cy="0"/>
          <a:chOff x="0" y="0"/>
          <a:chExt cx="0" cy="0"/>
        </a:xfrm>
      </p:grpSpPr>
      <p:pic>
        <p:nvPicPr>
          <p:cNvPr id="93" name="Google Shape;93;p17"/>
          <p:cNvPicPr preferRelativeResize="0"/>
          <p:nvPr/>
        </p:nvPicPr>
        <p:blipFill rotWithShape="1">
          <a:blip r:embed="rId2">
            <a:alphaModFix/>
          </a:blip>
          <a:srcRect b="0" l="0" r="0" t="0"/>
          <a:stretch/>
        </p:blipFill>
        <p:spPr>
          <a:xfrm>
            <a:off x="10990550" y="5957300"/>
            <a:ext cx="1042200" cy="698825"/>
          </a:xfrm>
          <a:prstGeom prst="rect">
            <a:avLst/>
          </a:prstGeom>
          <a:noFill/>
          <a:ln>
            <a:noFill/>
          </a:ln>
        </p:spPr>
      </p:pic>
      <p:sp>
        <p:nvSpPr>
          <p:cNvPr id="94" name="Google Shape;94;p17"/>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500"/>
              <a:buNone/>
              <a:defRPr b="1" i="0" sz="32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2pPr>
            <a:lvl3pPr lvl="2"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3pPr>
            <a:lvl4pPr lvl="3"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4pPr>
            <a:lvl5pPr lvl="4" marR="0" rtl="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5pPr>
            <a:lvl6pPr lvl="5"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9pPr>
          </a:lstStyle>
          <a:p/>
        </p:txBody>
      </p:sp>
      <p:pic>
        <p:nvPicPr>
          <p:cNvPr id="95" name="Google Shape;95;p17"/>
          <p:cNvPicPr preferRelativeResize="0"/>
          <p:nvPr/>
        </p:nvPicPr>
        <p:blipFill rotWithShape="1">
          <a:blip r:embed="rId3">
            <a:alphaModFix/>
          </a:blip>
          <a:srcRect b="0" l="0" r="0" t="0"/>
          <a:stretch/>
        </p:blipFill>
        <p:spPr>
          <a:xfrm>
            <a:off x="10043919" y="6054096"/>
            <a:ext cx="830575" cy="558075"/>
          </a:xfrm>
          <a:prstGeom prst="rect">
            <a:avLst/>
          </a:prstGeom>
          <a:noFill/>
          <a:ln>
            <a:noFill/>
          </a:ln>
        </p:spPr>
      </p:pic>
      <p:sp>
        <p:nvSpPr>
          <p:cNvPr id="96" name="Google Shape;96;p17"/>
          <p:cNvSpPr txBox="1"/>
          <p:nvPr>
            <p:ph idx="12" type="sldNum"/>
          </p:nvPr>
        </p:nvSpPr>
        <p:spPr>
          <a:xfrm>
            <a:off x="11409045" y="6333134"/>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7" name="Shape 97"/>
        <p:cNvGrpSpPr/>
        <p:nvPr/>
      </p:nvGrpSpPr>
      <p:grpSpPr>
        <a:xfrm>
          <a:off x="0" y="0"/>
          <a:ext cx="0" cy="0"/>
          <a:chOff x="0" y="0"/>
          <a:chExt cx="0" cy="0"/>
        </a:xfrm>
      </p:grpSpPr>
      <p:sp>
        <p:nvSpPr>
          <p:cNvPr id="98" name="Google Shape;98;p18"/>
          <p:cNvSpPr txBox="1"/>
          <p:nvPr>
            <p:ph type="ctrTitle"/>
          </p:nvPr>
        </p:nvSpPr>
        <p:spPr>
          <a:xfrm>
            <a:off x="415611" y="2271800"/>
            <a:ext cx="11360700" cy="2736900"/>
          </a:xfrm>
          <a:prstGeom prst="rect">
            <a:avLst/>
          </a:prstGeom>
        </p:spPr>
        <p:txBody>
          <a:bodyPr anchorCtr="0" anchor="b" bIns="0" lIns="0" spcFirstLastPara="1" rIns="0" wrap="square" tIns="0">
            <a:noAutofit/>
          </a:bodyPr>
          <a:lstStyle>
            <a:lvl1pPr lvl="0" rtl="0" algn="ctr">
              <a:spcBef>
                <a:spcPts val="0"/>
              </a:spcBef>
              <a:spcAft>
                <a:spcPts val="0"/>
              </a:spcAft>
              <a:buClr>
                <a:srgbClr val="1C4587"/>
              </a:buClr>
              <a:buSzPts val="6900"/>
              <a:buNone/>
              <a:defRPr sz="6900">
                <a:solidFill>
                  <a:srgbClr val="1C4587"/>
                </a:solidFill>
              </a:defRPr>
            </a:lvl1pPr>
            <a:lvl2pPr lvl="1" rtl="0" algn="ctr">
              <a:spcBef>
                <a:spcPts val="0"/>
              </a:spcBef>
              <a:spcAft>
                <a:spcPts val="0"/>
              </a:spcAft>
              <a:buClr>
                <a:srgbClr val="1C4587"/>
              </a:buClr>
              <a:buSzPts val="6900"/>
              <a:buNone/>
              <a:defRPr sz="6900">
                <a:solidFill>
                  <a:srgbClr val="1C4587"/>
                </a:solidFill>
              </a:defRPr>
            </a:lvl2pPr>
            <a:lvl3pPr lvl="2" rtl="0" algn="ctr">
              <a:spcBef>
                <a:spcPts val="0"/>
              </a:spcBef>
              <a:spcAft>
                <a:spcPts val="0"/>
              </a:spcAft>
              <a:buClr>
                <a:srgbClr val="1C4587"/>
              </a:buClr>
              <a:buSzPts val="6900"/>
              <a:buNone/>
              <a:defRPr sz="6900">
                <a:solidFill>
                  <a:srgbClr val="1C4587"/>
                </a:solidFill>
              </a:defRPr>
            </a:lvl3pPr>
            <a:lvl4pPr lvl="3" rtl="0" algn="ctr">
              <a:spcBef>
                <a:spcPts val="0"/>
              </a:spcBef>
              <a:spcAft>
                <a:spcPts val="0"/>
              </a:spcAft>
              <a:buClr>
                <a:srgbClr val="1C4587"/>
              </a:buClr>
              <a:buSzPts val="6900"/>
              <a:buNone/>
              <a:defRPr sz="6900">
                <a:solidFill>
                  <a:srgbClr val="1C4587"/>
                </a:solidFill>
              </a:defRPr>
            </a:lvl4pPr>
            <a:lvl5pPr lvl="4" rtl="0" algn="ctr">
              <a:spcBef>
                <a:spcPts val="0"/>
              </a:spcBef>
              <a:spcAft>
                <a:spcPts val="0"/>
              </a:spcAft>
              <a:buClr>
                <a:srgbClr val="1C4587"/>
              </a:buClr>
              <a:buSzPts val="6900"/>
              <a:buNone/>
              <a:defRPr sz="6900">
                <a:solidFill>
                  <a:srgbClr val="1C4587"/>
                </a:solidFill>
              </a:defRPr>
            </a:lvl5pPr>
            <a:lvl6pPr lvl="5" rtl="0" algn="ctr">
              <a:spcBef>
                <a:spcPts val="0"/>
              </a:spcBef>
              <a:spcAft>
                <a:spcPts val="0"/>
              </a:spcAft>
              <a:buClr>
                <a:srgbClr val="1C4587"/>
              </a:buClr>
              <a:buSzPts val="6900"/>
              <a:buNone/>
              <a:defRPr sz="6900">
                <a:solidFill>
                  <a:srgbClr val="1C4587"/>
                </a:solidFill>
              </a:defRPr>
            </a:lvl6pPr>
            <a:lvl7pPr lvl="6" rtl="0" algn="ctr">
              <a:spcBef>
                <a:spcPts val="0"/>
              </a:spcBef>
              <a:spcAft>
                <a:spcPts val="0"/>
              </a:spcAft>
              <a:buClr>
                <a:srgbClr val="1C4587"/>
              </a:buClr>
              <a:buSzPts val="6900"/>
              <a:buNone/>
              <a:defRPr sz="6900">
                <a:solidFill>
                  <a:srgbClr val="1C4587"/>
                </a:solidFill>
              </a:defRPr>
            </a:lvl7pPr>
            <a:lvl8pPr lvl="7" rtl="0" algn="ctr">
              <a:spcBef>
                <a:spcPts val="0"/>
              </a:spcBef>
              <a:spcAft>
                <a:spcPts val="0"/>
              </a:spcAft>
              <a:buClr>
                <a:srgbClr val="1C4587"/>
              </a:buClr>
              <a:buSzPts val="6900"/>
              <a:buNone/>
              <a:defRPr sz="6900">
                <a:solidFill>
                  <a:srgbClr val="1C4587"/>
                </a:solidFill>
              </a:defRPr>
            </a:lvl8pPr>
            <a:lvl9pPr lvl="8" rtl="0" algn="ctr">
              <a:spcBef>
                <a:spcPts val="0"/>
              </a:spcBef>
              <a:spcAft>
                <a:spcPts val="0"/>
              </a:spcAft>
              <a:buClr>
                <a:srgbClr val="1C4587"/>
              </a:buClr>
              <a:buSzPts val="6900"/>
              <a:buNone/>
              <a:defRPr sz="6900">
                <a:solidFill>
                  <a:srgbClr val="1C4587"/>
                </a:solidFill>
              </a:defRPr>
            </a:lvl9pPr>
          </a:lstStyle>
          <a:p/>
        </p:txBody>
      </p:sp>
      <p:sp>
        <p:nvSpPr>
          <p:cNvPr id="99" name="Google Shape;99;p18"/>
          <p:cNvSpPr txBox="1"/>
          <p:nvPr>
            <p:ph idx="1" type="subTitle"/>
          </p:nvPr>
        </p:nvSpPr>
        <p:spPr>
          <a:xfrm>
            <a:off x="109400" y="6104167"/>
            <a:ext cx="7636800" cy="524700"/>
          </a:xfrm>
          <a:prstGeom prst="rect">
            <a:avLst/>
          </a:prstGeom>
        </p:spPr>
        <p:txBody>
          <a:bodyPr anchorCtr="0" anchor="t" bIns="0" lIns="0" spcFirstLastPara="1" rIns="0" wrap="square" tIns="0">
            <a:noAutofit/>
          </a:bodyPr>
          <a:lstStyle>
            <a:lvl1pPr lvl="0" rtl="0" algn="ctr">
              <a:lnSpc>
                <a:spcPct val="100000"/>
              </a:lnSpc>
              <a:spcBef>
                <a:spcPts val="500"/>
              </a:spcBef>
              <a:spcAft>
                <a:spcPts val="0"/>
              </a:spcAft>
              <a:buSzPts val="1900"/>
              <a:buNone/>
              <a:defRPr sz="1900"/>
            </a:lvl1pPr>
            <a:lvl2pPr lvl="1" rtl="0" algn="ctr">
              <a:lnSpc>
                <a:spcPct val="100000"/>
              </a:lnSpc>
              <a:spcBef>
                <a:spcPts val="700"/>
              </a:spcBef>
              <a:spcAft>
                <a:spcPts val="0"/>
              </a:spcAft>
              <a:buSzPts val="2000"/>
              <a:buNone/>
              <a:defRPr/>
            </a:lvl2pPr>
            <a:lvl3pPr lvl="2" rtl="0" algn="ctr">
              <a:lnSpc>
                <a:spcPct val="100000"/>
              </a:lnSpc>
              <a:spcBef>
                <a:spcPts val="700"/>
              </a:spcBef>
              <a:spcAft>
                <a:spcPts val="0"/>
              </a:spcAft>
              <a:buSzPts val="2000"/>
              <a:buNone/>
              <a:defRPr/>
            </a:lvl3pPr>
            <a:lvl4pPr lvl="3" rtl="0" algn="ctr">
              <a:lnSpc>
                <a:spcPct val="100000"/>
              </a:lnSpc>
              <a:spcBef>
                <a:spcPts val="700"/>
              </a:spcBef>
              <a:spcAft>
                <a:spcPts val="0"/>
              </a:spcAft>
              <a:buSzPts val="1600"/>
              <a:buNone/>
              <a:defRPr/>
            </a:lvl4pPr>
            <a:lvl5pPr lvl="4" rtl="0" algn="ctr">
              <a:lnSpc>
                <a:spcPct val="100000"/>
              </a:lnSpc>
              <a:spcBef>
                <a:spcPts val="700"/>
              </a:spcBef>
              <a:spcAft>
                <a:spcPts val="0"/>
              </a:spcAft>
              <a:buSzPts val="1600"/>
              <a:buNone/>
              <a:defRPr/>
            </a:lvl5pPr>
            <a:lvl6pPr lvl="5" rtl="0" algn="ctr">
              <a:lnSpc>
                <a:spcPct val="100000"/>
              </a:lnSpc>
              <a:spcBef>
                <a:spcPts val="700"/>
              </a:spcBef>
              <a:spcAft>
                <a:spcPts val="0"/>
              </a:spcAft>
              <a:buSzPts val="1600"/>
              <a:buNone/>
              <a:defRPr/>
            </a:lvl6pPr>
            <a:lvl7pPr lvl="6" rtl="0" algn="ctr">
              <a:lnSpc>
                <a:spcPct val="100000"/>
              </a:lnSpc>
              <a:spcBef>
                <a:spcPts val="400"/>
              </a:spcBef>
              <a:spcAft>
                <a:spcPts val="0"/>
              </a:spcAft>
              <a:buSzPts val="1600"/>
              <a:buNone/>
              <a:defRPr/>
            </a:lvl7pPr>
            <a:lvl8pPr lvl="7" rtl="0" algn="ctr">
              <a:lnSpc>
                <a:spcPct val="100000"/>
              </a:lnSpc>
              <a:spcBef>
                <a:spcPts val="400"/>
              </a:spcBef>
              <a:spcAft>
                <a:spcPts val="0"/>
              </a:spcAft>
              <a:buSzPts val="1600"/>
              <a:buNone/>
              <a:defRPr/>
            </a:lvl8pPr>
            <a:lvl9pPr lvl="8" rtl="0" algn="ctr">
              <a:lnSpc>
                <a:spcPct val="100000"/>
              </a:lnSpc>
              <a:spcBef>
                <a:spcPts val="400"/>
              </a:spcBef>
              <a:spcAft>
                <a:spcPts val="0"/>
              </a:spcAft>
              <a:buSzPts val="1600"/>
              <a:buNone/>
              <a:defRPr/>
            </a:lvl9pPr>
          </a:lstStyle>
          <a:p/>
        </p:txBody>
      </p:sp>
      <p:sp>
        <p:nvSpPr>
          <p:cNvPr id="100" name="Google Shape;100;p18"/>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01" name="Google Shape;101;p18"/>
          <p:cNvPicPr preferRelativeResize="0"/>
          <p:nvPr/>
        </p:nvPicPr>
        <p:blipFill>
          <a:blip r:embed="rId2">
            <a:alphaModFix/>
          </a:blip>
          <a:stretch>
            <a:fillRect/>
          </a:stretch>
        </p:blipFill>
        <p:spPr>
          <a:xfrm>
            <a:off x="0" y="738100"/>
            <a:ext cx="12192000" cy="1879600"/>
          </a:xfrm>
          <a:prstGeom prst="rect">
            <a:avLst/>
          </a:prstGeom>
          <a:noFill/>
          <a:ln>
            <a:noFill/>
          </a:ln>
        </p:spPr>
      </p:pic>
      <p:pic>
        <p:nvPicPr>
          <p:cNvPr id="102" name="Google Shape;102;p18"/>
          <p:cNvPicPr preferRelativeResize="0"/>
          <p:nvPr/>
        </p:nvPicPr>
        <p:blipFill>
          <a:blip r:embed="rId3">
            <a:alphaModFix/>
          </a:blip>
          <a:stretch>
            <a:fillRect/>
          </a:stretch>
        </p:blipFill>
        <p:spPr>
          <a:xfrm>
            <a:off x="10343033" y="6276167"/>
            <a:ext cx="1158101" cy="40773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19"/>
          <p:cNvSpPr txBox="1"/>
          <p:nvPr>
            <p:ph type="title"/>
          </p:nvPr>
        </p:nvSpPr>
        <p:spPr>
          <a:xfrm>
            <a:off x="0" y="242633"/>
            <a:ext cx="11360700" cy="763500"/>
          </a:xfrm>
          <a:prstGeom prst="rect">
            <a:avLst/>
          </a:prstGeom>
        </p:spPr>
        <p:txBody>
          <a:bodyPr anchorCtr="0" anchor="t" bIns="0" lIns="0" spcFirstLastPara="1" rIns="0" wrap="square" tIns="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05" name="Google Shape;105;p19"/>
          <p:cNvSpPr txBox="1"/>
          <p:nvPr>
            <p:ph idx="1" type="body"/>
          </p:nvPr>
        </p:nvSpPr>
        <p:spPr>
          <a:xfrm>
            <a:off x="415600" y="1536633"/>
            <a:ext cx="11360700" cy="4555200"/>
          </a:xfrm>
          <a:prstGeom prst="rect">
            <a:avLst/>
          </a:prstGeom>
        </p:spPr>
        <p:txBody>
          <a:bodyPr anchorCtr="0" anchor="t" bIns="0" lIns="0" spcFirstLastPara="1" rIns="0" wrap="square" tIns="0">
            <a:noAutofit/>
          </a:bodyPr>
          <a:lstStyle>
            <a:lvl1pPr indent="-381000" lvl="0" marL="457200" rtl="0">
              <a:spcBef>
                <a:spcPts val="500"/>
              </a:spcBef>
              <a:spcAft>
                <a:spcPts val="0"/>
              </a:spcAft>
              <a:buSzPts val="2400"/>
              <a:buChar char="•"/>
              <a:defRPr/>
            </a:lvl1pPr>
            <a:lvl2pPr indent="-355600" lvl="1" marL="914400" rtl="0">
              <a:spcBef>
                <a:spcPts val="700"/>
              </a:spcBef>
              <a:spcAft>
                <a:spcPts val="0"/>
              </a:spcAft>
              <a:buSzPts val="2000"/>
              <a:buChar char="•"/>
              <a:defRPr/>
            </a:lvl2pPr>
            <a:lvl3pPr indent="-355600" lvl="2" marL="1371600" rtl="0">
              <a:spcBef>
                <a:spcPts val="700"/>
              </a:spcBef>
              <a:spcAft>
                <a:spcPts val="0"/>
              </a:spcAft>
              <a:buSzPts val="2000"/>
              <a:buChar char="•"/>
              <a:defRPr/>
            </a:lvl3pPr>
            <a:lvl4pPr indent="-330200" lvl="3" marL="1828800" rtl="0">
              <a:spcBef>
                <a:spcPts val="700"/>
              </a:spcBef>
              <a:spcAft>
                <a:spcPts val="0"/>
              </a:spcAft>
              <a:buSzPts val="1600"/>
              <a:buChar char="•"/>
              <a:defRPr/>
            </a:lvl4pPr>
            <a:lvl5pPr indent="-330200" lvl="4" marL="2286000" rtl="0">
              <a:spcBef>
                <a:spcPts val="700"/>
              </a:spcBef>
              <a:spcAft>
                <a:spcPts val="0"/>
              </a:spcAft>
              <a:buSzPts val="1600"/>
              <a:buChar char="•"/>
              <a:defRPr/>
            </a:lvl5pPr>
            <a:lvl6pPr indent="-330200" lvl="5" marL="2743200" rtl="0">
              <a:spcBef>
                <a:spcPts val="700"/>
              </a:spcBef>
              <a:spcAft>
                <a:spcPts val="0"/>
              </a:spcAft>
              <a:buSzPts val="1600"/>
              <a:buChar char="•"/>
              <a:defRPr/>
            </a:lvl6pPr>
            <a:lvl7pPr indent="-330200" lvl="6" marL="3200400" rtl="0">
              <a:spcBef>
                <a:spcPts val="400"/>
              </a:spcBef>
              <a:spcAft>
                <a:spcPts val="0"/>
              </a:spcAft>
              <a:buSzPts val="1600"/>
              <a:buChar char="•"/>
              <a:defRPr/>
            </a:lvl7pPr>
            <a:lvl8pPr indent="-330200" lvl="7" marL="3657600" rtl="0">
              <a:spcBef>
                <a:spcPts val="400"/>
              </a:spcBef>
              <a:spcAft>
                <a:spcPts val="0"/>
              </a:spcAft>
              <a:buSzPts val="1600"/>
              <a:buChar char="•"/>
              <a:defRPr/>
            </a:lvl8pPr>
            <a:lvl9pPr indent="-330200" lvl="8" marL="4114800" rtl="0">
              <a:spcBef>
                <a:spcPts val="400"/>
              </a:spcBef>
              <a:spcAft>
                <a:spcPts val="0"/>
              </a:spcAft>
              <a:buSzPts val="1600"/>
              <a:buChar char="•"/>
              <a:defRPr/>
            </a:lvl9pPr>
          </a:lstStyle>
          <a:p/>
        </p:txBody>
      </p:sp>
      <p:sp>
        <p:nvSpPr>
          <p:cNvPr id="106" name="Google Shape;106;p19"/>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20"/>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p:cSld name="EXCELERATE slide content">
    <p:spTree>
      <p:nvGrpSpPr>
        <p:cNvPr id="24" name="Shape 24"/>
        <p:cNvGrpSpPr/>
        <p:nvPr/>
      </p:nvGrpSpPr>
      <p:grpSpPr>
        <a:xfrm>
          <a:off x="0" y="0"/>
          <a:ext cx="0" cy="0"/>
          <a:chOff x="0" y="0"/>
          <a:chExt cx="0" cy="0"/>
        </a:xfrm>
      </p:grpSpPr>
      <p:pic>
        <p:nvPicPr>
          <p:cNvPr id="25" name="Google Shape;25;p3"/>
          <p:cNvPicPr preferRelativeResize="0"/>
          <p:nvPr/>
        </p:nvPicPr>
        <p:blipFill>
          <a:blip r:embed="rId2">
            <a:alphaModFix/>
          </a:blip>
          <a:stretch>
            <a:fillRect/>
          </a:stretch>
        </p:blipFill>
        <p:spPr>
          <a:xfrm>
            <a:off x="10942773" y="5913500"/>
            <a:ext cx="997302" cy="756303"/>
          </a:xfrm>
          <a:prstGeom prst="rect">
            <a:avLst/>
          </a:prstGeom>
          <a:noFill/>
          <a:ln>
            <a:noFill/>
          </a:ln>
        </p:spPr>
      </p:pic>
      <p:sp>
        <p:nvSpPr>
          <p:cNvPr id="26" name="Google Shape;26;p3"/>
          <p:cNvSpPr txBox="1"/>
          <p:nvPr>
            <p:ph type="title"/>
          </p:nvPr>
        </p:nvSpPr>
        <p:spPr>
          <a:xfrm>
            <a:off x="719667" y="354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3200" u="none" cap="none" strike="noStrike">
                <a:solidFill>
                  <a:schemeClr val="accent1"/>
                </a:solidFil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
        <p:nvSpPr>
          <p:cNvPr id="27" name="Google Shape;27;p3"/>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spcBef>
                <a:spcPts val="480"/>
              </a:spcBef>
              <a:spcAft>
                <a:spcPts val="0"/>
              </a:spcAft>
              <a:buClr>
                <a:schemeClr val="accent1"/>
              </a:buClr>
              <a:buSzPts val="2400"/>
              <a:buFont typeface="Corbel"/>
              <a:buChar char="•"/>
              <a:defRPr i="0" sz="2400" u="none" cap="none" strike="noStrike">
                <a:solidFill>
                  <a:schemeClr val="dk1"/>
                </a:solidFill>
                <a:latin typeface="Corbel"/>
                <a:ea typeface="Corbel"/>
                <a:cs typeface="Corbel"/>
                <a:sym typeface="Corbel"/>
              </a:defRPr>
            </a:lvl1pPr>
            <a:lvl2pPr indent="-355600" lvl="1" marL="914400" marR="0" rtl="0" algn="l">
              <a:spcBef>
                <a:spcPts val="6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2pPr>
            <a:lvl3pPr indent="-355600" lvl="2" marL="1371600" marR="0" rtl="0" algn="l">
              <a:spcBef>
                <a:spcPts val="6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3pPr>
            <a:lvl4pPr indent="-330200" lvl="3" marL="1828800" marR="0" rtl="0" algn="l">
              <a:spcBef>
                <a:spcPts val="6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4pPr>
            <a:lvl5pPr indent="-330200" lvl="4" marL="2286000" marR="0" rtl="0" algn="l">
              <a:spcBef>
                <a:spcPts val="6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5pPr>
            <a:lvl6pPr indent="-330200" lvl="5" marL="2743200" marR="0" rtl="0" algn="l">
              <a:spcBef>
                <a:spcPts val="600"/>
              </a:spcBef>
              <a:spcAft>
                <a:spcPts val="0"/>
              </a:spcAft>
              <a:buClr>
                <a:schemeClr val="accent1"/>
              </a:buClr>
              <a:buSzPts val="1600"/>
              <a:buChar char="•"/>
              <a:defRPr i="0" sz="1600" u="none" cap="none" strike="noStrike">
                <a:solidFill>
                  <a:schemeClr val="dk1"/>
                </a:solidFill>
              </a:defRPr>
            </a:lvl6pPr>
            <a:lvl7pPr indent="-330200" lvl="6" marL="3200400" marR="0" rtl="0" algn="l">
              <a:spcBef>
                <a:spcPts val="400"/>
              </a:spcBef>
              <a:spcAft>
                <a:spcPts val="0"/>
              </a:spcAft>
              <a:buClr>
                <a:schemeClr val="accent1"/>
              </a:buClr>
              <a:buSzPts val="1600"/>
              <a:buChar char="•"/>
              <a:defRPr i="0" sz="1600" u="none" cap="none" strike="noStrike">
                <a:solidFill>
                  <a:schemeClr val="dk1"/>
                </a:solidFill>
              </a:defRPr>
            </a:lvl7pPr>
            <a:lvl8pPr indent="-330200" lvl="7" marL="3657600" marR="0" rtl="0" algn="l">
              <a:spcBef>
                <a:spcPts val="400"/>
              </a:spcBef>
              <a:spcAft>
                <a:spcPts val="0"/>
              </a:spcAft>
              <a:buClr>
                <a:schemeClr val="accent1"/>
              </a:buClr>
              <a:buSzPts val="1600"/>
              <a:buChar char="•"/>
              <a:defRPr i="0" sz="1600" u="none" cap="none" strike="noStrike">
                <a:solidFill>
                  <a:schemeClr val="dk1"/>
                </a:solidFill>
              </a:defRPr>
            </a:lvl8pPr>
            <a:lvl9pPr indent="-330200" lvl="8" marL="4114800" marR="0" rtl="0" algn="l">
              <a:spcBef>
                <a:spcPts val="400"/>
              </a:spcBef>
              <a:spcAft>
                <a:spcPts val="0"/>
              </a:spcAft>
              <a:buClr>
                <a:schemeClr val="accent1"/>
              </a:buClr>
              <a:buSzPts val="1600"/>
              <a:buChar char="•"/>
              <a:defRPr i="0" sz="1600" u="none" cap="none" strike="noStrike">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 NO FOOTER">
  <p:cSld name="EXCELERATE slide content_1">
    <p:spTree>
      <p:nvGrpSpPr>
        <p:cNvPr id="28" name="Shape 28"/>
        <p:cNvGrpSpPr/>
        <p:nvPr/>
      </p:nvGrpSpPr>
      <p:grpSpPr>
        <a:xfrm>
          <a:off x="0" y="0"/>
          <a:ext cx="0" cy="0"/>
          <a:chOff x="0" y="0"/>
          <a:chExt cx="0" cy="0"/>
        </a:xfrm>
      </p:grpSpPr>
      <p:sp>
        <p:nvSpPr>
          <p:cNvPr id="29" name="Google Shape;29;p4"/>
          <p:cNvSpPr txBox="1"/>
          <p:nvPr>
            <p:ph type="title"/>
          </p:nvPr>
        </p:nvSpPr>
        <p:spPr>
          <a:xfrm>
            <a:off x="719667" y="354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3200" u="none" cap="none" strike="noStrike">
                <a:solidFill>
                  <a:schemeClr val="accent1"/>
                </a:solidFil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
        <p:nvSpPr>
          <p:cNvPr id="30" name="Google Shape;30;p4"/>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spcBef>
                <a:spcPts val="480"/>
              </a:spcBef>
              <a:spcAft>
                <a:spcPts val="0"/>
              </a:spcAft>
              <a:buClr>
                <a:schemeClr val="accent1"/>
              </a:buClr>
              <a:buSzPts val="2400"/>
              <a:buFont typeface="Corbel"/>
              <a:buChar char="•"/>
              <a:defRPr i="0" sz="2400" u="none" cap="none" strike="noStrike">
                <a:solidFill>
                  <a:schemeClr val="dk1"/>
                </a:solidFill>
                <a:latin typeface="Corbel"/>
                <a:ea typeface="Corbel"/>
                <a:cs typeface="Corbel"/>
                <a:sym typeface="Corbel"/>
              </a:defRPr>
            </a:lvl1pPr>
            <a:lvl2pPr indent="-355600" lvl="1" marL="914400" marR="0" rtl="0" algn="l">
              <a:spcBef>
                <a:spcPts val="6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2pPr>
            <a:lvl3pPr indent="-355600" lvl="2" marL="1371600" marR="0" rtl="0" algn="l">
              <a:spcBef>
                <a:spcPts val="6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3pPr>
            <a:lvl4pPr indent="-330200" lvl="3" marL="1828800" marR="0" rtl="0" algn="l">
              <a:spcBef>
                <a:spcPts val="6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4pPr>
            <a:lvl5pPr indent="-330200" lvl="4" marL="2286000" marR="0" rtl="0" algn="l">
              <a:spcBef>
                <a:spcPts val="6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5pPr>
            <a:lvl6pPr indent="-330200" lvl="5" marL="2743200" marR="0" rtl="0" algn="l">
              <a:spcBef>
                <a:spcPts val="600"/>
              </a:spcBef>
              <a:spcAft>
                <a:spcPts val="0"/>
              </a:spcAft>
              <a:buClr>
                <a:schemeClr val="accent1"/>
              </a:buClr>
              <a:buSzPts val="1600"/>
              <a:buChar char="•"/>
              <a:defRPr i="0" sz="1600" u="none" cap="none" strike="noStrike">
                <a:solidFill>
                  <a:schemeClr val="dk1"/>
                </a:solidFill>
              </a:defRPr>
            </a:lvl6pPr>
            <a:lvl7pPr indent="-330200" lvl="6" marL="3200400" marR="0" rtl="0" algn="l">
              <a:spcBef>
                <a:spcPts val="400"/>
              </a:spcBef>
              <a:spcAft>
                <a:spcPts val="0"/>
              </a:spcAft>
              <a:buClr>
                <a:schemeClr val="accent1"/>
              </a:buClr>
              <a:buSzPts val="1600"/>
              <a:buChar char="•"/>
              <a:defRPr i="0" sz="1600" u="none" cap="none" strike="noStrike">
                <a:solidFill>
                  <a:schemeClr val="dk1"/>
                </a:solidFill>
              </a:defRPr>
            </a:lvl7pPr>
            <a:lvl8pPr indent="-330200" lvl="7" marL="3657600" marR="0" rtl="0" algn="l">
              <a:spcBef>
                <a:spcPts val="400"/>
              </a:spcBef>
              <a:spcAft>
                <a:spcPts val="0"/>
              </a:spcAft>
              <a:buClr>
                <a:schemeClr val="accent1"/>
              </a:buClr>
              <a:buSzPts val="1600"/>
              <a:buChar char="•"/>
              <a:defRPr i="0" sz="1600" u="none" cap="none" strike="noStrike">
                <a:solidFill>
                  <a:schemeClr val="dk1"/>
                </a:solidFill>
              </a:defRPr>
            </a:lvl8pPr>
            <a:lvl9pPr indent="-330200" lvl="8" marL="4114800" marR="0" rtl="0" algn="l">
              <a:spcBef>
                <a:spcPts val="400"/>
              </a:spcBef>
              <a:spcAft>
                <a:spcPts val="0"/>
              </a:spcAft>
              <a:buClr>
                <a:schemeClr val="accent1"/>
              </a:buClr>
              <a:buSzPts val="1600"/>
              <a:buChar char="•"/>
              <a:defRPr i="0" sz="1600" u="none" cap="none" strike="noStrike">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type="titleOnly">
  <p:cSld name="TITLE_ONLY">
    <p:spTree>
      <p:nvGrpSpPr>
        <p:cNvPr id="31" name="Shape 31"/>
        <p:cNvGrpSpPr/>
        <p:nvPr/>
      </p:nvGrpSpPr>
      <p:grpSpPr>
        <a:xfrm>
          <a:off x="0" y="0"/>
          <a:ext cx="0" cy="0"/>
          <a:chOff x="0" y="0"/>
          <a:chExt cx="0" cy="0"/>
        </a:xfrm>
      </p:grpSpPr>
      <p:pic>
        <p:nvPicPr>
          <p:cNvPr id="32" name="Google Shape;32;p5"/>
          <p:cNvPicPr preferRelativeResize="0"/>
          <p:nvPr/>
        </p:nvPicPr>
        <p:blipFill>
          <a:blip r:embed="rId2">
            <a:alphaModFix/>
          </a:blip>
          <a:stretch>
            <a:fillRect/>
          </a:stretch>
        </p:blipFill>
        <p:spPr>
          <a:xfrm>
            <a:off x="10942773" y="5913500"/>
            <a:ext cx="997302" cy="756303"/>
          </a:xfrm>
          <a:prstGeom prst="rect">
            <a:avLst/>
          </a:prstGeom>
          <a:noFill/>
          <a:ln>
            <a:noFill/>
          </a:ln>
        </p:spPr>
      </p:pic>
      <p:sp>
        <p:nvSpPr>
          <p:cNvPr id="33" name="Google Shape;33;p5"/>
          <p:cNvSpPr txBox="1"/>
          <p:nvPr>
            <p:ph type="title"/>
          </p:nvPr>
        </p:nvSpPr>
        <p:spPr>
          <a:xfrm>
            <a:off x="719667" y="354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3200" u="none" cap="none" strike="noStrike">
                <a:solidFill>
                  <a:schemeClr val="accent1"/>
                </a:solidFil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NO FOOTER">
  <p:cSld name="TITLE_ONLY_1">
    <p:spTree>
      <p:nvGrpSpPr>
        <p:cNvPr id="34" name="Shape 34"/>
        <p:cNvGrpSpPr/>
        <p:nvPr/>
      </p:nvGrpSpPr>
      <p:grpSpPr>
        <a:xfrm>
          <a:off x="0" y="0"/>
          <a:ext cx="0" cy="0"/>
          <a:chOff x="0" y="0"/>
          <a:chExt cx="0" cy="0"/>
        </a:xfrm>
      </p:grpSpPr>
      <p:sp>
        <p:nvSpPr>
          <p:cNvPr id="35" name="Google Shape;35;p6"/>
          <p:cNvSpPr txBox="1"/>
          <p:nvPr>
            <p:ph type="title"/>
          </p:nvPr>
        </p:nvSpPr>
        <p:spPr>
          <a:xfrm>
            <a:off x="719667" y="354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3200" u="none" cap="none" strike="noStrike">
                <a:solidFill>
                  <a:schemeClr val="accent1"/>
                </a:solidFil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puces" type="tx">
  <p:cSld name="TITLE_AND_BODY">
    <p:spTree>
      <p:nvGrpSpPr>
        <p:cNvPr id="36" name="Shape 36"/>
        <p:cNvGrpSpPr/>
        <p:nvPr/>
      </p:nvGrpSpPr>
      <p:grpSpPr>
        <a:xfrm>
          <a:off x="0" y="0"/>
          <a:ext cx="0" cy="0"/>
          <a:chOff x="0" y="0"/>
          <a:chExt cx="0" cy="0"/>
        </a:xfrm>
      </p:grpSpPr>
      <p:sp>
        <p:nvSpPr>
          <p:cNvPr id="37" name="Google Shape;37;p7"/>
          <p:cNvSpPr txBox="1"/>
          <p:nvPr>
            <p:ph type="title"/>
          </p:nvPr>
        </p:nvSpPr>
        <p:spPr>
          <a:xfrm>
            <a:off x="603250" y="539750"/>
            <a:ext cx="10985700" cy="716700"/>
          </a:xfrm>
          <a:prstGeom prst="rect">
            <a:avLst/>
          </a:prstGeom>
          <a:noFill/>
          <a:ln>
            <a:noFill/>
          </a:ln>
        </p:spPr>
        <p:txBody>
          <a:bodyPr anchorCtr="0" anchor="t" bIns="25400" lIns="25400" spcFirstLastPara="1" rIns="25400" wrap="square" tIns="25400">
            <a:normAutofit/>
          </a:bodyPr>
          <a:lstStyle>
            <a:lvl1pPr lvl="0" rtl="0" algn="ctr">
              <a:lnSpc>
                <a:spcPct val="80000"/>
              </a:lnSpc>
              <a:spcBef>
                <a:spcPts val="0"/>
              </a:spcBef>
              <a:spcAft>
                <a:spcPts val="0"/>
              </a:spcAft>
              <a:buClr>
                <a:srgbClr val="000000"/>
              </a:buClr>
              <a:buSzPts val="900"/>
              <a:buNone/>
              <a:defRPr/>
            </a:lvl1pPr>
            <a:lvl2pPr lvl="1" rtl="0" algn="ctr">
              <a:lnSpc>
                <a:spcPct val="80000"/>
              </a:lnSpc>
              <a:spcBef>
                <a:spcPts val="0"/>
              </a:spcBef>
              <a:spcAft>
                <a:spcPts val="0"/>
              </a:spcAft>
              <a:buClr>
                <a:srgbClr val="000000"/>
              </a:buClr>
              <a:buSzPts val="900"/>
              <a:buNone/>
              <a:defRPr/>
            </a:lvl2pPr>
            <a:lvl3pPr lvl="2" rtl="0" algn="ctr">
              <a:lnSpc>
                <a:spcPct val="80000"/>
              </a:lnSpc>
              <a:spcBef>
                <a:spcPts val="0"/>
              </a:spcBef>
              <a:spcAft>
                <a:spcPts val="0"/>
              </a:spcAft>
              <a:buClr>
                <a:srgbClr val="000000"/>
              </a:buClr>
              <a:buSzPts val="900"/>
              <a:buNone/>
              <a:defRPr/>
            </a:lvl3pPr>
            <a:lvl4pPr lvl="3" rtl="0" algn="ctr">
              <a:lnSpc>
                <a:spcPct val="80000"/>
              </a:lnSpc>
              <a:spcBef>
                <a:spcPts val="0"/>
              </a:spcBef>
              <a:spcAft>
                <a:spcPts val="0"/>
              </a:spcAft>
              <a:buClr>
                <a:srgbClr val="000000"/>
              </a:buClr>
              <a:buSzPts val="900"/>
              <a:buNone/>
              <a:defRPr/>
            </a:lvl4pPr>
            <a:lvl5pPr lvl="4" rtl="0" algn="ctr">
              <a:lnSpc>
                <a:spcPct val="80000"/>
              </a:lnSpc>
              <a:spcBef>
                <a:spcPts val="0"/>
              </a:spcBef>
              <a:spcAft>
                <a:spcPts val="0"/>
              </a:spcAft>
              <a:buClr>
                <a:srgbClr val="000000"/>
              </a:buClr>
              <a:buSzPts val="900"/>
              <a:buNone/>
              <a:defRPr/>
            </a:lvl5pPr>
            <a:lvl6pPr lvl="5" rtl="0" algn="ctr">
              <a:lnSpc>
                <a:spcPct val="80000"/>
              </a:lnSpc>
              <a:spcBef>
                <a:spcPts val="0"/>
              </a:spcBef>
              <a:spcAft>
                <a:spcPts val="0"/>
              </a:spcAft>
              <a:buClr>
                <a:srgbClr val="000000"/>
              </a:buClr>
              <a:buSzPts val="900"/>
              <a:buNone/>
              <a:defRPr/>
            </a:lvl6pPr>
            <a:lvl7pPr lvl="6" rtl="0" algn="ctr">
              <a:lnSpc>
                <a:spcPct val="80000"/>
              </a:lnSpc>
              <a:spcBef>
                <a:spcPts val="0"/>
              </a:spcBef>
              <a:spcAft>
                <a:spcPts val="0"/>
              </a:spcAft>
              <a:buClr>
                <a:srgbClr val="000000"/>
              </a:buClr>
              <a:buSzPts val="900"/>
              <a:buNone/>
              <a:defRPr/>
            </a:lvl7pPr>
            <a:lvl8pPr lvl="7" rtl="0" algn="ctr">
              <a:lnSpc>
                <a:spcPct val="80000"/>
              </a:lnSpc>
              <a:spcBef>
                <a:spcPts val="0"/>
              </a:spcBef>
              <a:spcAft>
                <a:spcPts val="0"/>
              </a:spcAft>
              <a:buClr>
                <a:srgbClr val="000000"/>
              </a:buClr>
              <a:buSzPts val="900"/>
              <a:buNone/>
              <a:defRPr/>
            </a:lvl8pPr>
            <a:lvl9pPr lvl="8" rtl="0" algn="ctr">
              <a:lnSpc>
                <a:spcPct val="80000"/>
              </a:lnSpc>
              <a:spcBef>
                <a:spcPts val="0"/>
              </a:spcBef>
              <a:spcAft>
                <a:spcPts val="0"/>
              </a:spcAft>
              <a:buClr>
                <a:srgbClr val="000000"/>
              </a:buClr>
              <a:buSzPts val="900"/>
              <a:buNone/>
              <a:defRPr/>
            </a:lvl9pPr>
          </a:lstStyle>
          <a:p/>
        </p:txBody>
      </p:sp>
      <p:sp>
        <p:nvSpPr>
          <p:cNvPr id="38" name="Google Shape;38;p7"/>
          <p:cNvSpPr txBox="1"/>
          <p:nvPr>
            <p:ph idx="1" type="body"/>
          </p:nvPr>
        </p:nvSpPr>
        <p:spPr>
          <a:xfrm>
            <a:off x="603250" y="1186481"/>
            <a:ext cx="10985700" cy="467400"/>
          </a:xfrm>
          <a:prstGeom prst="rect">
            <a:avLst/>
          </a:prstGeom>
          <a:noFill/>
          <a:ln>
            <a:noFill/>
          </a:ln>
        </p:spPr>
        <p:txBody>
          <a:bodyPr anchorCtr="0" anchor="t" bIns="22850" lIns="22850" spcFirstLastPara="1" rIns="22850" wrap="square" tIns="22850">
            <a:normAutofit/>
          </a:bodyPr>
          <a:lstStyle>
            <a:lvl1pPr indent="-228600" lvl="0" marL="457200" rtl="0" algn="l">
              <a:lnSpc>
                <a:spcPct val="100000"/>
              </a:lnSpc>
              <a:spcBef>
                <a:spcPts val="0"/>
              </a:spcBef>
              <a:spcAft>
                <a:spcPts val="0"/>
              </a:spcAft>
              <a:buClr>
                <a:srgbClr val="000000"/>
              </a:buClr>
              <a:buSzPts val="2800"/>
              <a:buFont typeface="Helvetica Neue"/>
              <a:buNone/>
              <a:defRPr b="1" sz="2800"/>
            </a:lvl1pPr>
            <a:lvl2pPr indent="-298450" lvl="1" marL="914400" rtl="0" algn="l">
              <a:lnSpc>
                <a:spcPct val="90000"/>
              </a:lnSpc>
              <a:spcBef>
                <a:spcPts val="2300"/>
              </a:spcBef>
              <a:spcAft>
                <a:spcPts val="0"/>
              </a:spcAft>
              <a:buClr>
                <a:srgbClr val="000000"/>
              </a:buClr>
              <a:buSzPts val="1100"/>
              <a:buChar char="○"/>
              <a:defRPr sz="700"/>
            </a:lvl2pPr>
            <a:lvl3pPr indent="-298450" lvl="2" marL="1371600" rtl="0" algn="l">
              <a:lnSpc>
                <a:spcPct val="90000"/>
              </a:lnSpc>
              <a:spcBef>
                <a:spcPts val="2300"/>
              </a:spcBef>
              <a:spcAft>
                <a:spcPts val="0"/>
              </a:spcAft>
              <a:buClr>
                <a:srgbClr val="000000"/>
              </a:buClr>
              <a:buSzPts val="1100"/>
              <a:buChar char="■"/>
              <a:defRPr sz="700"/>
            </a:lvl3pPr>
            <a:lvl4pPr indent="-285750" lvl="3" marL="1828800" rtl="0" algn="l">
              <a:lnSpc>
                <a:spcPct val="90000"/>
              </a:lnSpc>
              <a:spcBef>
                <a:spcPts val="2300"/>
              </a:spcBef>
              <a:spcAft>
                <a:spcPts val="0"/>
              </a:spcAft>
              <a:buClr>
                <a:srgbClr val="000000"/>
              </a:buClr>
              <a:buSzPts val="900"/>
              <a:buChar char="●"/>
              <a:defRPr sz="700"/>
            </a:lvl4pPr>
            <a:lvl5pPr indent="-298450" lvl="4" marL="2286000" rtl="0" algn="l">
              <a:lnSpc>
                <a:spcPct val="90000"/>
              </a:lnSpc>
              <a:spcBef>
                <a:spcPts val="2300"/>
              </a:spcBef>
              <a:spcAft>
                <a:spcPts val="0"/>
              </a:spcAft>
              <a:buClr>
                <a:srgbClr val="000000"/>
              </a:buClr>
              <a:buSzPts val="1100"/>
              <a:buChar char="○"/>
              <a:defRPr sz="700"/>
            </a:lvl5pPr>
            <a:lvl6pPr indent="-298450" lvl="5" marL="2743200" rtl="0" algn="l">
              <a:lnSpc>
                <a:spcPct val="90000"/>
              </a:lnSpc>
              <a:spcBef>
                <a:spcPts val="2300"/>
              </a:spcBef>
              <a:spcAft>
                <a:spcPts val="0"/>
              </a:spcAft>
              <a:buClr>
                <a:srgbClr val="000000"/>
              </a:buClr>
              <a:buSzPts val="1100"/>
              <a:buChar char="■"/>
              <a:defRPr sz="700"/>
            </a:lvl6pPr>
            <a:lvl7pPr indent="-298450" lvl="6" marL="3200400" rtl="0" algn="l">
              <a:lnSpc>
                <a:spcPct val="90000"/>
              </a:lnSpc>
              <a:spcBef>
                <a:spcPts val="2300"/>
              </a:spcBef>
              <a:spcAft>
                <a:spcPts val="0"/>
              </a:spcAft>
              <a:buClr>
                <a:srgbClr val="000000"/>
              </a:buClr>
              <a:buSzPts val="1100"/>
              <a:buChar char="●"/>
              <a:defRPr sz="700"/>
            </a:lvl7pPr>
            <a:lvl8pPr indent="-298450" lvl="7" marL="3657600" rtl="0" algn="l">
              <a:lnSpc>
                <a:spcPct val="90000"/>
              </a:lnSpc>
              <a:spcBef>
                <a:spcPts val="2300"/>
              </a:spcBef>
              <a:spcAft>
                <a:spcPts val="0"/>
              </a:spcAft>
              <a:buClr>
                <a:srgbClr val="000000"/>
              </a:buClr>
              <a:buSzPts val="1100"/>
              <a:buChar char="○"/>
              <a:defRPr sz="700"/>
            </a:lvl8pPr>
            <a:lvl9pPr indent="-298450" lvl="8" marL="4114800" rtl="0" algn="l">
              <a:lnSpc>
                <a:spcPct val="90000"/>
              </a:lnSpc>
              <a:spcBef>
                <a:spcPts val="2300"/>
              </a:spcBef>
              <a:spcAft>
                <a:spcPts val="0"/>
              </a:spcAft>
              <a:buClr>
                <a:srgbClr val="000000"/>
              </a:buClr>
              <a:buSzPts val="1100"/>
              <a:buChar char="■"/>
              <a:defRPr sz="700"/>
            </a:lvl9pPr>
          </a:lstStyle>
          <a:p/>
        </p:txBody>
      </p:sp>
      <p:sp>
        <p:nvSpPr>
          <p:cNvPr id="39" name="Google Shape;39;p7"/>
          <p:cNvSpPr txBox="1"/>
          <p:nvPr>
            <p:ph idx="2" type="body"/>
          </p:nvPr>
        </p:nvSpPr>
        <p:spPr>
          <a:xfrm>
            <a:off x="603250" y="2124252"/>
            <a:ext cx="10985700" cy="4128000"/>
          </a:xfrm>
          <a:prstGeom prst="rect">
            <a:avLst/>
          </a:prstGeom>
          <a:noFill/>
          <a:ln>
            <a:noFill/>
          </a:ln>
        </p:spPr>
        <p:txBody>
          <a:bodyPr anchorCtr="0" anchor="t" bIns="25400" lIns="25400" spcFirstLastPara="1" rIns="25400" wrap="square" tIns="25400">
            <a:normAutofit/>
          </a:bodyPr>
          <a:lstStyle>
            <a:lvl1pPr indent="-298450" lvl="0" marL="457200" rtl="0" algn="l">
              <a:lnSpc>
                <a:spcPct val="90000"/>
              </a:lnSpc>
              <a:spcBef>
                <a:spcPts val="2300"/>
              </a:spcBef>
              <a:spcAft>
                <a:spcPts val="0"/>
              </a:spcAft>
              <a:buClr>
                <a:srgbClr val="000000"/>
              </a:buClr>
              <a:buSzPts val="1100"/>
              <a:buChar char="•"/>
              <a:defRPr/>
            </a:lvl1pPr>
            <a:lvl2pPr indent="-298450" lvl="1" marL="914400" rtl="0" algn="l">
              <a:lnSpc>
                <a:spcPct val="90000"/>
              </a:lnSpc>
              <a:spcBef>
                <a:spcPts val="2300"/>
              </a:spcBef>
              <a:spcAft>
                <a:spcPts val="0"/>
              </a:spcAft>
              <a:buClr>
                <a:srgbClr val="000000"/>
              </a:buClr>
              <a:buSzPts val="1100"/>
              <a:buChar char="•"/>
              <a:defRPr/>
            </a:lvl2pPr>
            <a:lvl3pPr indent="-298450" lvl="2" marL="1371600" rtl="0" algn="l">
              <a:lnSpc>
                <a:spcPct val="90000"/>
              </a:lnSpc>
              <a:spcBef>
                <a:spcPts val="2300"/>
              </a:spcBef>
              <a:spcAft>
                <a:spcPts val="0"/>
              </a:spcAft>
              <a:buClr>
                <a:srgbClr val="000000"/>
              </a:buClr>
              <a:buSzPts val="1100"/>
              <a:buChar char="•"/>
              <a:defRPr/>
            </a:lvl3pPr>
            <a:lvl4pPr indent="-285750" lvl="3" marL="1828800" rtl="0" algn="l">
              <a:lnSpc>
                <a:spcPct val="90000"/>
              </a:lnSpc>
              <a:spcBef>
                <a:spcPts val="2300"/>
              </a:spcBef>
              <a:spcAft>
                <a:spcPts val="0"/>
              </a:spcAft>
              <a:buClr>
                <a:srgbClr val="000000"/>
              </a:buClr>
              <a:buSzPts val="900"/>
              <a:buChar char="•"/>
              <a:defRPr/>
            </a:lvl4pPr>
            <a:lvl5pPr indent="-298450" lvl="4" marL="2286000" rtl="0" algn="l">
              <a:lnSpc>
                <a:spcPct val="90000"/>
              </a:lnSpc>
              <a:spcBef>
                <a:spcPts val="2300"/>
              </a:spcBef>
              <a:spcAft>
                <a:spcPts val="0"/>
              </a:spcAft>
              <a:buClr>
                <a:srgbClr val="000000"/>
              </a:buClr>
              <a:buSzPts val="1100"/>
              <a:buChar char="•"/>
              <a:defRPr/>
            </a:lvl5pPr>
            <a:lvl6pPr indent="-298450" lvl="5" marL="2743200" rtl="0" algn="l">
              <a:lnSpc>
                <a:spcPct val="90000"/>
              </a:lnSpc>
              <a:spcBef>
                <a:spcPts val="2300"/>
              </a:spcBef>
              <a:spcAft>
                <a:spcPts val="0"/>
              </a:spcAft>
              <a:buClr>
                <a:srgbClr val="000000"/>
              </a:buClr>
              <a:buSzPts val="1100"/>
              <a:buChar char="•"/>
              <a:defRPr/>
            </a:lvl6pPr>
            <a:lvl7pPr indent="-298450" lvl="6" marL="3200400" rtl="0" algn="l">
              <a:lnSpc>
                <a:spcPct val="90000"/>
              </a:lnSpc>
              <a:spcBef>
                <a:spcPts val="2300"/>
              </a:spcBef>
              <a:spcAft>
                <a:spcPts val="0"/>
              </a:spcAft>
              <a:buClr>
                <a:srgbClr val="000000"/>
              </a:buClr>
              <a:buSzPts val="1100"/>
              <a:buChar char="•"/>
              <a:defRPr/>
            </a:lvl7pPr>
            <a:lvl8pPr indent="-298450" lvl="7" marL="3657600" rtl="0" algn="l">
              <a:lnSpc>
                <a:spcPct val="90000"/>
              </a:lnSpc>
              <a:spcBef>
                <a:spcPts val="2300"/>
              </a:spcBef>
              <a:spcAft>
                <a:spcPts val="0"/>
              </a:spcAft>
              <a:buClr>
                <a:srgbClr val="000000"/>
              </a:buClr>
              <a:buSzPts val="1100"/>
              <a:buChar char="•"/>
              <a:defRPr/>
            </a:lvl8pPr>
            <a:lvl9pPr indent="-298450" lvl="8" marL="4114800" rtl="0" algn="l">
              <a:lnSpc>
                <a:spcPct val="90000"/>
              </a:lnSpc>
              <a:spcBef>
                <a:spcPts val="2300"/>
              </a:spcBef>
              <a:spcAft>
                <a:spcPts val="0"/>
              </a:spcAft>
              <a:buClr>
                <a:srgbClr val="000000"/>
              </a:buClr>
              <a:buSzPts val="1100"/>
              <a:buChar char="•"/>
              <a:defRPr/>
            </a:lvl9pPr>
          </a:lstStyle>
          <a:p/>
        </p:txBody>
      </p:sp>
      <p:sp>
        <p:nvSpPr>
          <p:cNvPr id="40" name="Google Shape;40;p7"/>
          <p:cNvSpPr txBox="1"/>
          <p:nvPr>
            <p:ph idx="12" type="sldNum"/>
          </p:nvPr>
        </p:nvSpPr>
        <p:spPr>
          <a:xfrm>
            <a:off x="11843539" y="6553366"/>
            <a:ext cx="226800" cy="1590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000000"/>
              </a:buClr>
              <a:buSzPts val="12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12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12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12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12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12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12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12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12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ement">
  <p:cSld name="Titre seulement">
    <p:spTree>
      <p:nvGrpSpPr>
        <p:cNvPr id="41" name="Shape 41"/>
        <p:cNvGrpSpPr/>
        <p:nvPr/>
      </p:nvGrpSpPr>
      <p:grpSpPr>
        <a:xfrm>
          <a:off x="0" y="0"/>
          <a:ext cx="0" cy="0"/>
          <a:chOff x="0" y="0"/>
          <a:chExt cx="0" cy="0"/>
        </a:xfrm>
      </p:grpSpPr>
      <p:sp>
        <p:nvSpPr>
          <p:cNvPr id="42" name="Google Shape;42;p8"/>
          <p:cNvSpPr txBox="1"/>
          <p:nvPr>
            <p:ph type="title"/>
          </p:nvPr>
        </p:nvSpPr>
        <p:spPr>
          <a:xfrm>
            <a:off x="603250" y="539750"/>
            <a:ext cx="10985700" cy="717600"/>
          </a:xfrm>
          <a:prstGeom prst="rect">
            <a:avLst/>
          </a:prstGeom>
          <a:noFill/>
          <a:ln>
            <a:noFill/>
          </a:ln>
        </p:spPr>
        <p:txBody>
          <a:bodyPr anchorCtr="0" anchor="t" bIns="25400" lIns="25400" spcFirstLastPara="1" rIns="25400" wrap="square" tIns="25400">
            <a:normAutofit/>
          </a:bodyPr>
          <a:lstStyle>
            <a:lvl1pPr lvl="0" rtl="0" algn="ctr">
              <a:lnSpc>
                <a:spcPct val="80000"/>
              </a:lnSpc>
              <a:spcBef>
                <a:spcPts val="0"/>
              </a:spcBef>
              <a:spcAft>
                <a:spcPts val="0"/>
              </a:spcAft>
              <a:buClr>
                <a:srgbClr val="000000"/>
              </a:buClr>
              <a:buSzPts val="900"/>
              <a:buNone/>
              <a:defRPr/>
            </a:lvl1pPr>
            <a:lvl2pPr lvl="1" rtl="0" algn="ctr">
              <a:lnSpc>
                <a:spcPct val="80000"/>
              </a:lnSpc>
              <a:spcBef>
                <a:spcPts val="0"/>
              </a:spcBef>
              <a:spcAft>
                <a:spcPts val="0"/>
              </a:spcAft>
              <a:buClr>
                <a:srgbClr val="000000"/>
              </a:buClr>
              <a:buSzPts val="900"/>
              <a:buNone/>
              <a:defRPr/>
            </a:lvl2pPr>
            <a:lvl3pPr lvl="2" rtl="0" algn="ctr">
              <a:lnSpc>
                <a:spcPct val="80000"/>
              </a:lnSpc>
              <a:spcBef>
                <a:spcPts val="0"/>
              </a:spcBef>
              <a:spcAft>
                <a:spcPts val="0"/>
              </a:spcAft>
              <a:buClr>
                <a:srgbClr val="000000"/>
              </a:buClr>
              <a:buSzPts val="900"/>
              <a:buNone/>
              <a:defRPr/>
            </a:lvl3pPr>
            <a:lvl4pPr lvl="3" rtl="0" algn="ctr">
              <a:lnSpc>
                <a:spcPct val="80000"/>
              </a:lnSpc>
              <a:spcBef>
                <a:spcPts val="0"/>
              </a:spcBef>
              <a:spcAft>
                <a:spcPts val="0"/>
              </a:spcAft>
              <a:buClr>
                <a:srgbClr val="000000"/>
              </a:buClr>
              <a:buSzPts val="900"/>
              <a:buNone/>
              <a:defRPr/>
            </a:lvl4pPr>
            <a:lvl5pPr lvl="4" rtl="0" algn="ctr">
              <a:lnSpc>
                <a:spcPct val="80000"/>
              </a:lnSpc>
              <a:spcBef>
                <a:spcPts val="0"/>
              </a:spcBef>
              <a:spcAft>
                <a:spcPts val="0"/>
              </a:spcAft>
              <a:buClr>
                <a:srgbClr val="000000"/>
              </a:buClr>
              <a:buSzPts val="900"/>
              <a:buNone/>
              <a:defRPr/>
            </a:lvl5pPr>
            <a:lvl6pPr lvl="5" rtl="0" algn="ctr">
              <a:lnSpc>
                <a:spcPct val="80000"/>
              </a:lnSpc>
              <a:spcBef>
                <a:spcPts val="0"/>
              </a:spcBef>
              <a:spcAft>
                <a:spcPts val="0"/>
              </a:spcAft>
              <a:buClr>
                <a:srgbClr val="000000"/>
              </a:buClr>
              <a:buSzPts val="900"/>
              <a:buNone/>
              <a:defRPr/>
            </a:lvl6pPr>
            <a:lvl7pPr lvl="6" rtl="0" algn="ctr">
              <a:lnSpc>
                <a:spcPct val="80000"/>
              </a:lnSpc>
              <a:spcBef>
                <a:spcPts val="0"/>
              </a:spcBef>
              <a:spcAft>
                <a:spcPts val="0"/>
              </a:spcAft>
              <a:buClr>
                <a:srgbClr val="000000"/>
              </a:buClr>
              <a:buSzPts val="900"/>
              <a:buNone/>
              <a:defRPr/>
            </a:lvl7pPr>
            <a:lvl8pPr lvl="7" rtl="0" algn="ctr">
              <a:lnSpc>
                <a:spcPct val="80000"/>
              </a:lnSpc>
              <a:spcBef>
                <a:spcPts val="0"/>
              </a:spcBef>
              <a:spcAft>
                <a:spcPts val="0"/>
              </a:spcAft>
              <a:buClr>
                <a:srgbClr val="000000"/>
              </a:buClr>
              <a:buSzPts val="900"/>
              <a:buNone/>
              <a:defRPr/>
            </a:lvl8pPr>
            <a:lvl9pPr lvl="8" rtl="0" algn="ctr">
              <a:lnSpc>
                <a:spcPct val="80000"/>
              </a:lnSpc>
              <a:spcBef>
                <a:spcPts val="0"/>
              </a:spcBef>
              <a:spcAft>
                <a:spcPts val="0"/>
              </a:spcAft>
              <a:buClr>
                <a:srgbClr val="000000"/>
              </a:buClr>
              <a:buSzPts val="900"/>
              <a:buNone/>
              <a:defRPr/>
            </a:lvl9pPr>
          </a:lstStyle>
          <a:p/>
        </p:txBody>
      </p:sp>
      <p:sp>
        <p:nvSpPr>
          <p:cNvPr id="43" name="Google Shape;43;p8"/>
          <p:cNvSpPr txBox="1"/>
          <p:nvPr>
            <p:ph idx="1" type="body"/>
          </p:nvPr>
        </p:nvSpPr>
        <p:spPr>
          <a:xfrm>
            <a:off x="603250" y="1186481"/>
            <a:ext cx="10985700" cy="467400"/>
          </a:xfrm>
          <a:prstGeom prst="rect">
            <a:avLst/>
          </a:prstGeom>
          <a:noFill/>
          <a:ln>
            <a:noFill/>
          </a:ln>
        </p:spPr>
        <p:txBody>
          <a:bodyPr anchorCtr="0" anchor="t" bIns="22850" lIns="22850" spcFirstLastPara="1" rIns="22850" wrap="square" tIns="22850">
            <a:normAutofit/>
          </a:bodyPr>
          <a:lstStyle>
            <a:lvl1pPr indent="-228600" lvl="0" marL="457200" rtl="0" algn="l">
              <a:lnSpc>
                <a:spcPct val="100000"/>
              </a:lnSpc>
              <a:spcBef>
                <a:spcPts val="0"/>
              </a:spcBef>
              <a:spcAft>
                <a:spcPts val="0"/>
              </a:spcAft>
              <a:buClr>
                <a:srgbClr val="000000"/>
              </a:buClr>
              <a:buSzPts val="2800"/>
              <a:buFont typeface="Helvetica Neue"/>
              <a:buNone/>
              <a:defRPr b="1" sz="2800"/>
            </a:lvl1pPr>
            <a:lvl2pPr indent="-298450" lvl="1" marL="914400" rtl="0" algn="l">
              <a:lnSpc>
                <a:spcPct val="90000"/>
              </a:lnSpc>
              <a:spcBef>
                <a:spcPts val="2300"/>
              </a:spcBef>
              <a:spcAft>
                <a:spcPts val="0"/>
              </a:spcAft>
              <a:buClr>
                <a:srgbClr val="000000"/>
              </a:buClr>
              <a:buSzPts val="1100"/>
              <a:buChar char="○"/>
              <a:defRPr sz="700"/>
            </a:lvl2pPr>
            <a:lvl3pPr indent="-298450" lvl="2" marL="1371600" rtl="0" algn="l">
              <a:lnSpc>
                <a:spcPct val="90000"/>
              </a:lnSpc>
              <a:spcBef>
                <a:spcPts val="2300"/>
              </a:spcBef>
              <a:spcAft>
                <a:spcPts val="0"/>
              </a:spcAft>
              <a:buClr>
                <a:srgbClr val="000000"/>
              </a:buClr>
              <a:buSzPts val="1100"/>
              <a:buChar char="■"/>
              <a:defRPr sz="700"/>
            </a:lvl3pPr>
            <a:lvl4pPr indent="-285750" lvl="3" marL="1828800" rtl="0" algn="l">
              <a:lnSpc>
                <a:spcPct val="90000"/>
              </a:lnSpc>
              <a:spcBef>
                <a:spcPts val="2300"/>
              </a:spcBef>
              <a:spcAft>
                <a:spcPts val="0"/>
              </a:spcAft>
              <a:buClr>
                <a:srgbClr val="000000"/>
              </a:buClr>
              <a:buSzPts val="900"/>
              <a:buChar char="●"/>
              <a:defRPr sz="700"/>
            </a:lvl4pPr>
            <a:lvl5pPr indent="-298450" lvl="4" marL="2286000" rtl="0" algn="l">
              <a:lnSpc>
                <a:spcPct val="90000"/>
              </a:lnSpc>
              <a:spcBef>
                <a:spcPts val="2300"/>
              </a:spcBef>
              <a:spcAft>
                <a:spcPts val="0"/>
              </a:spcAft>
              <a:buClr>
                <a:srgbClr val="000000"/>
              </a:buClr>
              <a:buSzPts val="1100"/>
              <a:buChar char="○"/>
              <a:defRPr sz="700"/>
            </a:lvl5pPr>
            <a:lvl6pPr indent="-298450" lvl="5" marL="2743200" rtl="0" algn="l">
              <a:lnSpc>
                <a:spcPct val="90000"/>
              </a:lnSpc>
              <a:spcBef>
                <a:spcPts val="2300"/>
              </a:spcBef>
              <a:spcAft>
                <a:spcPts val="0"/>
              </a:spcAft>
              <a:buClr>
                <a:srgbClr val="000000"/>
              </a:buClr>
              <a:buSzPts val="1100"/>
              <a:buChar char="■"/>
              <a:defRPr sz="700"/>
            </a:lvl6pPr>
            <a:lvl7pPr indent="-298450" lvl="6" marL="3200400" rtl="0" algn="l">
              <a:lnSpc>
                <a:spcPct val="90000"/>
              </a:lnSpc>
              <a:spcBef>
                <a:spcPts val="2300"/>
              </a:spcBef>
              <a:spcAft>
                <a:spcPts val="0"/>
              </a:spcAft>
              <a:buClr>
                <a:srgbClr val="000000"/>
              </a:buClr>
              <a:buSzPts val="1100"/>
              <a:buChar char="●"/>
              <a:defRPr sz="700"/>
            </a:lvl7pPr>
            <a:lvl8pPr indent="-298450" lvl="7" marL="3657600" rtl="0" algn="l">
              <a:lnSpc>
                <a:spcPct val="90000"/>
              </a:lnSpc>
              <a:spcBef>
                <a:spcPts val="2300"/>
              </a:spcBef>
              <a:spcAft>
                <a:spcPts val="0"/>
              </a:spcAft>
              <a:buClr>
                <a:srgbClr val="000000"/>
              </a:buClr>
              <a:buSzPts val="1100"/>
              <a:buChar char="○"/>
              <a:defRPr sz="700"/>
            </a:lvl8pPr>
            <a:lvl9pPr indent="-298450" lvl="8" marL="4114800" rtl="0" algn="l">
              <a:lnSpc>
                <a:spcPct val="90000"/>
              </a:lnSpc>
              <a:spcBef>
                <a:spcPts val="2300"/>
              </a:spcBef>
              <a:spcAft>
                <a:spcPts val="0"/>
              </a:spcAft>
              <a:buClr>
                <a:srgbClr val="000000"/>
              </a:buClr>
              <a:buSzPts val="1100"/>
              <a:buChar char="■"/>
              <a:defRPr sz="700"/>
            </a:lvl9pPr>
          </a:lstStyle>
          <a:p/>
        </p:txBody>
      </p:sp>
      <p:sp>
        <p:nvSpPr>
          <p:cNvPr id="44" name="Google Shape;44;p8"/>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marR="0" rtl="0" algn="ctr">
              <a:lnSpc>
                <a:spcPct val="100000"/>
              </a:lnSpc>
              <a:spcBef>
                <a:spcPts val="0"/>
              </a:spcBef>
              <a:spcAft>
                <a:spcPts val="0"/>
              </a:spcAft>
              <a:buClr>
                <a:srgbClr val="000000"/>
              </a:buClr>
              <a:buSzPts val="900"/>
              <a:buFont typeface="Helvetica Neue"/>
              <a:buNone/>
              <a:defRPr sz="900"/>
            </a:lvl1pPr>
            <a:lvl2pPr indent="0" lvl="1" marL="0" marR="0" rtl="0" algn="ctr">
              <a:lnSpc>
                <a:spcPct val="100000"/>
              </a:lnSpc>
              <a:spcBef>
                <a:spcPts val="0"/>
              </a:spcBef>
              <a:spcAft>
                <a:spcPts val="0"/>
              </a:spcAft>
              <a:buClr>
                <a:srgbClr val="000000"/>
              </a:buClr>
              <a:buSzPts val="900"/>
              <a:buFont typeface="Helvetica Neue"/>
              <a:buNone/>
              <a:defRPr sz="900"/>
            </a:lvl2pPr>
            <a:lvl3pPr indent="0" lvl="2" marL="0" marR="0" rtl="0" algn="ctr">
              <a:lnSpc>
                <a:spcPct val="100000"/>
              </a:lnSpc>
              <a:spcBef>
                <a:spcPts val="0"/>
              </a:spcBef>
              <a:spcAft>
                <a:spcPts val="0"/>
              </a:spcAft>
              <a:buClr>
                <a:srgbClr val="000000"/>
              </a:buClr>
              <a:buSzPts val="900"/>
              <a:buFont typeface="Helvetica Neue"/>
              <a:buNone/>
              <a:defRPr sz="900"/>
            </a:lvl3pPr>
            <a:lvl4pPr indent="0" lvl="3" marL="0" marR="0" rtl="0" algn="ctr">
              <a:lnSpc>
                <a:spcPct val="100000"/>
              </a:lnSpc>
              <a:spcBef>
                <a:spcPts val="0"/>
              </a:spcBef>
              <a:spcAft>
                <a:spcPts val="0"/>
              </a:spcAft>
              <a:buClr>
                <a:srgbClr val="000000"/>
              </a:buClr>
              <a:buSzPts val="900"/>
              <a:buFont typeface="Helvetica Neue"/>
              <a:buNone/>
              <a:defRPr sz="900"/>
            </a:lvl4pPr>
            <a:lvl5pPr indent="0" lvl="4" marL="0" marR="0" rtl="0" algn="ctr">
              <a:lnSpc>
                <a:spcPct val="100000"/>
              </a:lnSpc>
              <a:spcBef>
                <a:spcPts val="0"/>
              </a:spcBef>
              <a:spcAft>
                <a:spcPts val="0"/>
              </a:spcAft>
              <a:buClr>
                <a:srgbClr val="000000"/>
              </a:buClr>
              <a:buSzPts val="900"/>
              <a:buFont typeface="Helvetica Neue"/>
              <a:buNone/>
              <a:defRPr sz="900"/>
            </a:lvl5pPr>
            <a:lvl6pPr indent="0" lvl="5" marL="0" marR="0" rtl="0" algn="ctr">
              <a:lnSpc>
                <a:spcPct val="100000"/>
              </a:lnSpc>
              <a:spcBef>
                <a:spcPts val="0"/>
              </a:spcBef>
              <a:spcAft>
                <a:spcPts val="0"/>
              </a:spcAft>
              <a:buClr>
                <a:srgbClr val="000000"/>
              </a:buClr>
              <a:buSzPts val="900"/>
              <a:buFont typeface="Helvetica Neue"/>
              <a:buNone/>
              <a:defRPr sz="900"/>
            </a:lvl6pPr>
            <a:lvl7pPr indent="0" lvl="6" marL="0" marR="0" rtl="0" algn="ctr">
              <a:lnSpc>
                <a:spcPct val="100000"/>
              </a:lnSpc>
              <a:spcBef>
                <a:spcPts val="0"/>
              </a:spcBef>
              <a:spcAft>
                <a:spcPts val="0"/>
              </a:spcAft>
              <a:buClr>
                <a:srgbClr val="000000"/>
              </a:buClr>
              <a:buSzPts val="900"/>
              <a:buFont typeface="Helvetica Neue"/>
              <a:buNone/>
              <a:defRPr sz="900"/>
            </a:lvl7pPr>
            <a:lvl8pPr indent="0" lvl="7" marL="0" marR="0" rtl="0" algn="ctr">
              <a:lnSpc>
                <a:spcPct val="100000"/>
              </a:lnSpc>
              <a:spcBef>
                <a:spcPts val="0"/>
              </a:spcBef>
              <a:spcAft>
                <a:spcPts val="0"/>
              </a:spcAft>
              <a:buClr>
                <a:srgbClr val="000000"/>
              </a:buClr>
              <a:buSzPts val="900"/>
              <a:buFont typeface="Helvetica Neue"/>
              <a:buNone/>
              <a:defRPr sz="900"/>
            </a:lvl8pPr>
            <a:lvl9pPr indent="0" lvl="8" marL="0" marR="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GB"/>
              <a:t>‹#›</a:t>
            </a:fld>
            <a:endParaRPr sz="7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erge">
  <p:cSld name="Vierge">
    <p:spTree>
      <p:nvGrpSpPr>
        <p:cNvPr id="45" name="Shape 45"/>
        <p:cNvGrpSpPr/>
        <p:nvPr/>
      </p:nvGrpSpPr>
      <p:grpSpPr>
        <a:xfrm>
          <a:off x="0" y="0"/>
          <a:ext cx="0" cy="0"/>
          <a:chOff x="0" y="0"/>
          <a:chExt cx="0" cy="0"/>
        </a:xfrm>
      </p:grpSpPr>
      <p:sp>
        <p:nvSpPr>
          <p:cNvPr id="46" name="Google Shape;46;p9"/>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marR="0" rtl="0" algn="ctr">
              <a:lnSpc>
                <a:spcPct val="100000"/>
              </a:lnSpc>
              <a:spcBef>
                <a:spcPts val="0"/>
              </a:spcBef>
              <a:spcAft>
                <a:spcPts val="0"/>
              </a:spcAft>
              <a:buClr>
                <a:srgbClr val="000000"/>
              </a:buClr>
              <a:buSzPts val="900"/>
              <a:buFont typeface="Helvetica Neue"/>
              <a:buNone/>
              <a:defRPr sz="900"/>
            </a:lvl1pPr>
            <a:lvl2pPr indent="0" lvl="1" marL="0" marR="0" rtl="0" algn="ctr">
              <a:lnSpc>
                <a:spcPct val="100000"/>
              </a:lnSpc>
              <a:spcBef>
                <a:spcPts val="0"/>
              </a:spcBef>
              <a:spcAft>
                <a:spcPts val="0"/>
              </a:spcAft>
              <a:buClr>
                <a:srgbClr val="000000"/>
              </a:buClr>
              <a:buSzPts val="900"/>
              <a:buFont typeface="Helvetica Neue"/>
              <a:buNone/>
              <a:defRPr sz="900"/>
            </a:lvl2pPr>
            <a:lvl3pPr indent="0" lvl="2" marL="0" marR="0" rtl="0" algn="ctr">
              <a:lnSpc>
                <a:spcPct val="100000"/>
              </a:lnSpc>
              <a:spcBef>
                <a:spcPts val="0"/>
              </a:spcBef>
              <a:spcAft>
                <a:spcPts val="0"/>
              </a:spcAft>
              <a:buClr>
                <a:srgbClr val="000000"/>
              </a:buClr>
              <a:buSzPts val="900"/>
              <a:buFont typeface="Helvetica Neue"/>
              <a:buNone/>
              <a:defRPr sz="900"/>
            </a:lvl3pPr>
            <a:lvl4pPr indent="0" lvl="3" marL="0" marR="0" rtl="0" algn="ctr">
              <a:lnSpc>
                <a:spcPct val="100000"/>
              </a:lnSpc>
              <a:spcBef>
                <a:spcPts val="0"/>
              </a:spcBef>
              <a:spcAft>
                <a:spcPts val="0"/>
              </a:spcAft>
              <a:buClr>
                <a:srgbClr val="000000"/>
              </a:buClr>
              <a:buSzPts val="900"/>
              <a:buFont typeface="Helvetica Neue"/>
              <a:buNone/>
              <a:defRPr sz="900"/>
            </a:lvl4pPr>
            <a:lvl5pPr indent="0" lvl="4" marL="0" marR="0" rtl="0" algn="ctr">
              <a:lnSpc>
                <a:spcPct val="100000"/>
              </a:lnSpc>
              <a:spcBef>
                <a:spcPts val="0"/>
              </a:spcBef>
              <a:spcAft>
                <a:spcPts val="0"/>
              </a:spcAft>
              <a:buClr>
                <a:srgbClr val="000000"/>
              </a:buClr>
              <a:buSzPts val="900"/>
              <a:buFont typeface="Helvetica Neue"/>
              <a:buNone/>
              <a:defRPr sz="900"/>
            </a:lvl5pPr>
            <a:lvl6pPr indent="0" lvl="5" marL="0" marR="0" rtl="0" algn="ctr">
              <a:lnSpc>
                <a:spcPct val="100000"/>
              </a:lnSpc>
              <a:spcBef>
                <a:spcPts val="0"/>
              </a:spcBef>
              <a:spcAft>
                <a:spcPts val="0"/>
              </a:spcAft>
              <a:buClr>
                <a:srgbClr val="000000"/>
              </a:buClr>
              <a:buSzPts val="900"/>
              <a:buFont typeface="Helvetica Neue"/>
              <a:buNone/>
              <a:defRPr sz="900"/>
            </a:lvl6pPr>
            <a:lvl7pPr indent="0" lvl="6" marL="0" marR="0" rtl="0" algn="ctr">
              <a:lnSpc>
                <a:spcPct val="100000"/>
              </a:lnSpc>
              <a:spcBef>
                <a:spcPts val="0"/>
              </a:spcBef>
              <a:spcAft>
                <a:spcPts val="0"/>
              </a:spcAft>
              <a:buClr>
                <a:srgbClr val="000000"/>
              </a:buClr>
              <a:buSzPts val="900"/>
              <a:buFont typeface="Helvetica Neue"/>
              <a:buNone/>
              <a:defRPr sz="900"/>
            </a:lvl7pPr>
            <a:lvl8pPr indent="0" lvl="7" marL="0" marR="0" rtl="0" algn="ctr">
              <a:lnSpc>
                <a:spcPct val="100000"/>
              </a:lnSpc>
              <a:spcBef>
                <a:spcPts val="0"/>
              </a:spcBef>
              <a:spcAft>
                <a:spcPts val="0"/>
              </a:spcAft>
              <a:buClr>
                <a:srgbClr val="000000"/>
              </a:buClr>
              <a:buSzPts val="900"/>
              <a:buFont typeface="Helvetica Neue"/>
              <a:buNone/>
              <a:defRPr sz="900"/>
            </a:lvl8pPr>
            <a:lvl9pPr indent="0" lvl="8" marL="0" marR="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GB"/>
              <a:t>‹#›</a:t>
            </a:fld>
            <a:endParaRPr sz="7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éclaration">
  <p:cSld name="Déclaration">
    <p:spTree>
      <p:nvGrpSpPr>
        <p:cNvPr id="47" name="Shape 47"/>
        <p:cNvGrpSpPr/>
        <p:nvPr/>
      </p:nvGrpSpPr>
      <p:grpSpPr>
        <a:xfrm>
          <a:off x="0" y="0"/>
          <a:ext cx="0" cy="0"/>
          <a:chOff x="0" y="0"/>
          <a:chExt cx="0" cy="0"/>
        </a:xfrm>
      </p:grpSpPr>
      <p:sp>
        <p:nvSpPr>
          <p:cNvPr id="48" name="Google Shape;48;p10"/>
          <p:cNvSpPr txBox="1"/>
          <p:nvPr>
            <p:ph idx="1" type="body"/>
          </p:nvPr>
        </p:nvSpPr>
        <p:spPr>
          <a:xfrm>
            <a:off x="603250" y="2460421"/>
            <a:ext cx="10985700" cy="1937100"/>
          </a:xfrm>
          <a:prstGeom prst="rect">
            <a:avLst/>
          </a:prstGeom>
          <a:noFill/>
          <a:ln>
            <a:noFill/>
          </a:ln>
        </p:spPr>
        <p:txBody>
          <a:bodyPr anchorCtr="0" anchor="ctr" bIns="25400" lIns="25400" spcFirstLastPara="1" rIns="25400" wrap="square" tIns="25400">
            <a:normAutofit/>
          </a:bodyPr>
          <a:lstStyle>
            <a:lvl1pPr indent="-228600" lvl="0" marL="457200" rtl="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1pPr>
            <a:lvl2pPr indent="-228600" lvl="1" marL="914400" rtl="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2pPr>
            <a:lvl3pPr indent="-228600" lvl="2" marL="1371600" rtl="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3pPr>
            <a:lvl4pPr indent="-228600" lvl="3" marL="1828800" rtl="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4pPr>
            <a:lvl5pPr indent="-228600" lvl="4" marL="2286000" rtl="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5pPr>
            <a:lvl6pPr indent="-298450" lvl="5" marL="2743200" rtl="0" algn="l">
              <a:lnSpc>
                <a:spcPct val="90000"/>
              </a:lnSpc>
              <a:spcBef>
                <a:spcPts val="2300"/>
              </a:spcBef>
              <a:spcAft>
                <a:spcPts val="0"/>
              </a:spcAft>
              <a:buClr>
                <a:srgbClr val="000000"/>
              </a:buClr>
              <a:buSzPts val="1100"/>
              <a:buChar char="■"/>
              <a:defRPr sz="700"/>
            </a:lvl6pPr>
            <a:lvl7pPr indent="-298450" lvl="6" marL="3200400" rtl="0" algn="l">
              <a:lnSpc>
                <a:spcPct val="90000"/>
              </a:lnSpc>
              <a:spcBef>
                <a:spcPts val="2300"/>
              </a:spcBef>
              <a:spcAft>
                <a:spcPts val="0"/>
              </a:spcAft>
              <a:buClr>
                <a:srgbClr val="000000"/>
              </a:buClr>
              <a:buSzPts val="1100"/>
              <a:buChar char="●"/>
              <a:defRPr sz="700"/>
            </a:lvl7pPr>
            <a:lvl8pPr indent="-298450" lvl="7" marL="3657600" rtl="0" algn="l">
              <a:lnSpc>
                <a:spcPct val="90000"/>
              </a:lnSpc>
              <a:spcBef>
                <a:spcPts val="2300"/>
              </a:spcBef>
              <a:spcAft>
                <a:spcPts val="0"/>
              </a:spcAft>
              <a:buClr>
                <a:srgbClr val="000000"/>
              </a:buClr>
              <a:buSzPts val="1100"/>
              <a:buChar char="○"/>
              <a:defRPr sz="700"/>
            </a:lvl8pPr>
            <a:lvl9pPr indent="-298450" lvl="8" marL="4114800" rtl="0" algn="l">
              <a:lnSpc>
                <a:spcPct val="90000"/>
              </a:lnSpc>
              <a:spcBef>
                <a:spcPts val="2300"/>
              </a:spcBef>
              <a:spcAft>
                <a:spcPts val="0"/>
              </a:spcAft>
              <a:buClr>
                <a:srgbClr val="000000"/>
              </a:buClr>
              <a:buSzPts val="1100"/>
              <a:buChar char="■"/>
              <a:defRPr sz="700"/>
            </a:lvl9pPr>
          </a:lstStyle>
          <a:p/>
        </p:txBody>
      </p:sp>
      <p:sp>
        <p:nvSpPr>
          <p:cNvPr id="49" name="Google Shape;49;p10"/>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marR="0" rtl="0" algn="ctr">
              <a:lnSpc>
                <a:spcPct val="100000"/>
              </a:lnSpc>
              <a:spcBef>
                <a:spcPts val="0"/>
              </a:spcBef>
              <a:spcAft>
                <a:spcPts val="0"/>
              </a:spcAft>
              <a:buClr>
                <a:srgbClr val="000000"/>
              </a:buClr>
              <a:buSzPts val="900"/>
              <a:buFont typeface="Helvetica Neue"/>
              <a:buNone/>
              <a:defRPr sz="900"/>
            </a:lvl1pPr>
            <a:lvl2pPr indent="0" lvl="1" marL="0" marR="0" rtl="0" algn="ctr">
              <a:lnSpc>
                <a:spcPct val="100000"/>
              </a:lnSpc>
              <a:spcBef>
                <a:spcPts val="0"/>
              </a:spcBef>
              <a:spcAft>
                <a:spcPts val="0"/>
              </a:spcAft>
              <a:buClr>
                <a:srgbClr val="000000"/>
              </a:buClr>
              <a:buSzPts val="900"/>
              <a:buFont typeface="Helvetica Neue"/>
              <a:buNone/>
              <a:defRPr sz="900"/>
            </a:lvl2pPr>
            <a:lvl3pPr indent="0" lvl="2" marL="0" marR="0" rtl="0" algn="ctr">
              <a:lnSpc>
                <a:spcPct val="100000"/>
              </a:lnSpc>
              <a:spcBef>
                <a:spcPts val="0"/>
              </a:spcBef>
              <a:spcAft>
                <a:spcPts val="0"/>
              </a:spcAft>
              <a:buClr>
                <a:srgbClr val="000000"/>
              </a:buClr>
              <a:buSzPts val="900"/>
              <a:buFont typeface="Helvetica Neue"/>
              <a:buNone/>
              <a:defRPr sz="900"/>
            </a:lvl3pPr>
            <a:lvl4pPr indent="0" lvl="3" marL="0" marR="0" rtl="0" algn="ctr">
              <a:lnSpc>
                <a:spcPct val="100000"/>
              </a:lnSpc>
              <a:spcBef>
                <a:spcPts val="0"/>
              </a:spcBef>
              <a:spcAft>
                <a:spcPts val="0"/>
              </a:spcAft>
              <a:buClr>
                <a:srgbClr val="000000"/>
              </a:buClr>
              <a:buSzPts val="900"/>
              <a:buFont typeface="Helvetica Neue"/>
              <a:buNone/>
              <a:defRPr sz="900"/>
            </a:lvl4pPr>
            <a:lvl5pPr indent="0" lvl="4" marL="0" marR="0" rtl="0" algn="ctr">
              <a:lnSpc>
                <a:spcPct val="100000"/>
              </a:lnSpc>
              <a:spcBef>
                <a:spcPts val="0"/>
              </a:spcBef>
              <a:spcAft>
                <a:spcPts val="0"/>
              </a:spcAft>
              <a:buClr>
                <a:srgbClr val="000000"/>
              </a:buClr>
              <a:buSzPts val="900"/>
              <a:buFont typeface="Helvetica Neue"/>
              <a:buNone/>
              <a:defRPr sz="900"/>
            </a:lvl5pPr>
            <a:lvl6pPr indent="0" lvl="5" marL="0" marR="0" rtl="0" algn="ctr">
              <a:lnSpc>
                <a:spcPct val="100000"/>
              </a:lnSpc>
              <a:spcBef>
                <a:spcPts val="0"/>
              </a:spcBef>
              <a:spcAft>
                <a:spcPts val="0"/>
              </a:spcAft>
              <a:buClr>
                <a:srgbClr val="000000"/>
              </a:buClr>
              <a:buSzPts val="900"/>
              <a:buFont typeface="Helvetica Neue"/>
              <a:buNone/>
              <a:defRPr sz="900"/>
            </a:lvl6pPr>
            <a:lvl7pPr indent="0" lvl="6" marL="0" marR="0" rtl="0" algn="ctr">
              <a:lnSpc>
                <a:spcPct val="100000"/>
              </a:lnSpc>
              <a:spcBef>
                <a:spcPts val="0"/>
              </a:spcBef>
              <a:spcAft>
                <a:spcPts val="0"/>
              </a:spcAft>
              <a:buClr>
                <a:srgbClr val="000000"/>
              </a:buClr>
              <a:buSzPts val="900"/>
              <a:buFont typeface="Helvetica Neue"/>
              <a:buNone/>
              <a:defRPr sz="900"/>
            </a:lvl7pPr>
            <a:lvl8pPr indent="0" lvl="7" marL="0" marR="0" rtl="0" algn="ctr">
              <a:lnSpc>
                <a:spcPct val="100000"/>
              </a:lnSpc>
              <a:spcBef>
                <a:spcPts val="0"/>
              </a:spcBef>
              <a:spcAft>
                <a:spcPts val="0"/>
              </a:spcAft>
              <a:buClr>
                <a:srgbClr val="000000"/>
              </a:buClr>
              <a:buSzPts val="900"/>
              <a:buFont typeface="Helvetica Neue"/>
              <a:buNone/>
              <a:defRPr sz="900"/>
            </a:lvl8pPr>
            <a:lvl9pPr indent="0" lvl="8" marL="0" marR="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GB"/>
              <a:t>‹#›</a:t>
            </a:fld>
            <a:endParaRPr sz="70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0"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719667" y="354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i="0" sz="3200" u="none" cap="none" strike="noStrike">
                <a:solidFill>
                  <a:schemeClr val="accent1"/>
                </a:solidFill>
                <a:latin typeface="Corbel"/>
                <a:ea typeface="Corbel"/>
                <a:cs typeface="Corbel"/>
                <a:sym typeface="Corbe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
        <p:nvSpPr>
          <p:cNvPr id="11" name="Google Shape;11;p1"/>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spcBef>
                <a:spcPts val="480"/>
              </a:spcBef>
              <a:spcAft>
                <a:spcPts val="0"/>
              </a:spcAft>
              <a:buClr>
                <a:schemeClr val="accent1"/>
              </a:buClr>
              <a:buSzPts val="2400"/>
              <a:buFont typeface="Corbel"/>
              <a:buChar char="•"/>
              <a:defRPr i="0" sz="2400" u="none" cap="none" strike="noStrike">
                <a:solidFill>
                  <a:schemeClr val="dk1"/>
                </a:solidFill>
                <a:latin typeface="Corbel"/>
                <a:ea typeface="Corbel"/>
                <a:cs typeface="Corbel"/>
                <a:sym typeface="Corbel"/>
              </a:defRPr>
            </a:lvl1pPr>
            <a:lvl2pPr indent="-355600" lvl="1" marL="914400" marR="0" rtl="0" algn="l">
              <a:spcBef>
                <a:spcPts val="600"/>
              </a:spcBef>
              <a:spcAft>
                <a:spcPts val="0"/>
              </a:spcAft>
              <a:buClr>
                <a:schemeClr val="accent1"/>
              </a:buClr>
              <a:buSzPts val="2000"/>
              <a:buFont typeface="Corbel"/>
              <a:buChar char="•"/>
              <a:defRPr i="0" sz="2000" u="none" cap="none" strike="noStrike">
                <a:solidFill>
                  <a:schemeClr val="dk1"/>
                </a:solidFill>
                <a:latin typeface="Corbel"/>
                <a:ea typeface="Corbel"/>
                <a:cs typeface="Corbel"/>
                <a:sym typeface="Corbel"/>
              </a:defRPr>
            </a:lvl2pPr>
            <a:lvl3pPr indent="-355600" lvl="2" marL="1371600" marR="0" rtl="0" algn="l">
              <a:spcBef>
                <a:spcPts val="600"/>
              </a:spcBef>
              <a:spcAft>
                <a:spcPts val="0"/>
              </a:spcAft>
              <a:buClr>
                <a:schemeClr val="accent1"/>
              </a:buClr>
              <a:buSzPts val="2000"/>
              <a:buFont typeface="Corbel"/>
              <a:buChar char="•"/>
              <a:defRPr i="0" sz="2000" u="none" cap="none" strike="noStrike">
                <a:solidFill>
                  <a:schemeClr val="dk1"/>
                </a:solidFill>
                <a:latin typeface="Corbel"/>
                <a:ea typeface="Corbel"/>
                <a:cs typeface="Corbel"/>
                <a:sym typeface="Corbel"/>
              </a:defRPr>
            </a:lvl3pPr>
            <a:lvl4pPr indent="-330200" lvl="3" marL="1828800" marR="0" rtl="0" algn="l">
              <a:spcBef>
                <a:spcPts val="6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4pPr>
            <a:lvl5pPr indent="-330200" lvl="4" marL="2286000" marR="0" rtl="0" algn="l">
              <a:spcBef>
                <a:spcPts val="6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5pPr>
            <a:lvl6pPr indent="-330200" lvl="5" marL="2743200" marR="0" rtl="0" algn="l">
              <a:spcBef>
                <a:spcPts val="6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6pPr>
            <a:lvl7pPr indent="-330200" lvl="6" marL="3200400" marR="0" rtl="0" algn="l">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7pPr>
            <a:lvl8pPr indent="-330200" lvl="7" marL="3657600" marR="0" rtl="0" algn="l">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8pPr>
            <a:lvl9pPr indent="-330200" lvl="8" marL="4114800" marR="0" rtl="0" algn="l">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1"/>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500"/>
              <a:buFont typeface="Arial"/>
              <a:buNone/>
              <a:defRPr b="1" i="0" sz="32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Corbel"/>
                <a:ea typeface="Corbel"/>
                <a:cs typeface="Corbel"/>
                <a:sym typeface="Corbel"/>
              </a:defRPr>
            </a:lvl2pPr>
            <a:lvl3pPr lvl="2"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Corbel"/>
                <a:ea typeface="Corbel"/>
                <a:cs typeface="Corbel"/>
                <a:sym typeface="Corbel"/>
              </a:defRPr>
            </a:lvl3pPr>
            <a:lvl4pPr lvl="3"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Corbel"/>
                <a:ea typeface="Corbel"/>
                <a:cs typeface="Corbel"/>
                <a:sym typeface="Corbel"/>
              </a:defRPr>
            </a:lvl4pPr>
            <a:lvl5pPr lvl="4"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Corbel"/>
                <a:ea typeface="Corbel"/>
                <a:cs typeface="Corbel"/>
                <a:sym typeface="Corbel"/>
              </a:defRPr>
            </a:lvl5pPr>
            <a:lvl6pPr lvl="5"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Arial"/>
                <a:ea typeface="Arial"/>
                <a:cs typeface="Arial"/>
                <a:sym typeface="Arial"/>
              </a:defRPr>
            </a:lvl9pPr>
          </a:lstStyle>
          <a:p/>
        </p:txBody>
      </p:sp>
      <p:sp>
        <p:nvSpPr>
          <p:cNvPr id="52" name="Google Shape;52;p11"/>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500"/>
              </a:spcBef>
              <a:spcAft>
                <a:spcPts val="0"/>
              </a:spcAft>
              <a:buClr>
                <a:schemeClr val="accent1"/>
              </a:buClr>
              <a:buSzPts val="2400"/>
              <a:buFont typeface="Corbel"/>
              <a:buChar char="•"/>
              <a:defRPr b="0" i="0" sz="2400" u="none" cap="none" strike="noStrike">
                <a:solidFill>
                  <a:schemeClr val="dk1"/>
                </a:solidFill>
                <a:latin typeface="Corbel"/>
                <a:ea typeface="Corbel"/>
                <a:cs typeface="Corbel"/>
                <a:sym typeface="Corbel"/>
              </a:defRPr>
            </a:lvl1pPr>
            <a:lvl2pPr indent="-355600" lvl="1" marL="914400" marR="0" rtl="0" algn="l">
              <a:lnSpc>
                <a:spcPct val="100000"/>
              </a:lnSpc>
              <a:spcBef>
                <a:spcPts val="700"/>
              </a:spcBef>
              <a:spcAft>
                <a:spcPts val="0"/>
              </a:spcAft>
              <a:buClr>
                <a:schemeClr val="accent1"/>
              </a:buClr>
              <a:buSzPts val="2000"/>
              <a:buFont typeface="Corbel"/>
              <a:buChar char="•"/>
              <a:defRPr b="0" i="0" sz="2000" u="none" cap="none" strike="noStrike">
                <a:solidFill>
                  <a:schemeClr val="dk1"/>
                </a:solidFill>
                <a:latin typeface="Corbel"/>
                <a:ea typeface="Corbel"/>
                <a:cs typeface="Corbel"/>
                <a:sym typeface="Corbel"/>
              </a:defRPr>
            </a:lvl2pPr>
            <a:lvl3pPr indent="-355600" lvl="2" marL="1371600" marR="0" rtl="0" algn="l">
              <a:lnSpc>
                <a:spcPct val="100000"/>
              </a:lnSpc>
              <a:spcBef>
                <a:spcPts val="700"/>
              </a:spcBef>
              <a:spcAft>
                <a:spcPts val="0"/>
              </a:spcAft>
              <a:buClr>
                <a:schemeClr val="accent1"/>
              </a:buClr>
              <a:buSzPts val="2000"/>
              <a:buFont typeface="Corbel"/>
              <a:buChar char="•"/>
              <a:defRPr b="0" i="0" sz="2000" u="none" cap="none" strike="noStrike">
                <a:solidFill>
                  <a:schemeClr val="dk1"/>
                </a:solidFill>
                <a:latin typeface="Corbel"/>
                <a:ea typeface="Corbel"/>
                <a:cs typeface="Corbel"/>
                <a:sym typeface="Corbel"/>
              </a:defRPr>
            </a:lvl3pPr>
            <a:lvl4pPr indent="-330200" lvl="3" marL="1828800" marR="0" rtl="0" algn="l">
              <a:lnSpc>
                <a:spcPct val="100000"/>
              </a:lnSpc>
              <a:spcBef>
                <a:spcPts val="7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4pPr>
            <a:lvl5pPr indent="-330200" lvl="4" marL="2286000" marR="0" rtl="0" algn="l">
              <a:lnSpc>
                <a:spcPct val="100000"/>
              </a:lnSpc>
              <a:spcBef>
                <a:spcPts val="7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5pPr>
            <a:lvl6pPr indent="-330200" lvl="5" marL="2743200" marR="0" rtl="0" algn="l">
              <a:lnSpc>
                <a:spcPct val="100000"/>
              </a:lnSpc>
              <a:spcBef>
                <a:spcPts val="7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6pPr>
            <a:lvl7pPr indent="-330200" lvl="6" marL="3200400" marR="0" rtl="0" algn="l">
              <a:lnSpc>
                <a:spcPct val="100000"/>
              </a:lnSpc>
              <a:spcBef>
                <a:spcPts val="4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7pPr>
            <a:lvl8pPr indent="-330200" lvl="7" marL="3657600" marR="0" rtl="0" algn="l">
              <a:lnSpc>
                <a:spcPct val="100000"/>
              </a:lnSpc>
              <a:spcBef>
                <a:spcPts val="4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8pPr>
            <a:lvl9pPr indent="-330200" lvl="8" marL="4114800" marR="0" rtl="0" algn="l">
              <a:lnSpc>
                <a:spcPct val="100000"/>
              </a:lnSpc>
              <a:spcBef>
                <a:spcPts val="4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9pPr>
          </a:lstStyle>
          <a:p/>
        </p:txBody>
      </p:sp>
      <p:sp>
        <p:nvSpPr>
          <p:cNvPr id="53" name="Google Shape;53;p11"/>
          <p:cNvSpPr txBox="1"/>
          <p:nvPr>
            <p:ph idx="12" type="sldNum"/>
          </p:nvPr>
        </p:nvSpPr>
        <p:spPr>
          <a:xfrm>
            <a:off x="11409045" y="6333134"/>
            <a:ext cx="731700" cy="524700"/>
          </a:xfrm>
          <a:prstGeom prst="rect">
            <a:avLst/>
          </a:prstGeom>
          <a:noFill/>
          <a:ln>
            <a:noFill/>
          </a:ln>
        </p:spPr>
        <p:txBody>
          <a:bodyPr anchorCtr="0" anchor="t" bIns="121900" lIns="121900" spcFirstLastPara="1" rIns="121900" wrap="square" tIns="121900">
            <a:noAutofit/>
          </a:bodyPr>
          <a:lstStyle>
            <a:lvl1pPr lvl="0" rtl="0" algn="r">
              <a:buNone/>
              <a:defRPr sz="1700">
                <a:solidFill>
                  <a:schemeClr val="dk1"/>
                </a:solidFill>
                <a:latin typeface="Corbel"/>
                <a:ea typeface="Corbel"/>
                <a:cs typeface="Corbel"/>
                <a:sym typeface="Corbel"/>
              </a:defRPr>
            </a:lvl1pPr>
            <a:lvl2pPr lvl="1" rtl="0" algn="r">
              <a:buNone/>
              <a:defRPr sz="1700">
                <a:solidFill>
                  <a:schemeClr val="dk1"/>
                </a:solidFill>
                <a:latin typeface="Corbel"/>
                <a:ea typeface="Corbel"/>
                <a:cs typeface="Corbel"/>
                <a:sym typeface="Corbel"/>
              </a:defRPr>
            </a:lvl2pPr>
            <a:lvl3pPr lvl="2" rtl="0" algn="r">
              <a:buNone/>
              <a:defRPr sz="1700">
                <a:solidFill>
                  <a:schemeClr val="dk1"/>
                </a:solidFill>
                <a:latin typeface="Corbel"/>
                <a:ea typeface="Corbel"/>
                <a:cs typeface="Corbel"/>
                <a:sym typeface="Corbel"/>
              </a:defRPr>
            </a:lvl3pPr>
            <a:lvl4pPr lvl="3" rtl="0" algn="r">
              <a:buNone/>
              <a:defRPr sz="1700">
                <a:solidFill>
                  <a:schemeClr val="dk1"/>
                </a:solidFill>
                <a:latin typeface="Corbel"/>
                <a:ea typeface="Corbel"/>
                <a:cs typeface="Corbel"/>
                <a:sym typeface="Corbel"/>
              </a:defRPr>
            </a:lvl4pPr>
            <a:lvl5pPr lvl="4" rtl="0" algn="r">
              <a:buNone/>
              <a:defRPr sz="1700">
                <a:solidFill>
                  <a:schemeClr val="dk1"/>
                </a:solidFill>
                <a:latin typeface="Corbel"/>
                <a:ea typeface="Corbel"/>
                <a:cs typeface="Corbel"/>
                <a:sym typeface="Corbel"/>
              </a:defRPr>
            </a:lvl5pPr>
            <a:lvl6pPr lvl="5" rtl="0" algn="r">
              <a:buNone/>
              <a:defRPr sz="1700">
                <a:solidFill>
                  <a:schemeClr val="dk1"/>
                </a:solidFill>
                <a:latin typeface="Corbel"/>
                <a:ea typeface="Corbel"/>
                <a:cs typeface="Corbel"/>
                <a:sym typeface="Corbel"/>
              </a:defRPr>
            </a:lvl6pPr>
            <a:lvl7pPr lvl="6" rtl="0" algn="r">
              <a:buNone/>
              <a:defRPr sz="1700">
                <a:solidFill>
                  <a:schemeClr val="dk1"/>
                </a:solidFill>
                <a:latin typeface="Corbel"/>
                <a:ea typeface="Corbel"/>
                <a:cs typeface="Corbel"/>
                <a:sym typeface="Corbel"/>
              </a:defRPr>
            </a:lvl7pPr>
            <a:lvl8pPr lvl="7" rtl="0" algn="r">
              <a:buNone/>
              <a:defRPr sz="1700">
                <a:solidFill>
                  <a:schemeClr val="dk1"/>
                </a:solidFill>
                <a:latin typeface="Corbel"/>
                <a:ea typeface="Corbel"/>
                <a:cs typeface="Corbel"/>
                <a:sym typeface="Corbel"/>
              </a:defRPr>
            </a:lvl8pPr>
            <a:lvl9pPr lvl="8" rtl="0" algn="r">
              <a:buNone/>
              <a:defRPr sz="1700">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hyperlink" Target="https://espace.library.uq.edu.au/view/UQ:18860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hyperlink" Target="http://geneontology.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67.png"/><Relationship Id="rId4" Type="http://schemas.openxmlformats.org/officeDocument/2006/relationships/image" Target="../media/image32.png"/><Relationship Id="rId5" Type="http://schemas.openxmlformats.org/officeDocument/2006/relationships/image" Target="../media/image31.png"/></Relationships>
</file>

<file path=ppt/slides/_rels/slide18.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4.png"/><Relationship Id="rId13" Type="http://schemas.openxmlformats.org/officeDocument/2006/relationships/image" Target="../media/image37.png"/><Relationship Id="rId12"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44.png"/><Relationship Id="rId9" Type="http://schemas.openxmlformats.org/officeDocument/2006/relationships/image" Target="../media/image33.png"/><Relationship Id="rId14" Type="http://schemas.openxmlformats.org/officeDocument/2006/relationships/image" Target="../media/image50.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82.png"/><Relationship Id="rId8"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drive.google.com/file/d/1j9htldNtI-p4zOKYoau_ecBAqyUFXa5m/view" TargetMode="Externa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6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56.png"/><Relationship Id="rId12"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6.jpg"/><Relationship Id="rId4" Type="http://schemas.openxmlformats.org/officeDocument/2006/relationships/image" Target="../media/image47.jpg"/><Relationship Id="rId9" Type="http://schemas.openxmlformats.org/officeDocument/2006/relationships/image" Target="../media/image58.png"/><Relationship Id="rId5" Type="http://schemas.openxmlformats.org/officeDocument/2006/relationships/image" Target="../media/image55.png"/><Relationship Id="rId6" Type="http://schemas.openxmlformats.org/officeDocument/2006/relationships/image" Target="../media/image53.jpg"/><Relationship Id="rId7" Type="http://schemas.openxmlformats.org/officeDocument/2006/relationships/image" Target="../media/image61.png"/><Relationship Id="rId8" Type="http://schemas.openxmlformats.org/officeDocument/2006/relationships/image" Target="../media/image70.png"/></Relationships>
</file>

<file path=ppt/slides/_rels/slide27.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8.png"/><Relationship Id="rId4" Type="http://schemas.openxmlformats.org/officeDocument/2006/relationships/image" Target="../media/image60.png"/><Relationship Id="rId9" Type="http://schemas.openxmlformats.org/officeDocument/2006/relationships/image" Target="../media/image63.png"/><Relationship Id="rId5" Type="http://schemas.openxmlformats.org/officeDocument/2006/relationships/image" Target="../media/image57.png"/><Relationship Id="rId6" Type="http://schemas.openxmlformats.org/officeDocument/2006/relationships/image" Target="../media/image64.png"/><Relationship Id="rId7" Type="http://schemas.openxmlformats.org/officeDocument/2006/relationships/image" Target="../media/image66.png"/><Relationship Id="rId8"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skm.nib.si" TargetMode="External"/><Relationship Id="rId4" Type="http://schemas.openxmlformats.org/officeDocument/2006/relationships/image" Target="../media/image54.png"/><Relationship Id="rId5" Type="http://schemas.openxmlformats.org/officeDocument/2006/relationships/image" Target="../media/image1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74.png"/><Relationship Id="rId4" Type="http://schemas.openxmlformats.org/officeDocument/2006/relationships/image" Target="../media/image80.png"/><Relationship Id="rId5" Type="http://schemas.openxmlformats.org/officeDocument/2006/relationships/image" Target="../media/image78.png"/><Relationship Id="rId6"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5.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7.png"/><Relationship Id="rId4" Type="http://schemas.openxmlformats.org/officeDocument/2006/relationships/image" Target="../media/image76.png"/><Relationship Id="rId5" Type="http://schemas.openxmlformats.org/officeDocument/2006/relationships/image" Target="../media/image74.png"/><Relationship Id="rId6"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81.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4.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image" Target="../media/image77.png"/><Relationship Id="rId5"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77.png"/><Relationship Id="rId5"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7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75.png"/><Relationship Id="rId4" Type="http://schemas.openxmlformats.org/officeDocument/2006/relationships/image" Target="../media/image54.png"/><Relationship Id="rId5" Type="http://schemas.openxmlformats.org/officeDocument/2006/relationships/image" Target="../media/image91.png"/><Relationship Id="rId6" Type="http://schemas.openxmlformats.org/officeDocument/2006/relationships/image" Target="../media/image86.png"/><Relationship Id="rId7" Type="http://schemas.openxmlformats.org/officeDocument/2006/relationships/image" Target="../media/image9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85.png"/><Relationship Id="rId4" Type="http://schemas.openxmlformats.org/officeDocument/2006/relationships/image" Target="../media/image54.png"/><Relationship Id="rId5" Type="http://schemas.openxmlformats.org/officeDocument/2006/relationships/image" Target="../media/image91.png"/><Relationship Id="rId6" Type="http://schemas.openxmlformats.org/officeDocument/2006/relationships/image" Target="../media/image86.png"/><Relationship Id="rId7" Type="http://schemas.openxmlformats.org/officeDocument/2006/relationships/image" Target="../media/image9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84.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https://docs.google.com/document/d/1lNvjwCqs4-hlSCM0VNlZJky7l0rDjZoTQw9eddb-Gdo/edit#heading=h.r0qfqxftix0h"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84.png"/><Relationship Id="rId4" Type="http://schemas.openxmlformats.org/officeDocument/2006/relationships/image" Target="../media/image54.png"/><Relationship Id="rId5" Type="http://schemas.openxmlformats.org/officeDocument/2006/relationships/image" Target="../media/image90.png"/><Relationship Id="rId6" Type="http://schemas.openxmlformats.org/officeDocument/2006/relationships/image" Target="../media/image87.png"/><Relationship Id="rId7" Type="http://schemas.openxmlformats.org/officeDocument/2006/relationships/image" Target="../media/image8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4.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69.gif"/><Relationship Id="rId4" Type="http://schemas.openxmlformats.org/officeDocument/2006/relationships/image" Target="../media/image98.png"/><Relationship Id="rId9" Type="http://schemas.openxmlformats.org/officeDocument/2006/relationships/image" Target="../media/image54.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4.png"/><Relationship Id="rId4" Type="http://schemas.openxmlformats.org/officeDocument/2006/relationships/hyperlink" Target="https://github.com/NIB-SI/skm-tool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4.png"/><Relationship Id="rId4" Type="http://schemas.openxmlformats.org/officeDocument/2006/relationships/image" Target="../media/image96.png"/><Relationship Id="rId9" Type="http://schemas.openxmlformats.org/officeDocument/2006/relationships/image" Target="../media/image94.png"/><Relationship Id="rId5" Type="http://schemas.openxmlformats.org/officeDocument/2006/relationships/image" Target="../media/image112.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98.png"/></Relationships>
</file>

<file path=ppt/slides/_rels/slide46.xml.rels><?xml version="1.0" encoding="UTF-8" standalone="yes"?><Relationships xmlns="http://schemas.openxmlformats.org/package/2006/relationships"><Relationship Id="rId10"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4.png"/><Relationship Id="rId4" Type="http://schemas.openxmlformats.org/officeDocument/2006/relationships/image" Target="../media/image105.png"/><Relationship Id="rId9" Type="http://schemas.openxmlformats.org/officeDocument/2006/relationships/image" Target="../media/image106.png"/><Relationship Id="rId5" Type="http://schemas.openxmlformats.org/officeDocument/2006/relationships/image" Target="../media/image103.png"/><Relationship Id="rId6" Type="http://schemas.openxmlformats.org/officeDocument/2006/relationships/image" Target="../media/image97.png"/><Relationship Id="rId7" Type="http://schemas.openxmlformats.org/officeDocument/2006/relationships/image" Target="../media/image101.png"/><Relationship Id="rId8" Type="http://schemas.openxmlformats.org/officeDocument/2006/relationships/image" Target="../media/image113.png"/></Relationships>
</file>

<file path=ppt/slides/_rels/slide47.xml.rels><?xml version="1.0" encoding="UTF-8" standalone="yes"?><Relationships xmlns="http://schemas.openxmlformats.org/package/2006/relationships"><Relationship Id="rId10" Type="http://schemas.openxmlformats.org/officeDocument/2006/relationships/hyperlink" Target="https://github.com/NIB-SI/skm-tools" TargetMode="External"/><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4.png"/><Relationship Id="rId4" Type="http://schemas.openxmlformats.org/officeDocument/2006/relationships/image" Target="../media/image104.png"/><Relationship Id="rId9" Type="http://schemas.openxmlformats.org/officeDocument/2006/relationships/hyperlink" Target="https://skm.nib.si" TargetMode="External"/><Relationship Id="rId5" Type="http://schemas.openxmlformats.org/officeDocument/2006/relationships/image" Target="../media/image132.png"/><Relationship Id="rId6" Type="http://schemas.openxmlformats.org/officeDocument/2006/relationships/image" Target="../media/image110.png"/><Relationship Id="rId7" Type="http://schemas.openxmlformats.org/officeDocument/2006/relationships/image" Target="../media/image117.png"/><Relationship Id="rId8" Type="http://schemas.openxmlformats.org/officeDocument/2006/relationships/image" Target="../media/image1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11.png"/><Relationship Id="rId4" Type="http://schemas.openxmlformats.org/officeDocument/2006/relationships/hyperlink" Target="https://urgi.versailles.inra.fr/faidare/" TargetMode="External"/><Relationship Id="rId5" Type="http://schemas.openxmlformats.org/officeDocument/2006/relationships/image" Target="../media/image51.png"/><Relationship Id="rId6" Type="http://schemas.openxmlformats.org/officeDocument/2006/relationships/image" Target="../media/image129.png"/><Relationship Id="rId7"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image" Target="../media/image10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107.png"/><Relationship Id="rId4" Type="http://schemas.openxmlformats.org/officeDocument/2006/relationships/image" Target="../media/image124.png"/><Relationship Id="rId5" Type="http://schemas.openxmlformats.org/officeDocument/2006/relationships/image" Target="../media/image1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27.png"/><Relationship Id="rId6" Type="http://schemas.openxmlformats.org/officeDocument/2006/relationships/image" Target="../media/image119.png"/><Relationship Id="rId7" Type="http://schemas.openxmlformats.org/officeDocument/2006/relationships/image" Target="../media/image12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138.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30.png"/><Relationship Id="rId7" Type="http://schemas.openxmlformats.org/officeDocument/2006/relationships/image" Target="../media/image140.png"/><Relationship Id="rId8" Type="http://schemas.openxmlformats.org/officeDocument/2006/relationships/image" Target="../media/image12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1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128.pn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1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1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 Id="rId3" Type="http://schemas.openxmlformats.org/officeDocument/2006/relationships/image" Target="../media/image1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 Id="rId3" Type="http://schemas.openxmlformats.org/officeDocument/2006/relationships/hyperlink" Target="https://www.plabipd.de/mapman_main.html" TargetMode="External"/><Relationship Id="rId4" Type="http://schemas.openxmlformats.org/officeDocument/2006/relationships/image" Target="../media/image133.png"/><Relationship Id="rId5" Type="http://schemas.openxmlformats.org/officeDocument/2006/relationships/image" Target="../media/image1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 Id="rId3" Type="http://schemas.openxmlformats.org/officeDocument/2006/relationships/hyperlink" Target="https://www.plabipd.de/mapman_main.html" TargetMode="External"/><Relationship Id="rId4" Type="http://schemas.openxmlformats.org/officeDocument/2006/relationships/hyperlink" Target="https://doi.org/10.1111/j.1365-313x.2004.02016.x" TargetMode="External"/><Relationship Id="rId5" Type="http://schemas.openxmlformats.org/officeDocument/2006/relationships/hyperlink" Target="about:blank" TargetMode="External"/><Relationship Id="rId6" Type="http://schemas.openxmlformats.org/officeDocument/2006/relationships/hyperlink" Target="https://doi.org/10.1007/978-1-0716-1609-3_9"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4.png"/><Relationship Id="rId4" Type="http://schemas.openxmlformats.org/officeDocument/2006/relationships/image" Target="../media/image134.png"/><Relationship Id="rId5" Type="http://schemas.openxmlformats.org/officeDocument/2006/relationships/image" Target="../media/image158.png"/><Relationship Id="rId6" Type="http://schemas.openxmlformats.org/officeDocument/2006/relationships/image" Target="../media/image139.png"/><Relationship Id="rId7" Type="http://schemas.openxmlformats.org/officeDocument/2006/relationships/image" Target="../media/image1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4.png"/><Relationship Id="rId4" Type="http://schemas.openxmlformats.org/officeDocument/2006/relationships/image" Target="../media/image143.jpg"/><Relationship Id="rId5" Type="http://schemas.openxmlformats.org/officeDocument/2006/relationships/image" Target="../media/image14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4.png"/><Relationship Id="rId4" Type="http://schemas.openxmlformats.org/officeDocument/2006/relationships/image" Target="../media/image1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4.png"/><Relationship Id="rId4" Type="http://schemas.openxmlformats.org/officeDocument/2006/relationships/image" Target="../media/image144.jpg"/><Relationship Id="rId5" Type="http://schemas.openxmlformats.org/officeDocument/2006/relationships/image" Target="../media/image1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4.png"/><Relationship Id="rId4" Type="http://schemas.openxmlformats.org/officeDocument/2006/relationships/image" Target="../media/image1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hyperlink" Target="https://onlinelibrary.wiley.com/doi/10.1111/pbi.13583"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4.png"/><Relationship Id="rId4" Type="http://schemas.openxmlformats.org/officeDocument/2006/relationships/image" Target="../media/image14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4.png"/><Relationship Id="rId4" Type="http://schemas.openxmlformats.org/officeDocument/2006/relationships/image" Target="../media/image152.png"/><Relationship Id="rId5" Type="http://schemas.openxmlformats.org/officeDocument/2006/relationships/hyperlink" Target="https://nib-si.shinyapps.io/DiNAR/" TargetMode="External"/><Relationship Id="rId6" Type="http://schemas.openxmlformats.org/officeDocument/2006/relationships/image" Target="../media/image147.gif"/><Relationship Id="rId7" Type="http://schemas.openxmlformats.org/officeDocument/2006/relationships/image" Target="../media/image161.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4.png"/><Relationship Id="rId4" Type="http://schemas.openxmlformats.org/officeDocument/2006/relationships/hyperlink" Target="https://github.com/NIB-SI/DiNAR/tree/master/subApps" TargetMode="External"/><Relationship Id="rId5" Type="http://schemas.openxmlformats.org/officeDocument/2006/relationships/hyperlink" Target="https://github.com/NIB-SI/DiNAR/tree/master/CKNs" TargetMode="External"/><Relationship Id="rId6" Type="http://schemas.openxmlformats.org/officeDocument/2006/relationships/hyperlink" Target="https://github.com/NIB-SI/DiNAR/tree/master/PIS" TargetMode="External"/><Relationship Id="rId7" Type="http://schemas.openxmlformats.org/officeDocument/2006/relationships/hyperlink" Target="https://github.com/NIB-SI/DiNAR/tree/master/PEPN" TargetMode="External"/><Relationship Id="rId8" Type="http://schemas.openxmlformats.org/officeDocument/2006/relationships/image" Target="../media/image1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4.png"/><Relationship Id="rId4" Type="http://schemas.openxmlformats.org/officeDocument/2006/relationships/image" Target="../media/image164.png"/><Relationship Id="rId5" Type="http://schemas.openxmlformats.org/officeDocument/2006/relationships/image" Target="../media/image15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4.png"/><Relationship Id="rId4" Type="http://schemas.openxmlformats.org/officeDocument/2006/relationships/hyperlink" Target="https://github.com/NIB-SI/DiNAR/tree/master/subApps/pre-processing/examples/Ath-PR1_less-fromSTRINGdb" TargetMode="External"/><Relationship Id="rId5" Type="http://schemas.openxmlformats.org/officeDocument/2006/relationships/image" Target="../media/image153.png"/><Relationship Id="rId6" Type="http://schemas.openxmlformats.org/officeDocument/2006/relationships/image" Target="../media/image157.png"/><Relationship Id="rId7" Type="http://schemas.openxmlformats.org/officeDocument/2006/relationships/image" Target="../media/image155.png"/><Relationship Id="rId8" Type="http://schemas.openxmlformats.org/officeDocument/2006/relationships/image" Target="../media/image15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4.png"/><Relationship Id="rId4" Type="http://schemas.openxmlformats.org/officeDocument/2006/relationships/hyperlink" Target="https://github.com/NIB-SI/DiNAR/tree/master/subApps/GMM-SKM-KnetMiner" TargetMode="External"/><Relationship Id="rId5" Type="http://schemas.openxmlformats.org/officeDocument/2006/relationships/image" Target="../media/image1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s://github.com/NIB-SI/DiNAR/blob/master/Custom%20Animations%20-%20What%20%26%20How.md" TargetMode="External"/><Relationship Id="rId4" Type="http://schemas.openxmlformats.org/officeDocument/2006/relationships/hyperlink" Target="https://plantmethods.biomedcentral.com/articles/10.1186/s13007-018-0345-0#Sec12" TargetMode="External"/><Relationship Id="rId9" Type="http://schemas.openxmlformats.org/officeDocument/2006/relationships/image" Target="../media/image156.png"/><Relationship Id="rId5" Type="http://schemas.openxmlformats.org/officeDocument/2006/relationships/hyperlink" Target="https://github.com/NIB-SI/DiNAR/tree/master/GEODataAnalysis" TargetMode="External"/><Relationship Id="rId6" Type="http://schemas.openxmlformats.org/officeDocument/2006/relationships/hyperlink" Target="https://github.com/NIB-SI/DiNAR/tree/master/IDprioritization" TargetMode="External"/><Relationship Id="rId7" Type="http://schemas.openxmlformats.org/officeDocument/2006/relationships/hyperlink" Target="https://statsandr.com/blog/how-to-publish-shiny-app-example-with-shinyapps-io/" TargetMode="External"/><Relationship Id="rId8"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7.xml"/><Relationship Id="rId3" Type="http://schemas.openxmlformats.org/officeDocument/2006/relationships/hyperlink" Target="https://github.com/NIB-SI/DiNAR" TargetMode="External"/><Relationship Id="rId4" Type="http://schemas.openxmlformats.org/officeDocument/2006/relationships/hyperlink" Target="https://nib-si.shinyapps.io/DiNAR" TargetMode="External"/><Relationship Id="rId5" Type="http://schemas.openxmlformats.org/officeDocument/2006/relationships/hyperlink" Target="https://nib-si.shinyapps.io/pre-processing/" TargetMode="External"/><Relationship Id="rId6" Type="http://schemas.openxmlformats.org/officeDocument/2006/relationships/hyperlink" Target="https://nib-si.shinyapps.io/clustering/" TargetMode="External"/><Relationship Id="rId7" Type="http://schemas.openxmlformats.org/officeDocument/2006/relationships/hyperlink" Target="https://nib-si.shinyapps.io/GMM-SKM-KnetMiner/" TargetMode="External"/><Relationship Id="rId8" Type="http://schemas.openxmlformats.org/officeDocument/2006/relationships/image" Target="../media/image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8.xml"/><Relationship Id="rId3" Type="http://schemas.openxmlformats.org/officeDocument/2006/relationships/image" Target="../media/image54.png"/><Relationship Id="rId4" Type="http://schemas.openxmlformats.org/officeDocument/2006/relationships/image" Target="../media/image16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drive.google.com/file/d/19Xo7P7q8PGObSWlPfvnmMnC2ZLSmMVdy/"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1"/>
          <p:cNvSpPr txBox="1"/>
          <p:nvPr>
            <p:ph idx="1" type="subTitle"/>
          </p:nvPr>
        </p:nvSpPr>
        <p:spPr>
          <a:xfrm>
            <a:off x="3775035" y="4975900"/>
            <a:ext cx="7860300" cy="899700"/>
          </a:xfrm>
          <a:prstGeom prst="rect">
            <a:avLst/>
          </a:prstGeom>
        </p:spPr>
        <p:txBody>
          <a:bodyPr anchorCtr="0" anchor="b" bIns="0" lIns="0" spcFirstLastPara="1" rIns="0" wrap="square" tIns="0">
            <a:noAutofit/>
          </a:bodyPr>
          <a:lstStyle/>
          <a:p>
            <a:pPr indent="0" lvl="0" marL="0" rtl="0" algn="r">
              <a:spcBef>
                <a:spcPts val="560"/>
              </a:spcBef>
              <a:spcAft>
                <a:spcPts val="600"/>
              </a:spcAft>
              <a:buNone/>
            </a:pPr>
            <a:r>
              <a:rPr lang="en-GB"/>
              <a:t>ELIXIR Increasing Implementation Study</a:t>
            </a:r>
            <a:endParaRPr/>
          </a:p>
        </p:txBody>
      </p:sp>
      <p:sp>
        <p:nvSpPr>
          <p:cNvPr id="115" name="Google Shape;115;p21"/>
          <p:cNvSpPr txBox="1"/>
          <p:nvPr>
            <p:ph type="ctrTitle"/>
          </p:nvPr>
        </p:nvSpPr>
        <p:spPr>
          <a:xfrm>
            <a:off x="3775025" y="3541300"/>
            <a:ext cx="7860300" cy="1434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GB"/>
              <a:t>Plant Data Analysis &amp; Visualisation Bundle</a:t>
            </a:r>
            <a:endParaRPr/>
          </a:p>
        </p:txBody>
      </p:sp>
      <p:sp>
        <p:nvSpPr>
          <p:cNvPr id="116" name="Google Shape;116;p21"/>
          <p:cNvSpPr txBox="1"/>
          <p:nvPr>
            <p:ph idx="2" type="body"/>
          </p:nvPr>
        </p:nvSpPr>
        <p:spPr>
          <a:xfrm>
            <a:off x="3775035" y="5875475"/>
            <a:ext cx="7860300" cy="558000"/>
          </a:xfrm>
          <a:prstGeom prst="rect">
            <a:avLst/>
          </a:prstGeom>
        </p:spPr>
        <p:txBody>
          <a:bodyPr anchorCtr="0" anchor="t" bIns="0" lIns="0" spcFirstLastPara="1" rIns="0" wrap="square" tIns="0">
            <a:noAutofit/>
          </a:bodyPr>
          <a:lstStyle/>
          <a:p>
            <a:pPr indent="0" lvl="0" marL="0" rtl="0" algn="r">
              <a:spcBef>
                <a:spcPts val="360"/>
              </a:spcBef>
              <a:spcAft>
                <a:spcPts val="60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pasted-image.tiff" id="184" name="Google Shape;184;p30"/>
          <p:cNvPicPr preferRelativeResize="0"/>
          <p:nvPr/>
        </p:nvPicPr>
        <p:blipFill rotWithShape="1">
          <a:blip r:embed="rId3">
            <a:alphaModFix/>
          </a:blip>
          <a:srcRect b="0" l="0" r="0" t="0"/>
          <a:stretch/>
        </p:blipFill>
        <p:spPr>
          <a:xfrm>
            <a:off x="9233540" y="5584802"/>
            <a:ext cx="1290981" cy="830200"/>
          </a:xfrm>
          <a:prstGeom prst="rect">
            <a:avLst/>
          </a:prstGeom>
          <a:noFill/>
          <a:ln>
            <a:noFill/>
          </a:ln>
        </p:spPr>
      </p:pic>
      <p:pic>
        <p:nvPicPr>
          <p:cNvPr descr="pasted-image.tiff" id="185" name="Google Shape;185;p30"/>
          <p:cNvPicPr preferRelativeResize="0"/>
          <p:nvPr/>
        </p:nvPicPr>
        <p:blipFill rotWithShape="1">
          <a:blip r:embed="rId4">
            <a:alphaModFix/>
          </a:blip>
          <a:srcRect b="0" l="0" r="0" t="0"/>
          <a:stretch/>
        </p:blipFill>
        <p:spPr>
          <a:xfrm>
            <a:off x="10159857" y="5825466"/>
            <a:ext cx="1503245" cy="994159"/>
          </a:xfrm>
          <a:prstGeom prst="rect">
            <a:avLst/>
          </a:prstGeom>
          <a:noFill/>
          <a:ln>
            <a:noFill/>
          </a:ln>
        </p:spPr>
      </p:pic>
      <p:pic>
        <p:nvPicPr>
          <p:cNvPr descr="pasted-image.tiff" id="186" name="Google Shape;186;p30"/>
          <p:cNvPicPr preferRelativeResize="0"/>
          <p:nvPr/>
        </p:nvPicPr>
        <p:blipFill rotWithShape="1">
          <a:blip r:embed="rId5">
            <a:alphaModFix/>
          </a:blip>
          <a:srcRect b="0" l="0" r="0" t="0"/>
          <a:stretch/>
        </p:blipFill>
        <p:spPr>
          <a:xfrm>
            <a:off x="1258655" y="5242688"/>
            <a:ext cx="1746251" cy="1162050"/>
          </a:xfrm>
          <a:prstGeom prst="rect">
            <a:avLst/>
          </a:prstGeom>
          <a:noFill/>
          <a:ln>
            <a:noFill/>
          </a:ln>
        </p:spPr>
      </p:pic>
      <p:pic>
        <p:nvPicPr>
          <p:cNvPr descr="envi.png" id="187" name="Google Shape;187;p30"/>
          <p:cNvPicPr preferRelativeResize="0"/>
          <p:nvPr/>
        </p:nvPicPr>
        <p:blipFill rotWithShape="1">
          <a:blip r:embed="rId6">
            <a:alphaModFix/>
          </a:blip>
          <a:srcRect b="0" l="0" r="0" t="0"/>
          <a:stretch/>
        </p:blipFill>
        <p:spPr>
          <a:xfrm>
            <a:off x="2965450" y="1756204"/>
            <a:ext cx="6261100" cy="4864100"/>
          </a:xfrm>
          <a:prstGeom prst="rect">
            <a:avLst/>
          </a:prstGeom>
          <a:noFill/>
          <a:ln>
            <a:noFill/>
          </a:ln>
        </p:spPr>
      </p:pic>
      <p:sp>
        <p:nvSpPr>
          <p:cNvPr id="188" name="Google Shape;188;p30"/>
          <p:cNvSpPr txBox="1"/>
          <p:nvPr>
            <p:ph idx="12" type="sldNum"/>
          </p:nvPr>
        </p:nvSpPr>
        <p:spPr>
          <a:xfrm>
            <a:off x="11831473" y="6553375"/>
            <a:ext cx="196200" cy="1590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1200"/>
              <a:buFont typeface="Helvetica Neue"/>
              <a:buNone/>
            </a:pPr>
            <a:fld id="{00000000-1234-1234-1234-123412341234}" type="slidenum">
              <a:rPr lang="en-GB">
                <a:solidFill>
                  <a:srgbClr val="000000"/>
                </a:solidFill>
              </a:rPr>
              <a:t>‹#›</a:t>
            </a:fld>
            <a:endParaRPr/>
          </a:p>
        </p:txBody>
      </p:sp>
      <p:sp>
        <p:nvSpPr>
          <p:cNvPr id="189" name="Google Shape;189;p30"/>
          <p:cNvSpPr txBox="1"/>
          <p:nvPr>
            <p:ph type="title"/>
          </p:nvPr>
        </p:nvSpPr>
        <p:spPr>
          <a:xfrm>
            <a:off x="603250" y="539750"/>
            <a:ext cx="10985700" cy="716700"/>
          </a:xfrm>
          <a:prstGeom prst="rect">
            <a:avLst/>
          </a:prstGeom>
          <a:noFill/>
          <a:ln>
            <a:noFill/>
          </a:ln>
        </p:spPr>
        <p:txBody>
          <a:bodyPr anchorCtr="0" anchor="t" bIns="25400" lIns="25400" spcFirstLastPara="1" rIns="25400" wrap="square" tIns="25400">
            <a:normAutofit/>
          </a:bodyPr>
          <a:lstStyle/>
          <a:p>
            <a:pPr indent="0" lvl="0" marL="0" marR="0" rtl="0" algn="ctr">
              <a:lnSpc>
                <a:spcPct val="80000"/>
              </a:lnSpc>
              <a:spcBef>
                <a:spcPts val="0"/>
              </a:spcBef>
              <a:spcAft>
                <a:spcPts val="0"/>
              </a:spcAft>
              <a:buClr>
                <a:srgbClr val="0076B9"/>
              </a:buClr>
              <a:buSzPts val="4300"/>
              <a:buFont typeface="Helvetica Neue"/>
              <a:buNone/>
            </a:pPr>
            <a:r>
              <a:rPr b="1" lang="en-GB">
                <a:solidFill>
                  <a:srgbClr val="0076B9"/>
                </a:solidFill>
                <a:latin typeface="Helvetica Neue"/>
                <a:ea typeface="Helvetica Neue"/>
                <a:cs typeface="Helvetica Neue"/>
                <a:sym typeface="Helvetica Neue"/>
              </a:rPr>
              <a:t>Genotype - Phenotype interactions</a:t>
            </a:r>
            <a:endParaRPr b="1">
              <a:latin typeface="Helvetica Neue"/>
              <a:ea typeface="Helvetica Neue"/>
              <a:cs typeface="Helvetica Neue"/>
              <a:sym typeface="Helvetica Neue"/>
            </a:endParaRPr>
          </a:p>
        </p:txBody>
      </p:sp>
      <p:sp>
        <p:nvSpPr>
          <p:cNvPr id="190" name="Google Shape;190;p30"/>
          <p:cNvSpPr txBox="1"/>
          <p:nvPr/>
        </p:nvSpPr>
        <p:spPr>
          <a:xfrm>
            <a:off x="926682" y="1177593"/>
            <a:ext cx="10985700" cy="467400"/>
          </a:xfrm>
          <a:prstGeom prst="rect">
            <a:avLst/>
          </a:prstGeom>
          <a:noFill/>
          <a:ln>
            <a:noFill/>
          </a:ln>
        </p:spPr>
        <p:txBody>
          <a:bodyPr anchorCtr="0" anchor="t" bIns="22850" lIns="22850" spcFirstLastPara="1" rIns="22850" wrap="square" tIns="22850">
            <a:normAutofit lnSpcReduction="10000"/>
          </a:bodyPr>
          <a:lstStyle/>
          <a:p>
            <a:pPr indent="0" lvl="0" marL="0" marR="0" rtl="0" algn="l">
              <a:lnSpc>
                <a:spcPct val="100000"/>
              </a:lnSpc>
              <a:spcBef>
                <a:spcPts val="0"/>
              </a:spcBef>
              <a:spcAft>
                <a:spcPts val="0"/>
              </a:spcAft>
              <a:buClr>
                <a:srgbClr val="5E5E5E"/>
              </a:buClr>
              <a:buSzPts val="2800"/>
              <a:buFont typeface="Helvetica Neue"/>
              <a:buNone/>
            </a:pPr>
            <a:r>
              <a:rPr b="1" lang="en-GB" sz="2800">
                <a:solidFill>
                  <a:srgbClr val="5E5E5E"/>
                </a:solidFill>
                <a:latin typeface="Helvetica Neue"/>
                <a:ea typeface="Helvetica Neue"/>
                <a:cs typeface="Helvetica Neue"/>
                <a:sym typeface="Helvetica Neue"/>
              </a:rPr>
              <a:t>Understanding</a:t>
            </a:r>
            <a:r>
              <a:rPr b="1" i="0" lang="en-GB" sz="2800" u="none" cap="none" strike="noStrike">
                <a:solidFill>
                  <a:srgbClr val="5E5E5E"/>
                </a:solidFill>
                <a:latin typeface="Helvetica Neue"/>
                <a:ea typeface="Helvetica Neue"/>
                <a:cs typeface="Helvetica Neue"/>
                <a:sym typeface="Helvetica Neue"/>
              </a:rPr>
              <a:t> molecular mechanisms controlling phenotypes</a:t>
            </a:r>
            <a:endParaRPr sz="700"/>
          </a:p>
        </p:txBody>
      </p:sp>
      <p:sp>
        <p:nvSpPr>
          <p:cNvPr id="191" name="Google Shape;191;p30"/>
          <p:cNvSpPr txBox="1"/>
          <p:nvPr/>
        </p:nvSpPr>
        <p:spPr>
          <a:xfrm>
            <a:off x="7317470" y="2280032"/>
            <a:ext cx="4649700" cy="543900"/>
          </a:xfrm>
          <a:prstGeom prst="rect">
            <a:avLst/>
          </a:prstGeom>
          <a:solidFill>
            <a:srgbClr val="FBAB01"/>
          </a:solid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1600"/>
              <a:buFont typeface="Helvetica Neue"/>
              <a:buNone/>
            </a:pPr>
            <a:r>
              <a:rPr b="0" i="0" lang="en-GB" sz="1600" u="none" cap="none" strike="noStrike">
                <a:solidFill>
                  <a:srgbClr val="000000"/>
                </a:solidFill>
                <a:latin typeface="Helvetica Neue"/>
                <a:ea typeface="Helvetica Neue"/>
                <a:cs typeface="Helvetica Neue"/>
                <a:sym typeface="Helvetica Neue"/>
              </a:rPr>
              <a:t>What are </a:t>
            </a:r>
            <a:r>
              <a:rPr b="1" i="0" lang="en-GB" sz="1600" u="none" cap="none" strike="noStrike">
                <a:solidFill>
                  <a:srgbClr val="000000"/>
                </a:solidFill>
                <a:latin typeface="Helvetica Neue"/>
                <a:ea typeface="Helvetica Neue"/>
                <a:cs typeface="Helvetica Neue"/>
                <a:sym typeface="Helvetica Neue"/>
              </a:rPr>
              <a:t>Key Genes </a:t>
            </a:r>
            <a:r>
              <a:rPr b="0" i="0" lang="en-GB" sz="1600" u="none" cap="none" strike="noStrike">
                <a:solidFill>
                  <a:srgbClr val="000000"/>
                </a:solidFill>
                <a:latin typeface="Helvetica Neue"/>
                <a:ea typeface="Helvetica Neue"/>
                <a:cs typeface="Helvetica Neue"/>
                <a:sym typeface="Helvetica Neue"/>
              </a:rPr>
              <a:t>for plant adaptation to climate changes ?</a:t>
            </a:r>
            <a:endParaRPr sz="700"/>
          </a:p>
        </p:txBody>
      </p:sp>
      <p:sp>
        <p:nvSpPr>
          <p:cNvPr id="192" name="Google Shape;192;p30"/>
          <p:cNvSpPr txBox="1"/>
          <p:nvPr/>
        </p:nvSpPr>
        <p:spPr>
          <a:xfrm>
            <a:off x="7932025" y="4052750"/>
            <a:ext cx="4191000" cy="543900"/>
          </a:xfrm>
          <a:prstGeom prst="rect">
            <a:avLst/>
          </a:prstGeom>
          <a:solidFill>
            <a:srgbClr val="FBAB01"/>
          </a:solid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1600"/>
              <a:buFont typeface="Helvetica Neue"/>
              <a:buNone/>
            </a:pPr>
            <a:r>
              <a:rPr b="0" i="0" lang="en-GB" sz="1600" u="none" cap="none" strike="noStrike">
                <a:solidFill>
                  <a:srgbClr val="000000"/>
                </a:solidFill>
                <a:latin typeface="Helvetica Neue"/>
                <a:ea typeface="Helvetica Neue"/>
                <a:cs typeface="Helvetica Neue"/>
                <a:sym typeface="Helvetica Neue"/>
              </a:rPr>
              <a:t>How these </a:t>
            </a:r>
            <a:r>
              <a:rPr b="1" i="0" lang="en-GB" sz="1600" u="none" cap="none" strike="noStrike">
                <a:solidFill>
                  <a:srgbClr val="000000"/>
                </a:solidFill>
                <a:latin typeface="Helvetica Neue"/>
                <a:ea typeface="Helvetica Neue"/>
                <a:cs typeface="Helvetica Neue"/>
                <a:sym typeface="Helvetica Neue"/>
              </a:rPr>
              <a:t>Genes</a:t>
            </a:r>
            <a:r>
              <a:rPr b="0" i="0" lang="en-GB" sz="1600" u="none" cap="none" strike="noStrike">
                <a:solidFill>
                  <a:srgbClr val="000000"/>
                </a:solidFill>
                <a:latin typeface="Helvetica Neue"/>
                <a:ea typeface="Helvetica Neue"/>
                <a:cs typeface="Helvetica Neue"/>
                <a:sym typeface="Helvetica Neue"/>
              </a:rPr>
              <a:t> interacts together to control phenotype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1"/>
          <p:cNvSpPr txBox="1"/>
          <p:nvPr>
            <p:ph type="title"/>
          </p:nvPr>
        </p:nvSpPr>
        <p:spPr>
          <a:xfrm>
            <a:off x="603250" y="539750"/>
            <a:ext cx="10985700" cy="716700"/>
          </a:xfrm>
          <a:prstGeom prst="rect">
            <a:avLst/>
          </a:prstGeom>
          <a:noFill/>
          <a:ln>
            <a:noFill/>
          </a:ln>
        </p:spPr>
        <p:txBody>
          <a:bodyPr anchorCtr="0" anchor="t" bIns="25400" lIns="25400" spcFirstLastPara="1" rIns="25400" wrap="square" tIns="25400">
            <a:normAutofit/>
          </a:bodyPr>
          <a:lstStyle/>
          <a:p>
            <a:pPr indent="0" lvl="0" marL="0" marR="0" rtl="0" algn="ctr">
              <a:lnSpc>
                <a:spcPct val="80000"/>
              </a:lnSpc>
              <a:spcBef>
                <a:spcPts val="0"/>
              </a:spcBef>
              <a:spcAft>
                <a:spcPts val="0"/>
              </a:spcAft>
              <a:buClr>
                <a:srgbClr val="0076B9"/>
              </a:buClr>
              <a:buSzPts val="4300"/>
              <a:buFont typeface="Helvetica Neue"/>
              <a:buNone/>
            </a:pPr>
            <a:r>
              <a:rPr b="1" lang="en-GB">
                <a:solidFill>
                  <a:srgbClr val="0076B9"/>
                </a:solidFill>
                <a:latin typeface="Helvetica Neue"/>
                <a:ea typeface="Helvetica Neue"/>
                <a:cs typeface="Helvetica Neue"/>
                <a:sym typeface="Helvetica Neue"/>
              </a:rPr>
              <a:t>Data particularities</a:t>
            </a:r>
            <a:endParaRPr b="1">
              <a:latin typeface="Helvetica Neue"/>
              <a:ea typeface="Helvetica Neue"/>
              <a:cs typeface="Helvetica Neue"/>
              <a:sym typeface="Helvetica Neue"/>
            </a:endParaRPr>
          </a:p>
        </p:txBody>
      </p:sp>
      <p:pic>
        <p:nvPicPr>
          <p:cNvPr descr="pasted-image.pdf" id="198" name="Google Shape;198;p31"/>
          <p:cNvPicPr preferRelativeResize="0"/>
          <p:nvPr/>
        </p:nvPicPr>
        <p:blipFill rotWithShape="1">
          <a:blip r:embed="rId3">
            <a:alphaModFix/>
          </a:blip>
          <a:srcRect b="0" l="0" r="0" t="0"/>
          <a:stretch/>
        </p:blipFill>
        <p:spPr>
          <a:xfrm>
            <a:off x="128171" y="1999130"/>
            <a:ext cx="11495411" cy="4959764"/>
          </a:xfrm>
          <a:prstGeom prst="rect">
            <a:avLst/>
          </a:prstGeom>
          <a:noFill/>
          <a:ln>
            <a:noFill/>
          </a:ln>
        </p:spPr>
      </p:pic>
      <p:sp>
        <p:nvSpPr>
          <p:cNvPr id="199" name="Google Shape;199;p31"/>
          <p:cNvSpPr txBox="1"/>
          <p:nvPr>
            <p:ph idx="12" type="sldNum"/>
          </p:nvPr>
        </p:nvSpPr>
        <p:spPr>
          <a:xfrm>
            <a:off x="11831473" y="6553375"/>
            <a:ext cx="196200" cy="1590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1200"/>
              <a:buFont typeface="Helvetica Neue"/>
              <a:buNone/>
            </a:pPr>
            <a:fld id="{00000000-1234-1234-1234-123412341234}" type="slidenum">
              <a:rPr lang="en-GB">
                <a:solidFill>
                  <a:srgbClr val="000000"/>
                </a:solidFill>
              </a:rPr>
              <a:t>‹#›</a:t>
            </a:fld>
            <a:endParaRPr/>
          </a:p>
        </p:txBody>
      </p:sp>
      <p:sp>
        <p:nvSpPr>
          <p:cNvPr id="200" name="Google Shape;200;p31"/>
          <p:cNvSpPr txBox="1"/>
          <p:nvPr/>
        </p:nvSpPr>
        <p:spPr>
          <a:xfrm>
            <a:off x="952979" y="4843580"/>
            <a:ext cx="1824600" cy="383700"/>
          </a:xfrm>
          <a:prstGeom prst="rect">
            <a:avLst/>
          </a:prstGeom>
          <a:solidFill>
            <a:srgbClr val="FFFFFF"/>
          </a:solidFill>
          <a:ln>
            <a:noFill/>
          </a:ln>
        </p:spPr>
        <p:txBody>
          <a:bodyPr anchorCtr="0" anchor="ctr" bIns="25400" lIns="25400" spcFirstLastPara="1" rIns="25400" wrap="square" tIns="25400">
            <a:spAutoFit/>
          </a:bodyPr>
          <a:lstStyle/>
          <a:p>
            <a:pPr indent="0" lvl="0" marL="0" marR="0" rtl="0" algn="l">
              <a:lnSpc>
                <a:spcPct val="90000"/>
              </a:lnSpc>
              <a:spcBef>
                <a:spcPts val="0"/>
              </a:spcBef>
              <a:spcAft>
                <a:spcPts val="0"/>
              </a:spcAft>
              <a:buClr>
                <a:srgbClr val="000000"/>
              </a:buClr>
              <a:buSzPts val="2400"/>
              <a:buFont typeface="Helvetica Neue"/>
              <a:buNone/>
            </a:pPr>
            <a:r>
              <a:rPr b="0" i="0" lang="en-GB" sz="2400" u="none" cap="none" strike="noStrike">
                <a:solidFill>
                  <a:srgbClr val="000000"/>
                </a:solidFill>
                <a:latin typeface="Helvetica Neue"/>
                <a:ea typeface="Helvetica Neue"/>
                <a:cs typeface="Helvetica Neue"/>
                <a:sym typeface="Helvetica Neue"/>
              </a:rPr>
              <a:t>Big Data       </a:t>
            </a:r>
            <a:endParaRPr sz="700"/>
          </a:p>
        </p:txBody>
      </p:sp>
      <p:sp>
        <p:nvSpPr>
          <p:cNvPr id="201" name="Google Shape;201;p31"/>
          <p:cNvSpPr txBox="1"/>
          <p:nvPr/>
        </p:nvSpPr>
        <p:spPr>
          <a:xfrm>
            <a:off x="2873474" y="6243263"/>
            <a:ext cx="7092000" cy="383700"/>
          </a:xfrm>
          <a:prstGeom prst="rect">
            <a:avLst/>
          </a:prstGeom>
          <a:solidFill>
            <a:srgbClr val="FFFFFF"/>
          </a:solidFill>
          <a:ln>
            <a:noFill/>
          </a:ln>
        </p:spPr>
        <p:txBody>
          <a:bodyPr anchorCtr="0" anchor="ctr" bIns="25400" lIns="25400" spcFirstLastPara="1" rIns="25400" wrap="square" tIns="25400">
            <a:spAutoFit/>
          </a:bodyPr>
          <a:lstStyle/>
          <a:p>
            <a:pPr indent="0" lvl="0" marL="0" marR="0" rtl="0" algn="l">
              <a:lnSpc>
                <a:spcPct val="90000"/>
              </a:lnSpc>
              <a:spcBef>
                <a:spcPts val="0"/>
              </a:spcBef>
              <a:spcAft>
                <a:spcPts val="0"/>
              </a:spcAft>
              <a:buClr>
                <a:srgbClr val="000000"/>
              </a:buClr>
              <a:buSzPts val="2400"/>
              <a:buFont typeface="Helvetica Neue"/>
              <a:buNone/>
            </a:pPr>
            <a:r>
              <a:rPr b="0" i="0" lang="en-GB" sz="2400" u="none" cap="none" strike="noStrike">
                <a:solidFill>
                  <a:srgbClr val="000000"/>
                </a:solidFill>
                <a:latin typeface="Helvetica Neue"/>
                <a:ea typeface="Helvetica Neue"/>
                <a:cs typeface="Helvetica Neue"/>
                <a:sym typeface="Helvetica Neue"/>
              </a:rPr>
              <a:t>Heterogenous, incomplete, distributed, multi-scales</a:t>
            </a:r>
            <a:endParaRPr sz="700"/>
          </a:p>
        </p:txBody>
      </p:sp>
      <p:sp>
        <p:nvSpPr>
          <p:cNvPr id="202" name="Google Shape;202;p31"/>
          <p:cNvSpPr txBox="1"/>
          <p:nvPr/>
        </p:nvSpPr>
        <p:spPr>
          <a:xfrm>
            <a:off x="8276901" y="4648276"/>
            <a:ext cx="3207300" cy="383700"/>
          </a:xfrm>
          <a:prstGeom prst="rect">
            <a:avLst/>
          </a:prstGeom>
          <a:solidFill>
            <a:srgbClr val="FFFFFF"/>
          </a:solidFill>
          <a:ln>
            <a:noFill/>
          </a:ln>
        </p:spPr>
        <p:txBody>
          <a:bodyPr anchorCtr="0" anchor="ctr" bIns="25400" lIns="25400" spcFirstLastPara="1" rIns="25400" wrap="square" tIns="25400">
            <a:spAutoFit/>
          </a:bodyPr>
          <a:lstStyle/>
          <a:p>
            <a:pPr indent="0" lvl="0" marL="0" marR="0" rtl="0" algn="l">
              <a:lnSpc>
                <a:spcPct val="90000"/>
              </a:lnSpc>
              <a:spcBef>
                <a:spcPts val="0"/>
              </a:spcBef>
              <a:spcAft>
                <a:spcPts val="0"/>
              </a:spcAft>
              <a:buClr>
                <a:srgbClr val="000000"/>
              </a:buClr>
              <a:buSzPts val="2400"/>
              <a:buFont typeface="Helvetica Neue"/>
              <a:buNone/>
            </a:pPr>
            <a:r>
              <a:rPr b="0" i="0" lang="en-GB" sz="2400" u="none" cap="none" strike="noStrike">
                <a:solidFill>
                  <a:srgbClr val="000000"/>
                </a:solidFill>
                <a:latin typeface="Helvetica Neue"/>
                <a:ea typeface="Helvetica Neue"/>
                <a:cs typeface="Helvetica Neue"/>
                <a:sym typeface="Helvetica Neue"/>
              </a:rPr>
              <a:t>Complex networks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603250" y="539750"/>
            <a:ext cx="10985700" cy="717600"/>
          </a:xfrm>
          <a:prstGeom prst="rect">
            <a:avLst/>
          </a:prstGeom>
          <a:noFill/>
          <a:ln>
            <a:noFill/>
          </a:ln>
        </p:spPr>
        <p:txBody>
          <a:bodyPr anchorCtr="0" anchor="t" bIns="25400" lIns="25400" spcFirstLastPara="1" rIns="25400" wrap="square" tIns="25400">
            <a:normAutofit/>
          </a:bodyPr>
          <a:lstStyle/>
          <a:p>
            <a:pPr indent="0" lvl="0" marL="0" marR="0" rtl="0" algn="ctr">
              <a:lnSpc>
                <a:spcPct val="80000"/>
              </a:lnSpc>
              <a:spcBef>
                <a:spcPts val="0"/>
              </a:spcBef>
              <a:spcAft>
                <a:spcPts val="0"/>
              </a:spcAft>
              <a:buClr>
                <a:srgbClr val="0076B9"/>
              </a:buClr>
              <a:buSzPts val="4300"/>
              <a:buFont typeface="Helvetica Neue"/>
              <a:buNone/>
            </a:pPr>
            <a:r>
              <a:rPr b="1" lang="en-GB">
                <a:solidFill>
                  <a:srgbClr val="0076B9"/>
                </a:solidFill>
                <a:latin typeface="Helvetica Neue"/>
                <a:ea typeface="Helvetica Neue"/>
                <a:cs typeface="Helvetica Neue"/>
                <a:sym typeface="Helvetica Neue"/>
              </a:rPr>
              <a:t>AgroLD uses Semantic Web</a:t>
            </a:r>
            <a:endParaRPr b="1">
              <a:latin typeface="Helvetica Neue"/>
              <a:ea typeface="Helvetica Neue"/>
              <a:cs typeface="Helvetica Neue"/>
              <a:sym typeface="Helvetica Neue"/>
            </a:endParaRPr>
          </a:p>
        </p:txBody>
      </p:sp>
      <p:sp>
        <p:nvSpPr>
          <p:cNvPr id="208" name="Google Shape;208;p32"/>
          <p:cNvSpPr txBox="1"/>
          <p:nvPr>
            <p:ph idx="12" type="sldNum"/>
          </p:nvPr>
        </p:nvSpPr>
        <p:spPr>
          <a:xfrm>
            <a:off x="6032525" y="6540499"/>
            <a:ext cx="120900" cy="1899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900"/>
              <a:buFont typeface="Helvetica Neue"/>
              <a:buNone/>
            </a:pPr>
            <a:fld id="{00000000-1234-1234-1234-123412341234}" type="slidenum">
              <a:rPr lang="en-GB" sz="900"/>
              <a:t>‹#›</a:t>
            </a:fld>
            <a:endParaRPr/>
          </a:p>
        </p:txBody>
      </p:sp>
      <p:pic>
        <p:nvPicPr>
          <p:cNvPr descr="Image" id="209" name="Google Shape;209;p32"/>
          <p:cNvPicPr preferRelativeResize="0"/>
          <p:nvPr/>
        </p:nvPicPr>
        <p:blipFill rotWithShape="1">
          <a:blip r:embed="rId3">
            <a:alphaModFix/>
          </a:blip>
          <a:srcRect b="0" l="0" r="0" t="0"/>
          <a:stretch/>
        </p:blipFill>
        <p:spPr>
          <a:xfrm>
            <a:off x="38668" y="1172039"/>
            <a:ext cx="6179779" cy="1760162"/>
          </a:xfrm>
          <a:prstGeom prst="rect">
            <a:avLst/>
          </a:prstGeom>
          <a:noFill/>
          <a:ln>
            <a:noFill/>
          </a:ln>
        </p:spPr>
      </p:pic>
      <p:pic>
        <p:nvPicPr>
          <p:cNvPr descr="Image" id="210" name="Google Shape;210;p32"/>
          <p:cNvPicPr preferRelativeResize="0"/>
          <p:nvPr/>
        </p:nvPicPr>
        <p:blipFill rotWithShape="1">
          <a:blip r:embed="rId4">
            <a:alphaModFix/>
          </a:blip>
          <a:srcRect b="0" l="0" r="0" t="0"/>
          <a:stretch/>
        </p:blipFill>
        <p:spPr>
          <a:xfrm>
            <a:off x="3814178" y="2697774"/>
            <a:ext cx="8293562" cy="3863766"/>
          </a:xfrm>
          <a:prstGeom prst="rect">
            <a:avLst/>
          </a:prstGeom>
          <a:noFill/>
          <a:ln>
            <a:noFill/>
          </a:ln>
        </p:spPr>
      </p:pic>
      <p:sp>
        <p:nvSpPr>
          <p:cNvPr id="211" name="Google Shape;211;p32"/>
          <p:cNvSpPr txBox="1"/>
          <p:nvPr/>
        </p:nvSpPr>
        <p:spPr>
          <a:xfrm>
            <a:off x="149096" y="6518808"/>
            <a:ext cx="5448900" cy="2361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1200"/>
              <a:buFont typeface="Helvetica Neue"/>
              <a:buNone/>
            </a:pPr>
            <a:r>
              <a:rPr b="0" i="0" lang="en-GB" sz="1200" u="none" cap="none" strike="noStrike">
                <a:solidFill>
                  <a:srgbClr val="5E5E5E"/>
                </a:solidFill>
                <a:latin typeface="Helvetica Neue"/>
                <a:ea typeface="Helvetica Neue"/>
                <a:cs typeface="Helvetica Neue"/>
                <a:sym typeface="Helvetica Neue"/>
              </a:rPr>
              <a:t>Source: https://jp.marklogic.com/blog/making-new-connections-ml-semantics</a:t>
            </a:r>
            <a:endParaRPr sz="700"/>
          </a:p>
        </p:txBody>
      </p:sp>
      <p:sp>
        <p:nvSpPr>
          <p:cNvPr id="212" name="Google Shape;212;p32"/>
          <p:cNvSpPr txBox="1"/>
          <p:nvPr/>
        </p:nvSpPr>
        <p:spPr>
          <a:xfrm>
            <a:off x="1891831" y="2772756"/>
            <a:ext cx="1203900" cy="6669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B41600"/>
              </a:buClr>
              <a:buSzPts val="2000"/>
              <a:buFont typeface="Helvetica Neue"/>
              <a:buNone/>
            </a:pPr>
            <a:r>
              <a:rPr b="0" i="0" lang="en-GB" sz="2000" u="none" cap="none" strike="noStrike">
                <a:solidFill>
                  <a:srgbClr val="B41600"/>
                </a:solidFill>
                <a:latin typeface="Helvetica Neue"/>
                <a:ea typeface="Helvetica Neue"/>
                <a:cs typeface="Helvetica Neue"/>
                <a:sym typeface="Helvetica Neue"/>
              </a:rPr>
              <a:t>RDF Triple</a:t>
            </a:r>
            <a:endParaRPr sz="700"/>
          </a:p>
        </p:txBody>
      </p:sp>
      <p:sp>
        <p:nvSpPr>
          <p:cNvPr id="213" name="Google Shape;213;p32"/>
          <p:cNvSpPr txBox="1"/>
          <p:nvPr/>
        </p:nvSpPr>
        <p:spPr>
          <a:xfrm>
            <a:off x="2330323" y="4461674"/>
            <a:ext cx="1300200" cy="6669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B41600"/>
              </a:buClr>
              <a:buSzPts val="2000"/>
              <a:buFont typeface="Helvetica Neue"/>
              <a:buNone/>
            </a:pPr>
            <a:r>
              <a:rPr b="0" i="0" lang="en-GB" sz="2000" u="none" cap="none" strike="noStrike">
                <a:solidFill>
                  <a:srgbClr val="B41600"/>
                </a:solidFill>
                <a:latin typeface="Helvetica Neue"/>
                <a:ea typeface="Helvetica Neue"/>
                <a:cs typeface="Helvetica Neue"/>
                <a:sym typeface="Helvetica Neue"/>
              </a:rPr>
              <a:t>RDF Graph</a:t>
            </a:r>
            <a:endParaRPr sz="700"/>
          </a:p>
        </p:txBody>
      </p:sp>
      <p:sp>
        <p:nvSpPr>
          <p:cNvPr id="214" name="Google Shape;214;p32"/>
          <p:cNvSpPr/>
          <p:nvPr/>
        </p:nvSpPr>
        <p:spPr>
          <a:xfrm rot="4393535">
            <a:off x="2371455" y="3623890"/>
            <a:ext cx="635126" cy="335881"/>
          </a:xfrm>
          <a:prstGeom prst="rightArrow">
            <a:avLst>
              <a:gd fmla="val 27275" name="adj1"/>
              <a:gd fmla="val 71974" name="adj2"/>
            </a:avLst>
          </a:prstGeom>
          <a:solidFill>
            <a:srgbClr val="0000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Image" id="219" name="Google Shape;219;p33"/>
          <p:cNvPicPr preferRelativeResize="0"/>
          <p:nvPr/>
        </p:nvPicPr>
        <p:blipFill rotWithShape="1">
          <a:blip r:embed="rId3">
            <a:alphaModFix/>
          </a:blip>
          <a:srcRect b="0" l="0" r="0" t="0"/>
          <a:stretch/>
        </p:blipFill>
        <p:spPr>
          <a:xfrm>
            <a:off x="5874398" y="1341896"/>
            <a:ext cx="5976864" cy="4841260"/>
          </a:xfrm>
          <a:prstGeom prst="rect">
            <a:avLst/>
          </a:prstGeom>
          <a:noFill/>
          <a:ln>
            <a:noFill/>
          </a:ln>
        </p:spPr>
      </p:pic>
      <p:sp>
        <p:nvSpPr>
          <p:cNvPr id="220" name="Google Shape;220;p33"/>
          <p:cNvSpPr txBox="1"/>
          <p:nvPr>
            <p:ph type="title"/>
          </p:nvPr>
        </p:nvSpPr>
        <p:spPr>
          <a:xfrm>
            <a:off x="603250" y="539750"/>
            <a:ext cx="10985700" cy="716700"/>
          </a:xfrm>
          <a:prstGeom prst="rect">
            <a:avLst/>
          </a:prstGeom>
          <a:noFill/>
          <a:ln>
            <a:noFill/>
          </a:ln>
        </p:spPr>
        <p:txBody>
          <a:bodyPr anchorCtr="0" anchor="t" bIns="25400" lIns="25400" spcFirstLastPara="1" rIns="25400" wrap="square" tIns="25400">
            <a:normAutofit/>
          </a:bodyPr>
          <a:lstStyle/>
          <a:p>
            <a:pPr indent="0" lvl="0" marL="0" marR="0" rtl="0" algn="ctr">
              <a:lnSpc>
                <a:spcPct val="80000"/>
              </a:lnSpc>
              <a:spcBef>
                <a:spcPts val="0"/>
              </a:spcBef>
              <a:spcAft>
                <a:spcPts val="0"/>
              </a:spcAft>
              <a:buClr>
                <a:srgbClr val="0076B9"/>
              </a:buClr>
              <a:buSzPts val="4300"/>
              <a:buFont typeface="Helvetica Neue"/>
              <a:buNone/>
            </a:pPr>
            <a:r>
              <a:rPr b="1" lang="en-GB">
                <a:solidFill>
                  <a:srgbClr val="0076B9"/>
                </a:solidFill>
                <a:latin typeface="Helvetica Neue"/>
                <a:ea typeface="Helvetica Neue"/>
                <a:cs typeface="Helvetica Neue"/>
                <a:sym typeface="Helvetica Neue"/>
              </a:rPr>
              <a:t>Semantic Web (2)</a:t>
            </a:r>
            <a:endParaRPr b="1">
              <a:latin typeface="Helvetica Neue"/>
              <a:ea typeface="Helvetica Neue"/>
              <a:cs typeface="Helvetica Neue"/>
              <a:sym typeface="Helvetica Neue"/>
            </a:endParaRPr>
          </a:p>
        </p:txBody>
      </p:sp>
      <p:sp>
        <p:nvSpPr>
          <p:cNvPr id="221" name="Google Shape;221;p33"/>
          <p:cNvSpPr txBox="1"/>
          <p:nvPr>
            <p:ph idx="1" type="body"/>
          </p:nvPr>
        </p:nvSpPr>
        <p:spPr>
          <a:xfrm>
            <a:off x="603250" y="1186481"/>
            <a:ext cx="10985700" cy="467400"/>
          </a:xfrm>
          <a:prstGeom prst="rect">
            <a:avLst/>
          </a:prstGeom>
          <a:noFill/>
          <a:ln>
            <a:noFill/>
          </a:ln>
        </p:spPr>
        <p:txBody>
          <a:bodyPr anchorCtr="0" anchor="t" bIns="22850" lIns="22850" spcFirstLastPara="1" rIns="22850" wrap="square" tIns="22850">
            <a:normAutofit lnSpcReduction="10000"/>
          </a:bodyPr>
          <a:lstStyle/>
          <a:p>
            <a:pPr indent="0" lvl="0" marL="0" marR="0" rtl="0" algn="l">
              <a:lnSpc>
                <a:spcPct val="100000"/>
              </a:lnSpc>
              <a:spcBef>
                <a:spcPts val="0"/>
              </a:spcBef>
              <a:spcAft>
                <a:spcPts val="0"/>
              </a:spcAft>
              <a:buClr>
                <a:srgbClr val="5E5E5E"/>
              </a:buClr>
              <a:buSzPts val="2800"/>
              <a:buFont typeface="Helvetica Neue"/>
              <a:buNone/>
            </a:pPr>
            <a:r>
              <a:rPr lang="en-GB">
                <a:solidFill>
                  <a:srgbClr val="5E5E5E"/>
                </a:solidFill>
              </a:rPr>
              <a:t>Data are linked with ontologies </a:t>
            </a:r>
            <a:endParaRPr/>
          </a:p>
        </p:txBody>
      </p:sp>
      <p:sp>
        <p:nvSpPr>
          <p:cNvPr id="222" name="Google Shape;222;p33"/>
          <p:cNvSpPr txBox="1"/>
          <p:nvPr>
            <p:ph idx="12" type="sldNum"/>
          </p:nvPr>
        </p:nvSpPr>
        <p:spPr>
          <a:xfrm>
            <a:off x="11885906" y="6553366"/>
            <a:ext cx="141900" cy="1590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1200"/>
              <a:buFont typeface="Helvetica Neue"/>
              <a:buNone/>
            </a:pPr>
            <a:fld id="{00000000-1234-1234-1234-123412341234}" type="slidenum">
              <a:rPr lang="en-GB">
                <a:solidFill>
                  <a:srgbClr val="000000"/>
                </a:solidFill>
              </a:rPr>
              <a:t>‹#›</a:t>
            </a:fld>
            <a:endParaRPr/>
          </a:p>
        </p:txBody>
      </p:sp>
      <p:pic>
        <p:nvPicPr>
          <p:cNvPr descr="Image" id="223" name="Google Shape;223;p33"/>
          <p:cNvPicPr preferRelativeResize="0"/>
          <p:nvPr/>
        </p:nvPicPr>
        <p:blipFill rotWithShape="1">
          <a:blip r:embed="rId4">
            <a:alphaModFix/>
          </a:blip>
          <a:srcRect b="0" l="0" r="0" t="0"/>
          <a:stretch/>
        </p:blipFill>
        <p:spPr>
          <a:xfrm>
            <a:off x="588467" y="1838473"/>
            <a:ext cx="4634428" cy="1797327"/>
          </a:xfrm>
          <a:prstGeom prst="rect">
            <a:avLst/>
          </a:prstGeom>
          <a:noFill/>
          <a:ln>
            <a:noFill/>
          </a:ln>
        </p:spPr>
      </p:pic>
      <p:sp>
        <p:nvSpPr>
          <p:cNvPr id="224" name="Google Shape;224;p33"/>
          <p:cNvSpPr txBox="1"/>
          <p:nvPr/>
        </p:nvSpPr>
        <p:spPr>
          <a:xfrm>
            <a:off x="258861" y="6553366"/>
            <a:ext cx="3927300" cy="2361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1200"/>
              <a:buFont typeface="Helvetica Neue"/>
              <a:buNone/>
            </a:pPr>
            <a:r>
              <a:rPr b="0" i="0" lang="en-GB" sz="1200" u="none" cap="none" strike="noStrike">
                <a:solidFill>
                  <a:srgbClr val="5E5E5E"/>
                </a:solidFill>
                <a:latin typeface="Helvetica Neue"/>
                <a:ea typeface="Helvetica Neue"/>
                <a:cs typeface="Helvetica Neue"/>
                <a:sym typeface="Helvetica Neue"/>
              </a:rPr>
              <a:t>Source:</a:t>
            </a:r>
            <a:r>
              <a:rPr b="0" i="0" lang="en-GB" sz="1200" u="sng" cap="none" strike="noStrike">
                <a:solidFill>
                  <a:srgbClr val="5E5E5E"/>
                </a:solidFill>
                <a:latin typeface="Helvetica Neue"/>
                <a:ea typeface="Helvetica Neue"/>
                <a:cs typeface="Helvetica Neue"/>
                <a:sym typeface="Helvetica Neue"/>
                <a:hlinkClick r:id="rId5">
                  <a:extLst>
                    <a:ext uri="{A12FA001-AC4F-418D-AE19-62706E023703}">
                      <ahyp:hlinkClr val="tx"/>
                    </a:ext>
                  </a:extLst>
                </a:hlinkClick>
              </a:rPr>
              <a:t>https://espace.library.uq.edu.au/view/UQ:188605</a:t>
            </a:r>
            <a:endParaRPr sz="700"/>
          </a:p>
        </p:txBody>
      </p:sp>
      <p:sp>
        <p:nvSpPr>
          <p:cNvPr id="225" name="Google Shape;225;p33"/>
          <p:cNvSpPr txBox="1"/>
          <p:nvPr/>
        </p:nvSpPr>
        <p:spPr>
          <a:xfrm>
            <a:off x="9224648" y="6449382"/>
            <a:ext cx="2292900" cy="2361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1200"/>
              <a:buFont typeface="Helvetica Neue"/>
              <a:buNone/>
            </a:pPr>
            <a:r>
              <a:rPr b="0" i="0" lang="en-GB" sz="1200" u="none" cap="none" strike="noStrike">
                <a:solidFill>
                  <a:srgbClr val="5E5E5E"/>
                </a:solidFill>
                <a:latin typeface="Helvetica Neue"/>
                <a:ea typeface="Helvetica Neue"/>
                <a:cs typeface="Helvetica Neue"/>
                <a:sym typeface="Helvetica Neue"/>
              </a:rPr>
              <a:t>https://peerj.com/articles/13061/</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4"/>
          <p:cNvSpPr txBox="1"/>
          <p:nvPr>
            <p:ph idx="12" type="sldNum"/>
          </p:nvPr>
        </p:nvSpPr>
        <p:spPr>
          <a:xfrm>
            <a:off x="6032525" y="6540499"/>
            <a:ext cx="120900" cy="1899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900"/>
              <a:buFont typeface="Helvetica Neue"/>
              <a:buNone/>
            </a:pPr>
            <a:fld id="{00000000-1234-1234-1234-123412341234}" type="slidenum">
              <a:rPr lang="en-GB" sz="900"/>
              <a:t>‹#›</a:t>
            </a:fld>
            <a:endParaRPr/>
          </a:p>
        </p:txBody>
      </p:sp>
      <p:pic>
        <p:nvPicPr>
          <p:cNvPr descr="Capture d’écran 2021-06-10 à 22.39.01.png" id="231" name="Google Shape;231;p34"/>
          <p:cNvPicPr preferRelativeResize="0"/>
          <p:nvPr/>
        </p:nvPicPr>
        <p:blipFill rotWithShape="1">
          <a:blip r:embed="rId3">
            <a:alphaModFix/>
          </a:blip>
          <a:srcRect b="0" l="0" r="0" t="0"/>
          <a:stretch/>
        </p:blipFill>
        <p:spPr>
          <a:xfrm>
            <a:off x="674539" y="1480079"/>
            <a:ext cx="4915406" cy="5316818"/>
          </a:xfrm>
          <a:prstGeom prst="rect">
            <a:avLst/>
          </a:prstGeom>
          <a:noFill/>
          <a:ln>
            <a:noFill/>
          </a:ln>
        </p:spPr>
      </p:pic>
      <p:sp>
        <p:nvSpPr>
          <p:cNvPr id="232" name="Google Shape;232;p34"/>
          <p:cNvSpPr txBox="1"/>
          <p:nvPr/>
        </p:nvSpPr>
        <p:spPr>
          <a:xfrm>
            <a:off x="3897421" y="5887477"/>
            <a:ext cx="6048300" cy="6978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2100"/>
              <a:buFont typeface="Helvetica Neue"/>
              <a:buNone/>
            </a:pPr>
            <a:r>
              <a:rPr b="0" i="0" lang="en-GB" sz="2100" u="none" cap="none" strike="noStrike">
                <a:solidFill>
                  <a:srgbClr val="5E5E5E"/>
                </a:solidFill>
                <a:latin typeface="Helvetica Neue"/>
                <a:ea typeface="Helvetica Neue"/>
                <a:cs typeface="Helvetica Neue"/>
                <a:sym typeface="Helvetica Neue"/>
              </a:rPr>
              <a:t>The Gene Ontology Graph (</a:t>
            </a:r>
            <a:r>
              <a:rPr b="0" i="0" lang="en-GB" sz="2100" u="sng" cap="none" strike="noStrike">
                <a:solidFill>
                  <a:srgbClr val="5E5E5E"/>
                </a:solidFill>
                <a:latin typeface="Helvetica Neue"/>
                <a:ea typeface="Helvetica Neue"/>
                <a:cs typeface="Helvetica Neue"/>
                <a:sym typeface="Helvetica Neue"/>
                <a:hlinkClick r:id="rId4">
                  <a:extLst>
                    <a:ext uri="{A12FA001-AC4F-418D-AE19-62706E023703}">
                      <ahyp:hlinkClr val="tx"/>
                    </a:ext>
                  </a:extLst>
                </a:hlinkClick>
              </a:rPr>
              <a:t>http://geneontology.org</a:t>
            </a:r>
            <a:r>
              <a:rPr b="0" i="0" lang="en-GB" sz="2100" u="none" cap="none" strike="noStrike">
                <a:solidFill>
                  <a:srgbClr val="5E5E5E"/>
                </a:solidFill>
                <a:latin typeface="Helvetica Neue"/>
                <a:ea typeface="Helvetica Neue"/>
                <a:cs typeface="Helvetica Neue"/>
                <a:sym typeface="Helvetica Neue"/>
              </a:rPr>
              <a:t>)</a:t>
            </a:r>
            <a:endParaRPr sz="700"/>
          </a:p>
        </p:txBody>
      </p:sp>
      <p:sp>
        <p:nvSpPr>
          <p:cNvPr id="233" name="Google Shape;233;p34"/>
          <p:cNvSpPr txBox="1"/>
          <p:nvPr/>
        </p:nvSpPr>
        <p:spPr>
          <a:xfrm>
            <a:off x="1402705" y="478777"/>
            <a:ext cx="9386700" cy="470100"/>
          </a:xfrm>
          <a:prstGeom prst="rect">
            <a:avLst/>
          </a:prstGeom>
          <a:noFill/>
          <a:ln>
            <a:noFill/>
          </a:ln>
        </p:spPr>
        <p:txBody>
          <a:bodyPr anchorCtr="0" anchor="ctr" bIns="25400" lIns="25400" spcFirstLastPara="1" rIns="25400" wrap="square" tIns="25400">
            <a:spAutoFit/>
          </a:bodyPr>
          <a:lstStyle/>
          <a:p>
            <a:pPr indent="0" lvl="0" marL="0" marR="0" rtl="0" algn="ctr">
              <a:lnSpc>
                <a:spcPct val="80000"/>
              </a:lnSpc>
              <a:spcBef>
                <a:spcPts val="0"/>
              </a:spcBef>
              <a:spcAft>
                <a:spcPts val="0"/>
              </a:spcAft>
              <a:buClr>
                <a:srgbClr val="0076B9"/>
              </a:buClr>
              <a:buSzPts val="3600"/>
              <a:buFont typeface="Helvetica Neue"/>
              <a:buNone/>
            </a:pPr>
            <a:r>
              <a:rPr b="1" i="0" lang="en-GB" sz="3400" u="none" cap="none" strike="noStrike">
                <a:solidFill>
                  <a:srgbClr val="0076B9"/>
                </a:solidFill>
                <a:latin typeface="Helvetica Neue"/>
                <a:ea typeface="Helvetica Neue"/>
                <a:cs typeface="Helvetica Neue"/>
                <a:sym typeface="Helvetica Neue"/>
              </a:rPr>
              <a:t>Ontologies are structured domain knowledge</a:t>
            </a:r>
            <a:endParaRPr sz="500"/>
          </a:p>
        </p:txBody>
      </p:sp>
      <p:sp>
        <p:nvSpPr>
          <p:cNvPr id="234" name="Google Shape;234;p34"/>
          <p:cNvSpPr txBox="1"/>
          <p:nvPr/>
        </p:nvSpPr>
        <p:spPr>
          <a:xfrm>
            <a:off x="7821190" y="2381934"/>
            <a:ext cx="3097500" cy="2893800"/>
          </a:xfrm>
          <a:prstGeom prst="rect">
            <a:avLst/>
          </a:prstGeom>
          <a:noFill/>
          <a:ln>
            <a:noFill/>
          </a:ln>
        </p:spPr>
        <p:txBody>
          <a:bodyPr anchorCtr="0" anchor="ctr" bIns="25400" lIns="25400" spcFirstLastPara="1" rIns="25400" wrap="square" tIns="25400">
            <a:spAutoFit/>
          </a:bodyPr>
          <a:lstStyle/>
          <a:p>
            <a:pPr indent="-222250" lvl="0" marL="228600" marR="0" rtl="0" algn="l">
              <a:lnSpc>
                <a:spcPct val="90000"/>
              </a:lnSpc>
              <a:spcBef>
                <a:spcPts val="0"/>
              </a:spcBef>
              <a:spcAft>
                <a:spcPts val="0"/>
              </a:spcAft>
              <a:buClr>
                <a:srgbClr val="000000"/>
              </a:buClr>
              <a:buSzPts val="1900"/>
              <a:buFont typeface="Helvetica Neue"/>
              <a:buChar char="-"/>
            </a:pPr>
            <a:r>
              <a:rPr b="0" i="0" lang="en-GB" sz="2400" u="none" cap="none" strike="noStrike">
                <a:solidFill>
                  <a:srgbClr val="000000"/>
                </a:solidFill>
                <a:latin typeface="Helvetica Neue"/>
                <a:ea typeface="Helvetica Neue"/>
                <a:cs typeface="Helvetica Neue"/>
                <a:sym typeface="Helvetica Neue"/>
              </a:rPr>
              <a:t>Semantic annotation</a:t>
            </a:r>
            <a:endParaRPr sz="700"/>
          </a:p>
          <a:p>
            <a:pPr indent="-222250" lvl="0" marL="228600" marR="0" rtl="0" algn="l">
              <a:lnSpc>
                <a:spcPct val="90000"/>
              </a:lnSpc>
              <a:spcBef>
                <a:spcPts val="2300"/>
              </a:spcBef>
              <a:spcAft>
                <a:spcPts val="0"/>
              </a:spcAft>
              <a:buClr>
                <a:srgbClr val="000000"/>
              </a:buClr>
              <a:buSzPts val="1900"/>
              <a:buFont typeface="Helvetica Neue"/>
              <a:buChar char="-"/>
            </a:pPr>
            <a:r>
              <a:rPr b="0" i="0" lang="en-GB" sz="2400" u="none" cap="none" strike="noStrike">
                <a:solidFill>
                  <a:srgbClr val="000000"/>
                </a:solidFill>
                <a:latin typeface="Helvetica Neue"/>
                <a:ea typeface="Helvetica Neue"/>
                <a:cs typeface="Helvetica Neue"/>
                <a:sym typeface="Helvetica Neue"/>
              </a:rPr>
              <a:t>Data integration</a:t>
            </a:r>
            <a:endParaRPr sz="700"/>
          </a:p>
          <a:p>
            <a:pPr indent="-222250" lvl="0" marL="228600" marR="0" rtl="0" algn="l">
              <a:lnSpc>
                <a:spcPct val="90000"/>
              </a:lnSpc>
              <a:spcBef>
                <a:spcPts val="2300"/>
              </a:spcBef>
              <a:spcAft>
                <a:spcPts val="0"/>
              </a:spcAft>
              <a:buClr>
                <a:srgbClr val="000000"/>
              </a:buClr>
              <a:buSzPts val="1900"/>
              <a:buFont typeface="Helvetica Neue"/>
              <a:buChar char="-"/>
            </a:pPr>
            <a:r>
              <a:rPr b="0" i="0" lang="en-GB" sz="2400" u="none" cap="none" strike="noStrike">
                <a:solidFill>
                  <a:srgbClr val="000000"/>
                </a:solidFill>
                <a:latin typeface="Helvetica Neue"/>
                <a:ea typeface="Helvetica Neue"/>
                <a:cs typeface="Helvetica Neue"/>
                <a:sym typeface="Helvetica Neue"/>
              </a:rPr>
              <a:t>Reasoning </a:t>
            </a:r>
            <a:endParaRPr sz="700"/>
          </a:p>
          <a:p>
            <a:pPr indent="-222250" lvl="0" marL="228600" marR="0" rtl="0" algn="l">
              <a:lnSpc>
                <a:spcPct val="90000"/>
              </a:lnSpc>
              <a:spcBef>
                <a:spcPts val="2300"/>
              </a:spcBef>
              <a:spcAft>
                <a:spcPts val="0"/>
              </a:spcAft>
              <a:buClr>
                <a:srgbClr val="000000"/>
              </a:buClr>
              <a:buSzPts val="1900"/>
              <a:buFont typeface="Helvetica Neue"/>
              <a:buChar char="-"/>
            </a:pPr>
            <a:r>
              <a:rPr b="0" i="0" lang="en-GB" sz="2400" u="none" cap="none" strike="noStrike">
                <a:solidFill>
                  <a:srgbClr val="000000"/>
                </a:solidFill>
                <a:latin typeface="Helvetica Neue"/>
                <a:ea typeface="Helvetica Neue"/>
                <a:cs typeface="Helvetica Neue"/>
                <a:sym typeface="Helvetica Neue"/>
              </a:rPr>
              <a:t>Classification</a:t>
            </a:r>
            <a:endParaRPr sz="700"/>
          </a:p>
          <a:p>
            <a:pPr indent="-222250" lvl="0" marL="228600" marR="0" rtl="0" algn="l">
              <a:lnSpc>
                <a:spcPct val="90000"/>
              </a:lnSpc>
              <a:spcBef>
                <a:spcPts val="2300"/>
              </a:spcBef>
              <a:spcAft>
                <a:spcPts val="0"/>
              </a:spcAft>
              <a:buClr>
                <a:srgbClr val="000000"/>
              </a:buClr>
              <a:buSzPts val="1900"/>
              <a:buFont typeface="Helvetica Neue"/>
              <a:buChar char="-"/>
            </a:pPr>
            <a:r>
              <a:rPr b="0" i="0" lang="en-GB" sz="2400" u="none" cap="none" strike="noStrike">
                <a:solidFill>
                  <a:srgbClr val="000000"/>
                </a:solidFill>
                <a:latin typeface="Helvetica Neue"/>
                <a:ea typeface="Helvetica Neue"/>
                <a:cs typeface="Helvetica Neue"/>
                <a:sym typeface="Helvetica Neue"/>
              </a:rPr>
              <a:t>Enrichment</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idx="12" type="sldNum"/>
          </p:nvPr>
        </p:nvSpPr>
        <p:spPr>
          <a:xfrm>
            <a:off x="6032525" y="6540499"/>
            <a:ext cx="120900" cy="1899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900"/>
              <a:buFont typeface="Helvetica Neue"/>
              <a:buNone/>
            </a:pPr>
            <a:fld id="{00000000-1234-1234-1234-123412341234}" type="slidenum">
              <a:rPr lang="en-GB" sz="900"/>
              <a:t>‹#›</a:t>
            </a:fld>
            <a:endParaRPr/>
          </a:p>
        </p:txBody>
      </p:sp>
      <p:pic>
        <p:nvPicPr>
          <p:cNvPr descr="Capture d’écran 2021-06-10 à 22.24.33.png" id="240" name="Google Shape;240;p35"/>
          <p:cNvPicPr preferRelativeResize="0"/>
          <p:nvPr/>
        </p:nvPicPr>
        <p:blipFill rotWithShape="1">
          <a:blip r:embed="rId3">
            <a:alphaModFix/>
          </a:blip>
          <a:srcRect b="0" l="0" r="0" t="0"/>
          <a:stretch/>
        </p:blipFill>
        <p:spPr>
          <a:xfrm>
            <a:off x="5705202" y="928066"/>
            <a:ext cx="6553933" cy="5834258"/>
          </a:xfrm>
          <a:prstGeom prst="rect">
            <a:avLst/>
          </a:prstGeom>
          <a:noFill/>
          <a:ln>
            <a:noFill/>
          </a:ln>
        </p:spPr>
      </p:pic>
      <p:sp>
        <p:nvSpPr>
          <p:cNvPr id="241" name="Google Shape;241;p35"/>
          <p:cNvSpPr txBox="1"/>
          <p:nvPr/>
        </p:nvSpPr>
        <p:spPr>
          <a:xfrm>
            <a:off x="9362000" y="6484635"/>
            <a:ext cx="2443500" cy="5745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000000"/>
              </a:buClr>
              <a:buSzPts val="1700"/>
              <a:buFont typeface="Times"/>
              <a:buNone/>
            </a:pPr>
            <a:r>
              <a:rPr b="0" i="0" lang="en-GB" sz="1700" u="none" cap="none" strike="noStrike">
                <a:solidFill>
                  <a:srgbClr val="000000"/>
                </a:solidFill>
                <a:latin typeface="Times"/>
                <a:ea typeface="Times"/>
                <a:cs typeface="Times"/>
                <a:sym typeface="Times"/>
              </a:rPr>
              <a:t>Deans et al. 2015. Plos Biol</a:t>
            </a:r>
            <a:r>
              <a:rPr b="0" baseline="30000" i="0" lang="en-GB" sz="1700" u="none" cap="none" strike="noStrike">
                <a:solidFill>
                  <a:srgbClr val="000000"/>
                </a:solidFill>
                <a:latin typeface="Times"/>
                <a:ea typeface="Times"/>
                <a:cs typeface="Times"/>
                <a:sym typeface="Times"/>
              </a:rPr>
              <a:t> </a:t>
            </a:r>
            <a:endParaRPr sz="700"/>
          </a:p>
        </p:txBody>
      </p:sp>
      <p:sp>
        <p:nvSpPr>
          <p:cNvPr id="242" name="Google Shape;242;p35"/>
          <p:cNvSpPr txBox="1"/>
          <p:nvPr/>
        </p:nvSpPr>
        <p:spPr>
          <a:xfrm>
            <a:off x="147225" y="241125"/>
            <a:ext cx="11749800" cy="432900"/>
          </a:xfrm>
          <a:prstGeom prst="rect">
            <a:avLst/>
          </a:prstGeom>
          <a:noFill/>
          <a:ln>
            <a:noFill/>
          </a:ln>
        </p:spPr>
        <p:txBody>
          <a:bodyPr anchorCtr="0" anchor="ctr" bIns="25400" lIns="25400" spcFirstLastPara="1" rIns="25400" wrap="square" tIns="25400">
            <a:spAutoFit/>
          </a:bodyPr>
          <a:lstStyle/>
          <a:p>
            <a:pPr indent="0" lvl="0" marL="0" marR="0" rtl="0" algn="ctr">
              <a:lnSpc>
                <a:spcPct val="80000"/>
              </a:lnSpc>
              <a:spcBef>
                <a:spcPts val="0"/>
              </a:spcBef>
              <a:spcAft>
                <a:spcPts val="0"/>
              </a:spcAft>
              <a:buClr>
                <a:srgbClr val="0076B9"/>
              </a:buClr>
              <a:buSzPts val="3100"/>
              <a:buFont typeface="Helvetica Neue"/>
              <a:buNone/>
            </a:pPr>
            <a:r>
              <a:rPr b="1" i="0" lang="en-GB" sz="3100" u="none" cap="none" strike="noStrike">
                <a:solidFill>
                  <a:srgbClr val="0076B9"/>
                </a:solidFill>
                <a:latin typeface="Helvetica Neue"/>
                <a:ea typeface="Helvetica Neue"/>
                <a:cs typeface="Helvetica Neue"/>
                <a:sym typeface="Helvetica Neue"/>
              </a:rPr>
              <a:t>Using ontologies to compare phenotype data </a:t>
            </a:r>
            <a:r>
              <a:rPr b="1" lang="en-GB" sz="3100">
                <a:solidFill>
                  <a:srgbClr val="0076B9"/>
                </a:solidFill>
                <a:latin typeface="Helvetica Neue"/>
                <a:ea typeface="Helvetica Neue"/>
                <a:cs typeface="Helvetica Neue"/>
                <a:sym typeface="Helvetica Neue"/>
              </a:rPr>
              <a:t>across</a:t>
            </a:r>
            <a:r>
              <a:rPr b="1" i="0" lang="en-GB" sz="3100" u="none" cap="none" strike="noStrike">
                <a:solidFill>
                  <a:srgbClr val="0076B9"/>
                </a:solidFill>
                <a:latin typeface="Helvetica Neue"/>
                <a:ea typeface="Helvetica Neue"/>
                <a:cs typeface="Helvetica Neue"/>
                <a:sym typeface="Helvetica Neue"/>
              </a:rPr>
              <a:t> species </a:t>
            </a:r>
            <a:endParaRPr sz="700"/>
          </a:p>
        </p:txBody>
      </p:sp>
      <p:sp>
        <p:nvSpPr>
          <p:cNvPr id="243" name="Google Shape;243;p35"/>
          <p:cNvSpPr txBox="1"/>
          <p:nvPr/>
        </p:nvSpPr>
        <p:spPr>
          <a:xfrm>
            <a:off x="269414" y="1592238"/>
            <a:ext cx="4084800" cy="2598900"/>
          </a:xfrm>
          <a:prstGeom prst="rect">
            <a:avLst/>
          </a:prstGeom>
          <a:noFill/>
          <a:ln>
            <a:noFill/>
          </a:ln>
        </p:spPr>
        <p:txBody>
          <a:bodyPr anchorCtr="0" anchor="ctr" bIns="25400" lIns="25400" spcFirstLastPara="1" rIns="25400" wrap="square" tIns="25400">
            <a:spAutoFit/>
          </a:bodyPr>
          <a:lstStyle/>
          <a:p>
            <a:pPr indent="-222250" lvl="0" marL="228600" marR="0" rtl="0" algn="l">
              <a:lnSpc>
                <a:spcPct val="90000"/>
              </a:lnSpc>
              <a:spcBef>
                <a:spcPts val="0"/>
              </a:spcBef>
              <a:spcAft>
                <a:spcPts val="0"/>
              </a:spcAft>
              <a:buClr>
                <a:srgbClr val="000000"/>
              </a:buClr>
              <a:buSzPts val="1900"/>
              <a:buFont typeface="Helvetica Neue"/>
              <a:buChar char="-"/>
            </a:pPr>
            <a:r>
              <a:rPr b="0" i="0" lang="en-GB" sz="2400" u="none" cap="none" strike="noStrike">
                <a:solidFill>
                  <a:srgbClr val="000000"/>
                </a:solidFill>
                <a:latin typeface="Helvetica Neue"/>
                <a:ea typeface="Helvetica Neue"/>
                <a:cs typeface="Helvetica Neue"/>
                <a:sym typeface="Helvetica Neue"/>
              </a:rPr>
              <a:t>Retrieve key genes involved</a:t>
            </a:r>
            <a:endParaRPr sz="700"/>
          </a:p>
          <a:p>
            <a:pPr indent="-222250" lvl="0" marL="228600" marR="0" rtl="0" algn="l">
              <a:lnSpc>
                <a:spcPct val="90000"/>
              </a:lnSpc>
              <a:spcBef>
                <a:spcPts val="2300"/>
              </a:spcBef>
              <a:spcAft>
                <a:spcPts val="0"/>
              </a:spcAft>
              <a:buClr>
                <a:srgbClr val="000000"/>
              </a:buClr>
              <a:buSzPts val="1900"/>
              <a:buFont typeface="Helvetica Neue"/>
              <a:buChar char="-"/>
            </a:pPr>
            <a:r>
              <a:rPr b="0" i="0" lang="en-GB" sz="2400" u="none" cap="none" strike="noStrike">
                <a:solidFill>
                  <a:srgbClr val="000000"/>
                </a:solidFill>
                <a:latin typeface="Helvetica Neue"/>
                <a:ea typeface="Helvetica Neue"/>
                <a:cs typeface="Helvetica Neue"/>
                <a:sym typeface="Helvetica Neue"/>
              </a:rPr>
              <a:t>Functional comparisons</a:t>
            </a:r>
            <a:endParaRPr sz="700"/>
          </a:p>
          <a:p>
            <a:pPr indent="-222250" lvl="1" marL="342900" marR="0" rtl="0" algn="l">
              <a:lnSpc>
                <a:spcPct val="90000"/>
              </a:lnSpc>
              <a:spcBef>
                <a:spcPts val="2300"/>
              </a:spcBef>
              <a:spcAft>
                <a:spcPts val="0"/>
              </a:spcAft>
              <a:buClr>
                <a:srgbClr val="000000"/>
              </a:buClr>
              <a:buSzPts val="1900"/>
              <a:buFont typeface="Helvetica Neue"/>
              <a:buChar char="-"/>
            </a:pPr>
            <a:r>
              <a:rPr b="0" i="0" lang="en-GB" sz="2400" u="none" cap="none" strike="noStrike">
                <a:solidFill>
                  <a:srgbClr val="000000"/>
                </a:solidFill>
                <a:latin typeface="Helvetica Neue"/>
                <a:ea typeface="Helvetica Neue"/>
                <a:cs typeface="Helvetica Neue"/>
                <a:sym typeface="Helvetica Neue"/>
              </a:rPr>
              <a:t>at the trait level</a:t>
            </a:r>
            <a:endParaRPr sz="700"/>
          </a:p>
          <a:p>
            <a:pPr indent="-222250" lvl="1" marL="342900" marR="0" rtl="0" algn="l">
              <a:lnSpc>
                <a:spcPct val="90000"/>
              </a:lnSpc>
              <a:spcBef>
                <a:spcPts val="2300"/>
              </a:spcBef>
              <a:spcAft>
                <a:spcPts val="0"/>
              </a:spcAft>
              <a:buClr>
                <a:srgbClr val="000000"/>
              </a:buClr>
              <a:buSzPts val="1900"/>
              <a:buFont typeface="Helvetica Neue"/>
              <a:buChar char="-"/>
            </a:pPr>
            <a:r>
              <a:rPr b="0" i="0" lang="en-GB" sz="2400" u="none" cap="none" strike="noStrike">
                <a:solidFill>
                  <a:srgbClr val="000000"/>
                </a:solidFill>
                <a:latin typeface="Helvetica Neue"/>
                <a:ea typeface="Helvetica Neue"/>
                <a:cs typeface="Helvetica Neue"/>
                <a:sym typeface="Helvetica Neue"/>
              </a:rPr>
              <a:t>at the genetic level</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6"/>
          <p:cNvSpPr txBox="1"/>
          <p:nvPr>
            <p:ph type="title"/>
          </p:nvPr>
        </p:nvSpPr>
        <p:spPr>
          <a:xfrm>
            <a:off x="603250" y="539986"/>
            <a:ext cx="10985700" cy="717600"/>
          </a:xfrm>
          <a:prstGeom prst="rect">
            <a:avLst/>
          </a:prstGeom>
          <a:noFill/>
          <a:ln>
            <a:noFill/>
          </a:ln>
        </p:spPr>
        <p:txBody>
          <a:bodyPr anchorCtr="0" anchor="t" bIns="25400" lIns="25400" spcFirstLastPara="1" rIns="25400" wrap="square" tIns="25400">
            <a:normAutofit fontScale="90000"/>
          </a:bodyPr>
          <a:lstStyle/>
          <a:p>
            <a:pPr indent="0" lvl="0" marL="0" marR="0" rtl="0" algn="ctr">
              <a:lnSpc>
                <a:spcPct val="80000"/>
              </a:lnSpc>
              <a:spcBef>
                <a:spcPts val="0"/>
              </a:spcBef>
              <a:spcAft>
                <a:spcPts val="0"/>
              </a:spcAft>
              <a:buClr>
                <a:srgbClr val="0076B9"/>
              </a:buClr>
              <a:buSzPct val="100000"/>
              <a:buFont typeface="Helvetica Neue"/>
              <a:buNone/>
            </a:pPr>
            <a:r>
              <a:rPr b="1" lang="en-GB" sz="3200">
                <a:solidFill>
                  <a:srgbClr val="0076B9"/>
                </a:solidFill>
                <a:latin typeface="Helvetica Neue"/>
                <a:ea typeface="Helvetica Neue"/>
                <a:cs typeface="Helvetica Neue"/>
                <a:sym typeface="Helvetica Neue"/>
              </a:rPr>
              <a:t>AgroLD : knowledge graph for plant molecular interactions</a:t>
            </a:r>
            <a:endParaRPr b="1">
              <a:latin typeface="Helvetica Neue"/>
              <a:ea typeface="Helvetica Neue"/>
              <a:cs typeface="Helvetica Neue"/>
              <a:sym typeface="Helvetica Neue"/>
            </a:endParaRPr>
          </a:p>
        </p:txBody>
      </p:sp>
      <p:sp>
        <p:nvSpPr>
          <p:cNvPr id="249" name="Google Shape;249;p36"/>
          <p:cNvSpPr txBox="1"/>
          <p:nvPr>
            <p:ph idx="12" type="sldNum"/>
          </p:nvPr>
        </p:nvSpPr>
        <p:spPr>
          <a:xfrm>
            <a:off x="6032525" y="6540499"/>
            <a:ext cx="120900" cy="1899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900"/>
              <a:buFont typeface="Helvetica Neue"/>
              <a:buNone/>
            </a:pPr>
            <a:fld id="{00000000-1234-1234-1234-123412341234}" type="slidenum">
              <a:rPr lang="en-GB" sz="900"/>
              <a:t>‹#›</a:t>
            </a:fld>
            <a:endParaRPr/>
          </a:p>
        </p:txBody>
      </p:sp>
      <p:pic>
        <p:nvPicPr>
          <p:cNvPr descr="pasted-image.png" id="250" name="Google Shape;250;p36"/>
          <p:cNvPicPr preferRelativeResize="0"/>
          <p:nvPr/>
        </p:nvPicPr>
        <p:blipFill rotWithShape="1">
          <a:blip r:embed="rId3">
            <a:alphaModFix/>
          </a:blip>
          <a:srcRect b="0" l="0" r="0" t="0"/>
          <a:stretch/>
        </p:blipFill>
        <p:spPr>
          <a:xfrm>
            <a:off x="664105" y="2331719"/>
            <a:ext cx="4923216" cy="3543123"/>
          </a:xfrm>
          <a:prstGeom prst="rect">
            <a:avLst/>
          </a:prstGeom>
          <a:noFill/>
          <a:ln>
            <a:noFill/>
          </a:ln>
        </p:spPr>
      </p:pic>
      <p:pic>
        <p:nvPicPr>
          <p:cNvPr descr="pasted-image.png" id="251" name="Google Shape;251;p36"/>
          <p:cNvPicPr preferRelativeResize="0"/>
          <p:nvPr/>
        </p:nvPicPr>
        <p:blipFill rotWithShape="1">
          <a:blip r:embed="rId4">
            <a:alphaModFix/>
          </a:blip>
          <a:srcRect b="0" l="0" r="0" t="0"/>
          <a:stretch/>
        </p:blipFill>
        <p:spPr>
          <a:xfrm>
            <a:off x="3201496" y="4037862"/>
            <a:ext cx="2721289" cy="2216308"/>
          </a:xfrm>
          <a:prstGeom prst="rect">
            <a:avLst/>
          </a:prstGeom>
          <a:noFill/>
          <a:ln>
            <a:noFill/>
          </a:ln>
        </p:spPr>
      </p:pic>
      <p:pic>
        <p:nvPicPr>
          <p:cNvPr descr="pasted-image.png" id="252" name="Google Shape;252;p36"/>
          <p:cNvPicPr preferRelativeResize="0"/>
          <p:nvPr/>
        </p:nvPicPr>
        <p:blipFill rotWithShape="1">
          <a:blip r:embed="rId5">
            <a:alphaModFix/>
          </a:blip>
          <a:srcRect b="0" l="0" r="0" t="0"/>
          <a:stretch/>
        </p:blipFill>
        <p:spPr>
          <a:xfrm>
            <a:off x="3309999" y="6315195"/>
            <a:ext cx="2298654" cy="485798"/>
          </a:xfrm>
          <a:prstGeom prst="rect">
            <a:avLst/>
          </a:prstGeom>
          <a:noFill/>
          <a:ln>
            <a:noFill/>
          </a:ln>
        </p:spPr>
      </p:pic>
      <p:sp>
        <p:nvSpPr>
          <p:cNvPr id="253" name="Google Shape;253;p36"/>
          <p:cNvSpPr txBox="1"/>
          <p:nvPr/>
        </p:nvSpPr>
        <p:spPr>
          <a:xfrm>
            <a:off x="6194407" y="3697025"/>
            <a:ext cx="4428000" cy="1431000"/>
          </a:xfrm>
          <a:prstGeom prst="rect">
            <a:avLst/>
          </a:prstGeom>
          <a:noFill/>
          <a:ln>
            <a:noFill/>
          </a:ln>
        </p:spPr>
        <p:txBody>
          <a:bodyPr anchorCtr="0" anchor="ctr" bIns="25400" lIns="25400" spcFirstLastPara="1" rIns="25400" wrap="square" tIns="25400">
            <a:spAutoFit/>
          </a:bodyPr>
          <a:lstStyle/>
          <a:p>
            <a:pPr indent="0" lvl="0" marL="0" marR="0" rtl="0" algn="l">
              <a:lnSpc>
                <a:spcPct val="90000"/>
              </a:lnSpc>
              <a:spcBef>
                <a:spcPts val="0"/>
              </a:spcBef>
              <a:spcAft>
                <a:spcPts val="0"/>
              </a:spcAft>
              <a:buClr>
                <a:srgbClr val="000000"/>
              </a:buClr>
              <a:buSzPts val="1900"/>
              <a:buFont typeface="Helvetica Neue"/>
              <a:buNone/>
            </a:pPr>
            <a:r>
              <a:rPr b="0" i="0" lang="en-GB" sz="1900" u="none" cap="none" strike="noStrike">
                <a:solidFill>
                  <a:srgbClr val="000000"/>
                </a:solidFill>
                <a:latin typeface="Helvetica Neue"/>
                <a:ea typeface="Helvetica Neue"/>
                <a:cs typeface="Helvetica Neue"/>
                <a:sym typeface="Helvetica Neue"/>
              </a:rPr>
              <a:t>Improve gene functional annotations</a:t>
            </a:r>
            <a:endParaRPr sz="700"/>
          </a:p>
          <a:p>
            <a:pPr indent="0" lvl="0" marL="0" marR="0" rtl="0" algn="l">
              <a:lnSpc>
                <a:spcPct val="90000"/>
              </a:lnSpc>
              <a:spcBef>
                <a:spcPts val="2300"/>
              </a:spcBef>
              <a:spcAft>
                <a:spcPts val="0"/>
              </a:spcAft>
              <a:buClr>
                <a:srgbClr val="000000"/>
              </a:buClr>
              <a:buSzPts val="1900"/>
              <a:buFont typeface="Helvetica Neue"/>
              <a:buNone/>
            </a:pPr>
            <a:r>
              <a:rPr b="0" i="0" lang="en-GB" sz="1900" u="none" cap="none" strike="noStrike">
                <a:solidFill>
                  <a:srgbClr val="000000"/>
                </a:solidFill>
                <a:latin typeface="Helvetica Neue"/>
                <a:ea typeface="Helvetica Neue"/>
                <a:cs typeface="Helvetica Neue"/>
                <a:sym typeface="Helvetica Neue"/>
              </a:rPr>
              <a:t>Reveal genotype-phenotype interactions</a:t>
            </a:r>
            <a:endParaRPr sz="700"/>
          </a:p>
          <a:p>
            <a:pPr indent="0" lvl="0" marL="0" marR="0" rtl="0" algn="l">
              <a:lnSpc>
                <a:spcPct val="90000"/>
              </a:lnSpc>
              <a:spcBef>
                <a:spcPts val="2300"/>
              </a:spcBef>
              <a:spcAft>
                <a:spcPts val="0"/>
              </a:spcAft>
              <a:buClr>
                <a:srgbClr val="000000"/>
              </a:buClr>
              <a:buSzPts val="1900"/>
              <a:buFont typeface="Helvetica Neue"/>
              <a:buNone/>
            </a:pPr>
            <a:r>
              <a:rPr b="0" i="0" lang="en-GB" sz="1900" u="none" cap="none" strike="noStrike">
                <a:solidFill>
                  <a:srgbClr val="000000"/>
                </a:solidFill>
                <a:latin typeface="Helvetica Neue"/>
                <a:ea typeface="Helvetica Neue"/>
                <a:cs typeface="Helvetica Neue"/>
                <a:sym typeface="Helvetica Neue"/>
              </a:rPr>
              <a:t>Help in variants/genes prioritisation</a:t>
            </a:r>
            <a:endParaRPr sz="700"/>
          </a:p>
        </p:txBody>
      </p:sp>
      <p:sp>
        <p:nvSpPr>
          <p:cNvPr id="254" name="Google Shape;254;p36"/>
          <p:cNvSpPr txBox="1"/>
          <p:nvPr/>
        </p:nvSpPr>
        <p:spPr>
          <a:xfrm>
            <a:off x="6128719" y="1782601"/>
            <a:ext cx="5709600" cy="1221000"/>
          </a:xfrm>
          <a:prstGeom prst="rect">
            <a:avLst/>
          </a:prstGeom>
          <a:noFill/>
          <a:ln>
            <a:noFill/>
          </a:ln>
        </p:spPr>
        <p:txBody>
          <a:bodyPr anchorCtr="0" anchor="ctr" bIns="25400" lIns="25400" spcFirstLastPara="1" rIns="25400" wrap="square" tIns="25400">
            <a:spAutoFit/>
          </a:bodyPr>
          <a:lstStyle/>
          <a:p>
            <a:pPr indent="0" lvl="0" marL="0" marR="0" rtl="0" algn="l">
              <a:lnSpc>
                <a:spcPct val="150000"/>
              </a:lnSpc>
              <a:spcBef>
                <a:spcPts val="0"/>
              </a:spcBef>
              <a:spcAft>
                <a:spcPts val="0"/>
              </a:spcAft>
              <a:buClr>
                <a:srgbClr val="000000"/>
              </a:buClr>
              <a:buSzPts val="1900"/>
              <a:buFont typeface="Trebuchet MS"/>
              <a:buNone/>
            </a:pPr>
            <a:r>
              <a:rPr b="0" i="0" lang="en-GB" sz="1900" u="none" cap="none" strike="noStrike">
                <a:solidFill>
                  <a:srgbClr val="000000"/>
                </a:solidFill>
                <a:latin typeface="Trebuchet MS"/>
                <a:ea typeface="Trebuchet MS"/>
                <a:cs typeface="Trebuchet MS"/>
                <a:sym typeface="Trebuchet MS"/>
              </a:rPr>
              <a:t>multi-scale data integration on heterogeneous data </a:t>
            </a:r>
            <a:endParaRPr b="0" i="0" sz="1200" u="none" cap="none" strike="noStrike">
              <a:solidFill>
                <a:srgbClr val="5E5E5E"/>
              </a:solidFill>
              <a:latin typeface="Times"/>
              <a:ea typeface="Times"/>
              <a:cs typeface="Times"/>
              <a:sym typeface="Times"/>
            </a:endParaRPr>
          </a:p>
          <a:p>
            <a:pPr indent="0" lvl="0" marL="0" marR="0" rtl="0" algn="l">
              <a:lnSpc>
                <a:spcPct val="150000"/>
              </a:lnSpc>
              <a:spcBef>
                <a:spcPts val="0"/>
              </a:spcBef>
              <a:spcAft>
                <a:spcPts val="0"/>
              </a:spcAft>
              <a:buClr>
                <a:srgbClr val="000000"/>
              </a:buClr>
              <a:buSzPts val="1900"/>
              <a:buFont typeface="Arial"/>
              <a:buNone/>
            </a:pPr>
            <a:r>
              <a:rPr b="0" i="0" lang="en-GB" sz="1900" u="none" cap="none" strike="noStrike">
                <a:solidFill>
                  <a:srgbClr val="000000"/>
                </a:solidFill>
                <a:latin typeface="Arial"/>
                <a:ea typeface="Arial"/>
                <a:cs typeface="Arial"/>
                <a:sym typeface="Arial"/>
              </a:rPr>
              <a:t>Answer complex biological questions</a:t>
            </a:r>
            <a:endParaRPr b="0" i="0" sz="1200" u="none" cap="none" strike="noStrike">
              <a:solidFill>
                <a:srgbClr val="5E5E5E"/>
              </a:solidFill>
              <a:latin typeface="Times"/>
              <a:ea typeface="Times"/>
              <a:cs typeface="Times"/>
              <a:sym typeface="Times"/>
            </a:endParaRPr>
          </a:p>
          <a:p>
            <a:pPr indent="0" lvl="0" marL="0" marR="0" rtl="0" algn="l">
              <a:lnSpc>
                <a:spcPct val="150000"/>
              </a:lnSpc>
              <a:spcBef>
                <a:spcPts val="0"/>
              </a:spcBef>
              <a:spcAft>
                <a:spcPts val="0"/>
              </a:spcAft>
              <a:buClr>
                <a:srgbClr val="000000"/>
              </a:buClr>
              <a:buSzPts val="1900"/>
              <a:buFont typeface="Trebuchet MS"/>
              <a:buNone/>
            </a:pPr>
            <a:r>
              <a:rPr b="0" i="0" lang="en-GB" sz="1900" u="none" cap="none" strike="noStrike">
                <a:solidFill>
                  <a:srgbClr val="000000"/>
                </a:solidFill>
                <a:latin typeface="Trebuchet MS"/>
                <a:ea typeface="Trebuchet MS"/>
                <a:cs typeface="Trebuchet MS"/>
                <a:sym typeface="Trebuchet MS"/>
              </a:rPr>
              <a:t>Develop user-friendly access to knowledge graph</a:t>
            </a:r>
            <a:endParaRPr sz="700"/>
          </a:p>
        </p:txBody>
      </p:sp>
      <p:sp>
        <p:nvSpPr>
          <p:cNvPr id="255" name="Google Shape;255;p36"/>
          <p:cNvSpPr txBox="1"/>
          <p:nvPr/>
        </p:nvSpPr>
        <p:spPr>
          <a:xfrm>
            <a:off x="6139401" y="1265492"/>
            <a:ext cx="1811700" cy="383700"/>
          </a:xfrm>
          <a:prstGeom prst="rect">
            <a:avLst/>
          </a:prstGeom>
          <a:noFill/>
          <a:ln>
            <a:noFill/>
          </a:ln>
        </p:spPr>
        <p:txBody>
          <a:bodyPr anchorCtr="0" anchor="ctr" bIns="25400" lIns="25400" spcFirstLastPara="1" rIns="25400" wrap="square" tIns="25400">
            <a:spAutoFit/>
          </a:bodyPr>
          <a:lstStyle/>
          <a:p>
            <a:pPr indent="0" lvl="0" marL="0" marR="0" rtl="0" algn="l">
              <a:lnSpc>
                <a:spcPct val="90000"/>
              </a:lnSpc>
              <a:spcBef>
                <a:spcPts val="0"/>
              </a:spcBef>
              <a:spcAft>
                <a:spcPts val="0"/>
              </a:spcAft>
              <a:buClr>
                <a:srgbClr val="004C7F"/>
              </a:buClr>
              <a:buSzPts val="2400"/>
              <a:buFont typeface="Helvetica Neue"/>
              <a:buNone/>
            </a:pPr>
            <a:r>
              <a:rPr b="1" i="0" lang="en-GB" sz="2400" u="none" cap="none" strike="noStrike">
                <a:solidFill>
                  <a:srgbClr val="004C7F"/>
                </a:solidFill>
                <a:latin typeface="Helvetica Neue"/>
                <a:ea typeface="Helvetica Neue"/>
                <a:cs typeface="Helvetica Neue"/>
                <a:sym typeface="Helvetica Neue"/>
              </a:rPr>
              <a:t>Problematic</a:t>
            </a:r>
            <a:endParaRPr sz="700"/>
          </a:p>
        </p:txBody>
      </p:sp>
      <p:sp>
        <p:nvSpPr>
          <p:cNvPr id="256" name="Google Shape;256;p36"/>
          <p:cNvSpPr txBox="1"/>
          <p:nvPr/>
        </p:nvSpPr>
        <p:spPr>
          <a:xfrm>
            <a:off x="6171952" y="3119443"/>
            <a:ext cx="740400" cy="390000"/>
          </a:xfrm>
          <a:prstGeom prst="rect">
            <a:avLst/>
          </a:prstGeom>
          <a:noFill/>
          <a:ln>
            <a:noFill/>
          </a:ln>
        </p:spPr>
        <p:txBody>
          <a:bodyPr anchorCtr="0" anchor="ctr" bIns="25400" lIns="25400" spcFirstLastPara="1" rIns="25400" wrap="square" tIns="25400">
            <a:spAutoFit/>
          </a:bodyPr>
          <a:lstStyle/>
          <a:p>
            <a:pPr indent="0" lvl="0" marL="0" marR="0" rtl="0" algn="l">
              <a:lnSpc>
                <a:spcPct val="143181"/>
              </a:lnSpc>
              <a:spcBef>
                <a:spcPts val="0"/>
              </a:spcBef>
              <a:spcAft>
                <a:spcPts val="0"/>
              </a:spcAft>
              <a:buClr>
                <a:srgbClr val="004C7F"/>
              </a:buClr>
              <a:buSzPts val="2200"/>
              <a:buFont typeface="Helvetica Neue"/>
              <a:buNone/>
            </a:pPr>
            <a:r>
              <a:rPr b="1" i="0" lang="en-GB" sz="2200" u="none" cap="none" strike="noStrike">
                <a:solidFill>
                  <a:srgbClr val="004C7F"/>
                </a:solidFill>
                <a:latin typeface="Helvetica Neue"/>
                <a:ea typeface="Helvetica Neue"/>
                <a:cs typeface="Helvetica Neue"/>
                <a:sym typeface="Helvetica Neue"/>
              </a:rPr>
              <a:t>Aims</a:t>
            </a:r>
            <a:endParaRPr sz="700"/>
          </a:p>
        </p:txBody>
      </p:sp>
      <p:sp>
        <p:nvSpPr>
          <p:cNvPr id="257" name="Google Shape;257;p36"/>
          <p:cNvSpPr txBox="1"/>
          <p:nvPr/>
        </p:nvSpPr>
        <p:spPr>
          <a:xfrm>
            <a:off x="6399807" y="5874842"/>
            <a:ext cx="4359600" cy="125190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4C7F"/>
              </a:buClr>
              <a:buSzPts val="1300"/>
              <a:buFont typeface="Trebuchet MS"/>
              <a:buNone/>
            </a:pPr>
            <a:r>
              <a:rPr b="1" i="1" lang="en-GB" sz="1300" u="none" cap="none" strike="noStrike">
                <a:solidFill>
                  <a:srgbClr val="004C7F"/>
                </a:solidFill>
                <a:latin typeface="Trebuchet MS"/>
                <a:ea typeface="Trebuchet MS"/>
                <a:cs typeface="Trebuchet MS"/>
                <a:sym typeface="Trebuchet MS"/>
              </a:rPr>
              <a:t>Larmande et al, 2022, SPRINGER book in bioinformatics </a:t>
            </a:r>
            <a:endParaRPr sz="700"/>
          </a:p>
          <a:p>
            <a:pPr indent="0" lvl="0" marL="0" marR="0" rtl="0" algn="l">
              <a:lnSpc>
                <a:spcPct val="100000"/>
              </a:lnSpc>
              <a:spcBef>
                <a:spcPts val="0"/>
              </a:spcBef>
              <a:spcAft>
                <a:spcPts val="0"/>
              </a:spcAft>
              <a:buClr>
                <a:srgbClr val="004C7F"/>
              </a:buClr>
              <a:buSzPts val="1300"/>
              <a:buFont typeface="Trebuchet MS"/>
              <a:buNone/>
            </a:pPr>
            <a:r>
              <a:rPr b="1" i="1" lang="en-GB" sz="1300" u="none" cap="none" strike="noStrike">
                <a:solidFill>
                  <a:srgbClr val="004C7F"/>
                </a:solidFill>
                <a:latin typeface="Trebuchet MS"/>
                <a:ea typeface="Trebuchet MS"/>
                <a:cs typeface="Trebuchet MS"/>
                <a:sym typeface="Trebuchet MS"/>
              </a:rPr>
              <a:t>Larmande et al, 2021, ISWC proceedings</a:t>
            </a:r>
            <a:endParaRPr sz="700"/>
          </a:p>
          <a:p>
            <a:pPr indent="0" lvl="0" marL="0" marR="0" rtl="0" algn="l">
              <a:lnSpc>
                <a:spcPct val="100000"/>
              </a:lnSpc>
              <a:spcBef>
                <a:spcPts val="0"/>
              </a:spcBef>
              <a:spcAft>
                <a:spcPts val="0"/>
              </a:spcAft>
              <a:buClr>
                <a:srgbClr val="004C7F"/>
              </a:buClr>
              <a:buSzPts val="1300"/>
              <a:buFont typeface="Trebuchet MS"/>
              <a:buNone/>
            </a:pPr>
            <a:r>
              <a:rPr b="1" i="1" lang="en-GB" sz="1300" u="none" cap="none" strike="noStrike">
                <a:solidFill>
                  <a:srgbClr val="004C7F"/>
                </a:solidFill>
                <a:latin typeface="Trebuchet MS"/>
                <a:ea typeface="Trebuchet MS"/>
                <a:cs typeface="Trebuchet MS"/>
                <a:sym typeface="Trebuchet MS"/>
              </a:rPr>
              <a:t>Venkatesan et al, 2017, PLOS ONE</a:t>
            </a:r>
            <a:endParaRPr b="0" i="0" sz="1200" u="none" cap="none" strike="noStrike">
              <a:solidFill>
                <a:srgbClr val="5E5E5E"/>
              </a:solidFill>
              <a:latin typeface="Times"/>
              <a:ea typeface="Times"/>
              <a:cs typeface="Times"/>
              <a:sym typeface="Times"/>
            </a:endParaRPr>
          </a:p>
          <a:p>
            <a:pPr indent="0" lvl="0" marL="0" marR="0" rtl="0" algn="l">
              <a:lnSpc>
                <a:spcPct val="100000"/>
              </a:lnSpc>
              <a:spcBef>
                <a:spcPts val="0"/>
              </a:spcBef>
              <a:spcAft>
                <a:spcPts val="0"/>
              </a:spcAft>
              <a:buClr>
                <a:srgbClr val="004C7F"/>
              </a:buClr>
              <a:buSzPts val="1300"/>
              <a:buFont typeface="Trebuchet MS"/>
              <a:buNone/>
            </a:pPr>
            <a:r>
              <a:rPr b="1" i="1" lang="en-GB" sz="1300" u="none" cap="none" strike="noStrike">
                <a:solidFill>
                  <a:srgbClr val="004C7F"/>
                </a:solidFill>
                <a:latin typeface="Trebuchet MS"/>
                <a:ea typeface="Trebuchet MS"/>
                <a:cs typeface="Trebuchet MS"/>
                <a:sym typeface="Trebuchet MS"/>
              </a:rPr>
              <a:t>Tagny et al, 2016, Ingénierie des Systèmes d’Information</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7"/>
          <p:cNvSpPr txBox="1"/>
          <p:nvPr>
            <p:ph idx="12" type="sldNum"/>
          </p:nvPr>
        </p:nvSpPr>
        <p:spPr>
          <a:xfrm>
            <a:off x="11885906" y="6553366"/>
            <a:ext cx="141900" cy="1590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1200"/>
              <a:buFont typeface="Helvetica Neue"/>
              <a:buNone/>
            </a:pPr>
            <a:fld id="{00000000-1234-1234-1234-123412341234}" type="slidenum">
              <a:rPr lang="en-GB">
                <a:solidFill>
                  <a:srgbClr val="000000"/>
                </a:solidFill>
              </a:rPr>
              <a:t>‹#›</a:t>
            </a:fld>
            <a:endParaRPr/>
          </a:p>
        </p:txBody>
      </p:sp>
      <p:pic>
        <p:nvPicPr>
          <p:cNvPr descr="pasted-image.pdf" id="263" name="Google Shape;263;p37"/>
          <p:cNvPicPr preferRelativeResize="0"/>
          <p:nvPr/>
        </p:nvPicPr>
        <p:blipFill rotWithShape="1">
          <a:blip r:embed="rId3">
            <a:alphaModFix/>
          </a:blip>
          <a:srcRect b="0" l="0" r="0" t="0"/>
          <a:stretch/>
        </p:blipFill>
        <p:spPr>
          <a:xfrm>
            <a:off x="1042380" y="885727"/>
            <a:ext cx="8678839" cy="6044792"/>
          </a:xfrm>
          <a:prstGeom prst="rect">
            <a:avLst/>
          </a:prstGeom>
          <a:noFill/>
          <a:ln>
            <a:noFill/>
          </a:ln>
        </p:spPr>
      </p:pic>
      <p:pic>
        <p:nvPicPr>
          <p:cNvPr descr="pasted-image.pdf" id="264" name="Google Shape;264;p37"/>
          <p:cNvPicPr preferRelativeResize="0"/>
          <p:nvPr/>
        </p:nvPicPr>
        <p:blipFill rotWithShape="1">
          <a:blip r:embed="rId4">
            <a:alphaModFix/>
          </a:blip>
          <a:srcRect b="0" l="0" r="0" t="0"/>
          <a:stretch/>
        </p:blipFill>
        <p:spPr>
          <a:xfrm>
            <a:off x="506055" y="2423913"/>
            <a:ext cx="2700536" cy="2010174"/>
          </a:xfrm>
          <a:prstGeom prst="rect">
            <a:avLst/>
          </a:prstGeom>
          <a:noFill/>
          <a:ln>
            <a:noFill/>
          </a:ln>
        </p:spPr>
      </p:pic>
      <p:pic>
        <p:nvPicPr>
          <p:cNvPr descr="pasted-image.pdf" id="265" name="Google Shape;265;p37"/>
          <p:cNvPicPr preferRelativeResize="0"/>
          <p:nvPr/>
        </p:nvPicPr>
        <p:blipFill rotWithShape="1">
          <a:blip r:embed="rId5">
            <a:alphaModFix/>
          </a:blip>
          <a:srcRect b="0" l="0" r="0" t="0"/>
          <a:stretch/>
        </p:blipFill>
        <p:spPr>
          <a:xfrm>
            <a:off x="6096677" y="237074"/>
            <a:ext cx="5673500" cy="6561935"/>
          </a:xfrm>
          <a:prstGeom prst="rect">
            <a:avLst/>
          </a:prstGeom>
          <a:noFill/>
          <a:ln>
            <a:noFill/>
          </a:ln>
        </p:spPr>
      </p:pic>
      <p:sp>
        <p:nvSpPr>
          <p:cNvPr id="266" name="Google Shape;266;p37"/>
          <p:cNvSpPr txBox="1"/>
          <p:nvPr>
            <p:ph type="title"/>
          </p:nvPr>
        </p:nvSpPr>
        <p:spPr>
          <a:xfrm>
            <a:off x="-817041" y="441314"/>
            <a:ext cx="10985700" cy="716700"/>
          </a:xfrm>
          <a:prstGeom prst="rect">
            <a:avLst/>
          </a:prstGeom>
          <a:noFill/>
          <a:ln>
            <a:noFill/>
          </a:ln>
        </p:spPr>
        <p:txBody>
          <a:bodyPr anchorCtr="0" anchor="t" bIns="25400" lIns="25400" spcFirstLastPara="1" rIns="25400" wrap="square" tIns="25400">
            <a:normAutofit/>
          </a:bodyPr>
          <a:lstStyle/>
          <a:p>
            <a:pPr indent="0" lvl="0" marL="0" marR="0" rtl="0" algn="ctr">
              <a:lnSpc>
                <a:spcPct val="80000"/>
              </a:lnSpc>
              <a:spcBef>
                <a:spcPts val="0"/>
              </a:spcBef>
              <a:spcAft>
                <a:spcPts val="0"/>
              </a:spcAft>
              <a:buClr>
                <a:srgbClr val="0076B9"/>
              </a:buClr>
              <a:buSzPts val="4300"/>
              <a:buFont typeface="Helvetica Neue"/>
              <a:buNone/>
            </a:pPr>
            <a:r>
              <a:rPr b="1" lang="en-GB">
                <a:solidFill>
                  <a:srgbClr val="0076B9"/>
                </a:solidFill>
                <a:latin typeface="Helvetica Neue"/>
                <a:ea typeface="Helvetica Neue"/>
                <a:cs typeface="Helvetica Neue"/>
                <a:sym typeface="Helvetica Neue"/>
              </a:rPr>
              <a:t>Available Species </a:t>
            </a:r>
            <a:endParaRPr b="1">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8"/>
          <p:cNvSpPr/>
          <p:nvPr/>
        </p:nvSpPr>
        <p:spPr>
          <a:xfrm>
            <a:off x="466169" y="4224171"/>
            <a:ext cx="2304900" cy="625800"/>
          </a:xfrm>
          <a:prstGeom prst="rect">
            <a:avLst/>
          </a:prstGeom>
          <a:solidFill>
            <a:srgbClr val="5E5E5E"/>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000000"/>
              </a:buClr>
              <a:buSzPts val="1600"/>
              <a:buFont typeface="Helvetica Neue"/>
              <a:buNone/>
            </a:pPr>
            <a:r>
              <a:t/>
            </a:r>
            <a:endParaRPr b="0" i="0" sz="1600" u="none" cap="none" strike="noStrike">
              <a:solidFill>
                <a:srgbClr val="000000"/>
              </a:solidFill>
              <a:latin typeface="Helvetica Neue"/>
              <a:ea typeface="Helvetica Neue"/>
              <a:cs typeface="Helvetica Neue"/>
              <a:sym typeface="Helvetica Neue"/>
            </a:endParaRPr>
          </a:p>
        </p:txBody>
      </p:sp>
      <p:sp>
        <p:nvSpPr>
          <p:cNvPr id="272" name="Google Shape;272;p38"/>
          <p:cNvSpPr/>
          <p:nvPr/>
        </p:nvSpPr>
        <p:spPr>
          <a:xfrm>
            <a:off x="425515" y="3271498"/>
            <a:ext cx="1806000" cy="717600"/>
          </a:xfrm>
          <a:prstGeom prst="rect">
            <a:avLst/>
          </a:prstGeom>
          <a:solidFill>
            <a:srgbClr val="000000"/>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FFFFFF"/>
              </a:buClr>
              <a:buSzPts val="1600"/>
              <a:buFont typeface="Helvetica Neue"/>
              <a:buNone/>
            </a:pPr>
            <a:r>
              <a:t/>
            </a:r>
            <a:endParaRPr b="0" i="0" sz="1600" u="none" cap="none" strike="noStrike">
              <a:solidFill>
                <a:srgbClr val="FFFFFF"/>
              </a:solidFill>
              <a:latin typeface="Helvetica Neue"/>
              <a:ea typeface="Helvetica Neue"/>
              <a:cs typeface="Helvetica Neue"/>
              <a:sym typeface="Helvetica Neue"/>
            </a:endParaRPr>
          </a:p>
        </p:txBody>
      </p:sp>
      <p:sp>
        <p:nvSpPr>
          <p:cNvPr id="273" name="Google Shape;273;p38"/>
          <p:cNvSpPr txBox="1"/>
          <p:nvPr>
            <p:ph type="title"/>
          </p:nvPr>
        </p:nvSpPr>
        <p:spPr>
          <a:xfrm>
            <a:off x="603250" y="539750"/>
            <a:ext cx="10985700" cy="717600"/>
          </a:xfrm>
          <a:prstGeom prst="rect">
            <a:avLst/>
          </a:prstGeom>
          <a:noFill/>
          <a:ln>
            <a:noFill/>
          </a:ln>
        </p:spPr>
        <p:txBody>
          <a:bodyPr anchorCtr="0" anchor="t" bIns="25400" lIns="25400" spcFirstLastPara="1" rIns="25400" wrap="square" tIns="25400">
            <a:normAutofit/>
          </a:bodyPr>
          <a:lstStyle/>
          <a:p>
            <a:pPr indent="0" lvl="0" marL="0" marR="0" rtl="0" algn="ctr">
              <a:lnSpc>
                <a:spcPct val="80000"/>
              </a:lnSpc>
              <a:spcBef>
                <a:spcPts val="0"/>
              </a:spcBef>
              <a:spcAft>
                <a:spcPts val="0"/>
              </a:spcAft>
              <a:buClr>
                <a:srgbClr val="0076B9"/>
              </a:buClr>
              <a:buSzPts val="4300"/>
              <a:buFont typeface="Helvetica Neue"/>
              <a:buNone/>
            </a:pPr>
            <a:r>
              <a:rPr b="1" lang="en-GB">
                <a:solidFill>
                  <a:srgbClr val="0076B9"/>
                </a:solidFill>
                <a:latin typeface="Helvetica Neue"/>
                <a:ea typeface="Helvetica Neue"/>
                <a:cs typeface="Helvetica Neue"/>
                <a:sym typeface="Helvetica Neue"/>
              </a:rPr>
              <a:t>Data sources and data types</a:t>
            </a:r>
            <a:endParaRPr b="1">
              <a:latin typeface="Helvetica Neue"/>
              <a:ea typeface="Helvetica Neue"/>
              <a:cs typeface="Helvetica Neue"/>
              <a:sym typeface="Helvetica Neue"/>
            </a:endParaRPr>
          </a:p>
        </p:txBody>
      </p:sp>
      <p:sp>
        <p:nvSpPr>
          <p:cNvPr id="274" name="Google Shape;274;p38"/>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900"/>
              <a:buFont typeface="Helvetica Neue"/>
              <a:buNone/>
            </a:pPr>
            <a:fld id="{00000000-1234-1234-1234-123412341234}" type="slidenum">
              <a:rPr lang="en-GB" sz="900"/>
              <a:t>‹#›</a:t>
            </a:fld>
            <a:endParaRPr/>
          </a:p>
        </p:txBody>
      </p:sp>
      <p:pic>
        <p:nvPicPr>
          <p:cNvPr descr="pasted-image.pdf" id="275" name="Google Shape;275;p38"/>
          <p:cNvPicPr preferRelativeResize="0"/>
          <p:nvPr/>
        </p:nvPicPr>
        <p:blipFill rotWithShape="1">
          <a:blip r:embed="rId3">
            <a:alphaModFix/>
          </a:blip>
          <a:srcRect b="0" l="0" r="0" t="0"/>
          <a:stretch/>
        </p:blipFill>
        <p:spPr>
          <a:xfrm>
            <a:off x="8410422" y="1853672"/>
            <a:ext cx="1995089" cy="4910986"/>
          </a:xfrm>
          <a:prstGeom prst="rect">
            <a:avLst/>
          </a:prstGeom>
          <a:noFill/>
          <a:ln>
            <a:noFill/>
          </a:ln>
        </p:spPr>
      </p:pic>
      <p:sp>
        <p:nvSpPr>
          <p:cNvPr id="276" name="Google Shape;276;p38"/>
          <p:cNvSpPr txBox="1"/>
          <p:nvPr/>
        </p:nvSpPr>
        <p:spPr>
          <a:xfrm>
            <a:off x="10378400" y="2501826"/>
            <a:ext cx="1447500" cy="4053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2300"/>
              <a:buFont typeface="Helvetica Neue"/>
              <a:buNone/>
            </a:pPr>
            <a:r>
              <a:rPr b="0" i="0" lang="en-GB" sz="2300" u="none" cap="none" strike="noStrike">
                <a:solidFill>
                  <a:srgbClr val="5E5E5E"/>
                </a:solidFill>
                <a:latin typeface="Helvetica Neue"/>
                <a:ea typeface="Helvetica Neue"/>
                <a:cs typeface="Helvetica Neue"/>
                <a:sym typeface="Helvetica Neue"/>
              </a:rPr>
              <a:t>Databases</a:t>
            </a:r>
            <a:endParaRPr sz="700"/>
          </a:p>
        </p:txBody>
      </p:sp>
      <p:sp>
        <p:nvSpPr>
          <p:cNvPr id="277" name="Google Shape;277;p38"/>
          <p:cNvSpPr txBox="1"/>
          <p:nvPr/>
        </p:nvSpPr>
        <p:spPr>
          <a:xfrm>
            <a:off x="10077975" y="4138298"/>
            <a:ext cx="2048400" cy="4053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2300"/>
              <a:buFont typeface="Helvetica Neue"/>
              <a:buNone/>
            </a:pPr>
            <a:r>
              <a:rPr b="0" i="0" lang="en-GB" sz="2300" u="none" cap="none" strike="noStrike">
                <a:solidFill>
                  <a:srgbClr val="5E5E5E"/>
                </a:solidFill>
                <a:latin typeface="Helvetica Neue"/>
                <a:ea typeface="Helvetica Neue"/>
                <a:cs typeface="Helvetica Neue"/>
                <a:sym typeface="Helvetica Neue"/>
              </a:rPr>
              <a:t>Data standards</a:t>
            </a:r>
            <a:endParaRPr sz="700"/>
          </a:p>
        </p:txBody>
      </p:sp>
      <p:sp>
        <p:nvSpPr>
          <p:cNvPr id="278" name="Google Shape;278;p38"/>
          <p:cNvSpPr txBox="1"/>
          <p:nvPr/>
        </p:nvSpPr>
        <p:spPr>
          <a:xfrm>
            <a:off x="10589588" y="5774770"/>
            <a:ext cx="1025100" cy="4053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5E5E5E"/>
              </a:buClr>
              <a:buSzPts val="2300"/>
              <a:buFont typeface="Helvetica Neue"/>
              <a:buNone/>
            </a:pPr>
            <a:r>
              <a:rPr b="0" i="0" lang="en-GB" sz="2300" u="none" cap="none" strike="noStrike">
                <a:solidFill>
                  <a:srgbClr val="5E5E5E"/>
                </a:solidFill>
                <a:latin typeface="Helvetica Neue"/>
                <a:ea typeface="Helvetica Neue"/>
                <a:cs typeface="Helvetica Neue"/>
                <a:sym typeface="Helvetica Neue"/>
              </a:rPr>
              <a:t>Articles</a:t>
            </a:r>
            <a:endParaRPr sz="700"/>
          </a:p>
        </p:txBody>
      </p:sp>
      <p:pic>
        <p:nvPicPr>
          <p:cNvPr descr="pasted-image.tiff" id="279" name="Google Shape;279;p38"/>
          <p:cNvPicPr preferRelativeResize="0"/>
          <p:nvPr/>
        </p:nvPicPr>
        <p:blipFill rotWithShape="1">
          <a:blip r:embed="rId4">
            <a:alphaModFix/>
          </a:blip>
          <a:srcRect b="0" l="0" r="0" t="0"/>
          <a:stretch/>
        </p:blipFill>
        <p:spPr>
          <a:xfrm>
            <a:off x="468036" y="1073106"/>
            <a:ext cx="2208614" cy="883446"/>
          </a:xfrm>
          <a:prstGeom prst="rect">
            <a:avLst/>
          </a:prstGeom>
          <a:noFill/>
          <a:ln>
            <a:noFill/>
          </a:ln>
        </p:spPr>
      </p:pic>
      <p:pic>
        <p:nvPicPr>
          <p:cNvPr descr="pasted-image.tiff" id="280" name="Google Shape;280;p38"/>
          <p:cNvPicPr preferRelativeResize="0"/>
          <p:nvPr/>
        </p:nvPicPr>
        <p:blipFill rotWithShape="1">
          <a:blip r:embed="rId5">
            <a:alphaModFix/>
          </a:blip>
          <a:srcRect b="0" l="0" r="0" t="0"/>
          <a:stretch/>
        </p:blipFill>
        <p:spPr>
          <a:xfrm>
            <a:off x="5357371" y="1723410"/>
            <a:ext cx="2868972" cy="675543"/>
          </a:xfrm>
          <a:prstGeom prst="rect">
            <a:avLst/>
          </a:prstGeom>
          <a:noFill/>
          <a:ln>
            <a:noFill/>
          </a:ln>
        </p:spPr>
      </p:pic>
      <p:pic>
        <p:nvPicPr>
          <p:cNvPr descr="pasted-image.tiff" id="281" name="Google Shape;281;p38"/>
          <p:cNvPicPr preferRelativeResize="0"/>
          <p:nvPr/>
        </p:nvPicPr>
        <p:blipFill rotWithShape="1">
          <a:blip r:embed="rId6">
            <a:alphaModFix/>
          </a:blip>
          <a:srcRect b="0" l="0" r="0" t="0"/>
          <a:stretch/>
        </p:blipFill>
        <p:spPr>
          <a:xfrm>
            <a:off x="5590329" y="2455853"/>
            <a:ext cx="2208613" cy="1011173"/>
          </a:xfrm>
          <a:prstGeom prst="rect">
            <a:avLst/>
          </a:prstGeom>
          <a:noFill/>
          <a:ln>
            <a:noFill/>
          </a:ln>
        </p:spPr>
      </p:pic>
      <p:pic>
        <p:nvPicPr>
          <p:cNvPr descr="pasted-image.tiff" id="282" name="Google Shape;282;p38"/>
          <p:cNvPicPr preferRelativeResize="0"/>
          <p:nvPr/>
        </p:nvPicPr>
        <p:blipFill rotWithShape="1">
          <a:blip r:embed="rId7">
            <a:alphaModFix/>
          </a:blip>
          <a:srcRect b="0" l="0" r="0" t="0"/>
          <a:stretch/>
        </p:blipFill>
        <p:spPr>
          <a:xfrm>
            <a:off x="5045979" y="4925230"/>
            <a:ext cx="3491756" cy="899632"/>
          </a:xfrm>
          <a:prstGeom prst="rect">
            <a:avLst/>
          </a:prstGeom>
          <a:noFill/>
          <a:ln>
            <a:noFill/>
          </a:ln>
        </p:spPr>
      </p:pic>
      <p:pic>
        <p:nvPicPr>
          <p:cNvPr descr="pasted-image.tiff" id="283" name="Google Shape;283;p38"/>
          <p:cNvPicPr preferRelativeResize="0"/>
          <p:nvPr/>
        </p:nvPicPr>
        <p:blipFill rotWithShape="1">
          <a:blip r:embed="rId8">
            <a:alphaModFix/>
          </a:blip>
          <a:srcRect b="0" l="0" r="0" t="0"/>
          <a:stretch/>
        </p:blipFill>
        <p:spPr>
          <a:xfrm>
            <a:off x="448393" y="2191750"/>
            <a:ext cx="2247901" cy="844551"/>
          </a:xfrm>
          <a:prstGeom prst="rect">
            <a:avLst/>
          </a:prstGeom>
          <a:noFill/>
          <a:ln>
            <a:noFill/>
          </a:ln>
        </p:spPr>
      </p:pic>
      <p:pic>
        <p:nvPicPr>
          <p:cNvPr descr="pasted-image.tiff" id="284" name="Google Shape;284;p38"/>
          <p:cNvPicPr preferRelativeResize="0"/>
          <p:nvPr/>
        </p:nvPicPr>
        <p:blipFill rotWithShape="1">
          <a:blip r:embed="rId9">
            <a:alphaModFix/>
          </a:blip>
          <a:srcRect b="0" l="0" r="0" t="0"/>
          <a:stretch/>
        </p:blipFill>
        <p:spPr>
          <a:xfrm>
            <a:off x="3151171" y="2765425"/>
            <a:ext cx="1530351" cy="1327150"/>
          </a:xfrm>
          <a:prstGeom prst="rect">
            <a:avLst/>
          </a:prstGeom>
          <a:noFill/>
          <a:ln>
            <a:noFill/>
          </a:ln>
        </p:spPr>
      </p:pic>
      <p:pic>
        <p:nvPicPr>
          <p:cNvPr descr="pasted-image.tiff" id="285" name="Google Shape;285;p38"/>
          <p:cNvPicPr preferRelativeResize="0"/>
          <p:nvPr/>
        </p:nvPicPr>
        <p:blipFill rotWithShape="1">
          <a:blip r:embed="rId10">
            <a:alphaModFix/>
          </a:blip>
          <a:srcRect b="0" l="0" r="0" t="0"/>
          <a:stretch/>
        </p:blipFill>
        <p:spPr>
          <a:xfrm>
            <a:off x="5218808" y="3523927"/>
            <a:ext cx="2654328" cy="1011173"/>
          </a:xfrm>
          <a:prstGeom prst="rect">
            <a:avLst/>
          </a:prstGeom>
          <a:noFill/>
          <a:ln>
            <a:noFill/>
          </a:ln>
        </p:spPr>
      </p:pic>
      <p:pic>
        <p:nvPicPr>
          <p:cNvPr descr="pasted-image.tiff" id="286" name="Google Shape;286;p38"/>
          <p:cNvPicPr preferRelativeResize="0"/>
          <p:nvPr/>
        </p:nvPicPr>
        <p:blipFill rotWithShape="1">
          <a:blip r:embed="rId11">
            <a:alphaModFix/>
          </a:blip>
          <a:srcRect b="0" l="0" r="0" t="0"/>
          <a:stretch/>
        </p:blipFill>
        <p:spPr>
          <a:xfrm>
            <a:off x="3119421" y="4459047"/>
            <a:ext cx="2352895" cy="234353"/>
          </a:xfrm>
          <a:prstGeom prst="rect">
            <a:avLst/>
          </a:prstGeom>
          <a:noFill/>
          <a:ln>
            <a:noFill/>
          </a:ln>
        </p:spPr>
      </p:pic>
      <p:pic>
        <p:nvPicPr>
          <p:cNvPr descr="pasted-image.tiff" id="287" name="Google Shape;287;p38"/>
          <p:cNvPicPr preferRelativeResize="0"/>
          <p:nvPr/>
        </p:nvPicPr>
        <p:blipFill rotWithShape="1">
          <a:blip r:embed="rId12">
            <a:alphaModFix/>
          </a:blip>
          <a:srcRect b="0" l="0" r="0" t="0"/>
          <a:stretch/>
        </p:blipFill>
        <p:spPr>
          <a:xfrm>
            <a:off x="536513" y="3308466"/>
            <a:ext cx="1530351" cy="539191"/>
          </a:xfrm>
          <a:prstGeom prst="rect">
            <a:avLst/>
          </a:prstGeom>
          <a:noFill/>
          <a:ln>
            <a:noFill/>
          </a:ln>
        </p:spPr>
      </p:pic>
      <p:pic>
        <p:nvPicPr>
          <p:cNvPr descr="pasted-image.tiff" id="288" name="Google Shape;288;p38"/>
          <p:cNvPicPr preferRelativeResize="0"/>
          <p:nvPr/>
        </p:nvPicPr>
        <p:blipFill rotWithShape="1">
          <a:blip r:embed="rId13">
            <a:alphaModFix/>
          </a:blip>
          <a:srcRect b="2597" l="0" r="39635" t="2606"/>
          <a:stretch/>
        </p:blipFill>
        <p:spPr>
          <a:xfrm>
            <a:off x="556343" y="4224171"/>
            <a:ext cx="2197506" cy="539192"/>
          </a:xfrm>
          <a:prstGeom prst="rect">
            <a:avLst/>
          </a:prstGeom>
          <a:noFill/>
          <a:ln>
            <a:noFill/>
          </a:ln>
        </p:spPr>
      </p:pic>
      <p:pic>
        <p:nvPicPr>
          <p:cNvPr descr="pasted-image.tiff" id="289" name="Google Shape;289;p38"/>
          <p:cNvPicPr preferRelativeResize="0"/>
          <p:nvPr/>
        </p:nvPicPr>
        <p:blipFill rotWithShape="1">
          <a:blip r:embed="rId14">
            <a:alphaModFix/>
          </a:blip>
          <a:srcRect b="0" l="0" r="0" t="0"/>
          <a:stretch/>
        </p:blipFill>
        <p:spPr>
          <a:xfrm>
            <a:off x="3078585" y="1300125"/>
            <a:ext cx="1422401" cy="1422401"/>
          </a:xfrm>
          <a:prstGeom prst="rect">
            <a:avLst/>
          </a:prstGeom>
          <a:noFill/>
          <a:ln>
            <a:noFill/>
          </a:ln>
        </p:spPr>
      </p:pic>
      <p:sp>
        <p:nvSpPr>
          <p:cNvPr id="290" name="Google Shape;290;p38"/>
          <p:cNvSpPr txBox="1"/>
          <p:nvPr/>
        </p:nvSpPr>
        <p:spPr>
          <a:xfrm>
            <a:off x="73094" y="5243219"/>
            <a:ext cx="4723200" cy="1436700"/>
          </a:xfrm>
          <a:prstGeom prst="rect">
            <a:avLst/>
          </a:prstGeom>
          <a:solidFill>
            <a:srgbClr val="D5D5D5"/>
          </a:solid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1500"/>
              <a:buFont typeface="Helvetica Neue"/>
              <a:buNone/>
            </a:pPr>
            <a:r>
              <a:rPr b="1" i="0" lang="en-GB" sz="1500" u="none" cap="none" strike="noStrike">
                <a:solidFill>
                  <a:srgbClr val="000000"/>
                </a:solidFill>
                <a:latin typeface="Helvetica Neue"/>
                <a:ea typeface="Helvetica Neue"/>
                <a:cs typeface="Helvetica Neue"/>
                <a:sym typeface="Helvetica Neue"/>
              </a:rPr>
              <a:t>12 tropical crop species </a:t>
            </a:r>
            <a:endParaRPr sz="700"/>
          </a:p>
          <a:p>
            <a:pPr indent="0" lvl="0" marL="0" marR="0" rtl="0" algn="l">
              <a:lnSpc>
                <a:spcPct val="100000"/>
              </a:lnSpc>
              <a:spcBef>
                <a:spcPts val="0"/>
              </a:spcBef>
              <a:spcAft>
                <a:spcPts val="0"/>
              </a:spcAft>
              <a:buClr>
                <a:srgbClr val="000000"/>
              </a:buClr>
              <a:buSzPts val="1500"/>
              <a:buFont typeface="Helvetica Neue"/>
              <a:buNone/>
            </a:pPr>
            <a:r>
              <a:rPr b="1" i="0" lang="en-GB" sz="1500" u="none" cap="none" strike="noStrike">
                <a:solidFill>
                  <a:srgbClr val="000000"/>
                </a:solidFill>
                <a:latin typeface="Helvetica Neue"/>
                <a:ea typeface="Helvetica Neue"/>
                <a:cs typeface="Helvetica Neue"/>
                <a:sym typeface="Helvetica Neue"/>
              </a:rPr>
              <a:t>100 datasets integrated from 15 public databases</a:t>
            </a:r>
            <a:endParaRPr sz="700"/>
          </a:p>
          <a:p>
            <a:pPr indent="0" lvl="0" marL="0" marR="0" rtl="0" algn="l">
              <a:lnSpc>
                <a:spcPct val="100000"/>
              </a:lnSpc>
              <a:spcBef>
                <a:spcPts val="0"/>
              </a:spcBef>
              <a:spcAft>
                <a:spcPts val="0"/>
              </a:spcAft>
              <a:buClr>
                <a:srgbClr val="000000"/>
              </a:buClr>
              <a:buSzPts val="1500"/>
              <a:buFont typeface="Helvetica Neue"/>
              <a:buNone/>
            </a:pPr>
            <a:r>
              <a:rPr b="1" i="0" lang="en-GB" sz="1500" u="none" cap="none" strike="noStrike">
                <a:solidFill>
                  <a:srgbClr val="000000"/>
                </a:solidFill>
                <a:latin typeface="Helvetica Neue"/>
                <a:ea typeface="Helvetica Neue"/>
                <a:cs typeface="Helvetica Neue"/>
                <a:sym typeface="Helvetica Neue"/>
              </a:rPr>
              <a:t>~ 930 Millions de triples</a:t>
            </a:r>
            <a:endParaRPr sz="700"/>
          </a:p>
          <a:p>
            <a:pPr indent="0" lvl="0" marL="0" marR="0" rtl="0" algn="l">
              <a:lnSpc>
                <a:spcPct val="100000"/>
              </a:lnSpc>
              <a:spcBef>
                <a:spcPts val="0"/>
              </a:spcBef>
              <a:spcAft>
                <a:spcPts val="0"/>
              </a:spcAft>
              <a:buClr>
                <a:srgbClr val="000000"/>
              </a:buClr>
              <a:buSzPts val="1500"/>
              <a:buFont typeface="Helvetica Neue"/>
              <a:buNone/>
            </a:pPr>
            <a:r>
              <a:rPr b="1" i="0" lang="en-GB" sz="1500" u="none" cap="none" strike="noStrike">
                <a:solidFill>
                  <a:srgbClr val="000000"/>
                </a:solidFill>
                <a:latin typeface="Helvetica Neue"/>
                <a:ea typeface="Helvetica Neue"/>
                <a:cs typeface="Helvetica Neue"/>
                <a:sym typeface="Helvetica Neue"/>
              </a:rPr>
              <a:t>~ 335 Downloads (2023)</a:t>
            </a:r>
            <a:endParaRPr sz="700"/>
          </a:p>
          <a:p>
            <a:pPr indent="0" lvl="0" marL="0" marR="0" rtl="0" algn="l">
              <a:lnSpc>
                <a:spcPct val="100000"/>
              </a:lnSpc>
              <a:spcBef>
                <a:spcPts val="0"/>
              </a:spcBef>
              <a:spcAft>
                <a:spcPts val="0"/>
              </a:spcAft>
              <a:buClr>
                <a:srgbClr val="000000"/>
              </a:buClr>
              <a:buSzPts val="1500"/>
              <a:buFont typeface="Helvetica Neue"/>
              <a:buNone/>
            </a:pPr>
            <a:r>
              <a:rPr b="1" i="0" lang="en-GB" sz="1500" u="none" cap="none" strike="noStrike">
                <a:solidFill>
                  <a:srgbClr val="000000"/>
                </a:solidFill>
                <a:latin typeface="Helvetica Neue"/>
                <a:ea typeface="Helvetica Neue"/>
                <a:cs typeface="Helvetica Neue"/>
                <a:sym typeface="Helvetica Neue"/>
              </a:rPr>
              <a:t>~ 50 users / month (2023)</a:t>
            </a:r>
            <a:endParaRPr sz="700"/>
          </a:p>
          <a:p>
            <a:pPr indent="0" lvl="0" marL="0" marR="0" rtl="0" algn="l">
              <a:lnSpc>
                <a:spcPct val="100000"/>
              </a:lnSpc>
              <a:spcBef>
                <a:spcPts val="0"/>
              </a:spcBef>
              <a:spcAft>
                <a:spcPts val="0"/>
              </a:spcAft>
              <a:buClr>
                <a:srgbClr val="000000"/>
              </a:buClr>
              <a:buSzPts val="1500"/>
              <a:buFont typeface="Helvetica Neue"/>
              <a:buNone/>
            </a:pPr>
            <a:r>
              <a:rPr b="1" i="0" lang="en-GB" sz="1500" u="none" cap="none" strike="noStrike">
                <a:solidFill>
                  <a:srgbClr val="000000"/>
                </a:solidFill>
                <a:latin typeface="Helvetica Neue"/>
                <a:ea typeface="Helvetica Neue"/>
                <a:cs typeface="Helvetica Neue"/>
                <a:sym typeface="Helvetica Neue"/>
              </a:rPr>
              <a:t>~ 20 citations</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9"/>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900"/>
              <a:buFont typeface="Helvetica Neue"/>
              <a:buNone/>
            </a:pPr>
            <a:fld id="{00000000-1234-1234-1234-123412341234}" type="slidenum">
              <a:rPr lang="en-GB" sz="900"/>
              <a:t>‹#›</a:t>
            </a:fld>
            <a:endParaRPr/>
          </a:p>
        </p:txBody>
      </p:sp>
      <p:pic>
        <p:nvPicPr>
          <p:cNvPr descr="Capture d’écran 2022-05-18 à 16.52.14.png" id="296" name="Google Shape;296;p39"/>
          <p:cNvPicPr preferRelativeResize="0"/>
          <p:nvPr/>
        </p:nvPicPr>
        <p:blipFill rotWithShape="1">
          <a:blip r:embed="rId3">
            <a:alphaModFix/>
          </a:blip>
          <a:srcRect b="0" l="0" r="0" t="0"/>
          <a:stretch/>
        </p:blipFill>
        <p:spPr>
          <a:xfrm>
            <a:off x="119621" y="-10922"/>
            <a:ext cx="12115524" cy="68137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Agenda</a:t>
            </a:r>
            <a:endParaRPr/>
          </a:p>
        </p:txBody>
      </p:sp>
      <p:sp>
        <p:nvSpPr>
          <p:cNvPr id="123" name="Google Shape;123;p22"/>
          <p:cNvSpPr txBox="1"/>
          <p:nvPr>
            <p:ph idx="1" type="body"/>
          </p:nvPr>
        </p:nvSpPr>
        <p:spPr>
          <a:xfrm>
            <a:off x="711200" y="1525589"/>
            <a:ext cx="10871100" cy="4351200"/>
          </a:xfrm>
          <a:prstGeom prst="rect">
            <a:avLst/>
          </a:prstGeom>
        </p:spPr>
        <p:txBody>
          <a:bodyPr anchorCtr="0" anchor="t" bIns="0" lIns="0" spcFirstLastPara="1" rIns="0" wrap="square" tIns="0">
            <a:noAutofit/>
          </a:bodyPr>
          <a:lstStyle/>
          <a:p>
            <a:pPr indent="-381000" lvl="0" marL="457200" rtl="0" algn="l">
              <a:spcBef>
                <a:spcPts val="480"/>
              </a:spcBef>
              <a:spcAft>
                <a:spcPts val="0"/>
              </a:spcAft>
              <a:buSzPts val="2400"/>
              <a:buAutoNum type="arabicPeriod"/>
            </a:pPr>
            <a:r>
              <a:rPr lang="en-GB"/>
              <a:t>S</a:t>
            </a:r>
            <a:r>
              <a:rPr lang="en-GB"/>
              <a:t>hort overview of the bundle</a:t>
            </a:r>
            <a:r>
              <a:rPr lang="en-GB"/>
              <a:t> </a:t>
            </a:r>
            <a:r>
              <a:rPr lang="en-GB" sz="2000"/>
              <a:t>| </a:t>
            </a:r>
            <a:r>
              <a:rPr lang="en-GB">
                <a:solidFill>
                  <a:schemeClr val="dk2"/>
                </a:solidFill>
              </a:rPr>
              <a:t>Kristina Gruden</a:t>
            </a:r>
            <a:r>
              <a:rPr baseline="30000" lang="en-GB">
                <a:solidFill>
                  <a:schemeClr val="dk2"/>
                </a:solidFill>
              </a:rPr>
              <a:t>National Institute of Biology, Slovenia</a:t>
            </a:r>
            <a:endParaRPr baseline="30000">
              <a:solidFill>
                <a:schemeClr val="accent1"/>
              </a:solidFill>
            </a:endParaRPr>
          </a:p>
          <a:p>
            <a:pPr indent="-381000" lvl="0" marL="457200" rtl="0" algn="l">
              <a:spcBef>
                <a:spcPts val="1000"/>
              </a:spcBef>
              <a:spcAft>
                <a:spcPts val="0"/>
              </a:spcAft>
              <a:buSzPts val="2400"/>
              <a:buAutoNum type="arabicPeriod"/>
            </a:pPr>
            <a:r>
              <a:rPr lang="en-GB"/>
              <a:t>Technical background and practical use of knowledge graphs</a:t>
            </a:r>
            <a:endParaRPr/>
          </a:p>
          <a:p>
            <a:pPr indent="-355600" lvl="1" marL="914400" rtl="0" algn="l">
              <a:spcBef>
                <a:spcPts val="0"/>
              </a:spcBef>
              <a:spcAft>
                <a:spcPts val="0"/>
              </a:spcAft>
              <a:buSzPts val="2000"/>
              <a:buChar char="•"/>
            </a:pPr>
            <a:r>
              <a:rPr b="1" lang="en-GB"/>
              <a:t>KnetMiner</a:t>
            </a:r>
            <a:r>
              <a:rPr lang="en-GB">
                <a:solidFill>
                  <a:schemeClr val="accent6"/>
                </a:solidFill>
              </a:rPr>
              <a:t> </a:t>
            </a:r>
            <a:r>
              <a:rPr lang="en-GB"/>
              <a:t>|</a:t>
            </a:r>
            <a:r>
              <a:rPr lang="en-GB">
                <a:solidFill>
                  <a:schemeClr val="accent6"/>
                </a:solidFill>
              </a:rPr>
              <a:t> </a:t>
            </a:r>
            <a:r>
              <a:rPr lang="en-GB">
                <a:solidFill>
                  <a:schemeClr val="dk2"/>
                </a:solidFill>
              </a:rPr>
              <a:t>Keywan Hassani-Pak </a:t>
            </a:r>
            <a:r>
              <a:rPr baseline="30000" lang="en-GB">
                <a:solidFill>
                  <a:schemeClr val="dk2"/>
                </a:solidFill>
              </a:rPr>
              <a:t>Rothamsted Research, UK</a:t>
            </a:r>
            <a:endParaRPr baseline="30000">
              <a:solidFill>
                <a:schemeClr val="dk2"/>
              </a:solidFill>
            </a:endParaRPr>
          </a:p>
          <a:p>
            <a:pPr indent="-355600" lvl="1" marL="914400" rtl="0" algn="l">
              <a:spcBef>
                <a:spcPts val="0"/>
              </a:spcBef>
              <a:spcAft>
                <a:spcPts val="0"/>
              </a:spcAft>
              <a:buSzPts val="2000"/>
              <a:buChar char="•"/>
            </a:pPr>
            <a:r>
              <a:rPr b="1" lang="en-GB"/>
              <a:t>AgroLD</a:t>
            </a:r>
            <a:r>
              <a:rPr lang="en-GB"/>
              <a:t> |</a:t>
            </a:r>
            <a:r>
              <a:rPr lang="en-GB">
                <a:solidFill>
                  <a:schemeClr val="accent6"/>
                </a:solidFill>
              </a:rPr>
              <a:t> </a:t>
            </a:r>
            <a:r>
              <a:rPr lang="en-GB">
                <a:solidFill>
                  <a:schemeClr val="dk2"/>
                </a:solidFill>
              </a:rPr>
              <a:t>Pierre Larmande</a:t>
            </a:r>
            <a:r>
              <a:rPr baseline="30000" lang="en-GB">
                <a:solidFill>
                  <a:schemeClr val="dk2"/>
                </a:solidFill>
              </a:rPr>
              <a:t> </a:t>
            </a:r>
            <a:r>
              <a:rPr baseline="30000" lang="en-GB">
                <a:solidFill>
                  <a:schemeClr val="dk2"/>
                </a:solidFill>
              </a:rPr>
              <a:t>University of Montpellier / South Green Bioinformatics Platform, France</a:t>
            </a:r>
            <a:endParaRPr baseline="30000"/>
          </a:p>
          <a:p>
            <a:pPr indent="-355600" lvl="1" marL="914400" rtl="0" algn="l">
              <a:spcBef>
                <a:spcPts val="0"/>
              </a:spcBef>
              <a:spcAft>
                <a:spcPts val="0"/>
              </a:spcAft>
              <a:buSzPts val="2000"/>
              <a:buChar char="•"/>
            </a:pPr>
            <a:r>
              <a:rPr b="1" lang="en-GB"/>
              <a:t>SKM</a:t>
            </a:r>
            <a:r>
              <a:rPr lang="en-GB">
                <a:solidFill>
                  <a:schemeClr val="accent6"/>
                </a:solidFill>
              </a:rPr>
              <a:t> </a:t>
            </a:r>
            <a:r>
              <a:rPr lang="en-GB"/>
              <a:t>|</a:t>
            </a:r>
            <a:r>
              <a:rPr lang="en-GB">
                <a:solidFill>
                  <a:schemeClr val="accent6"/>
                </a:solidFill>
              </a:rPr>
              <a:t> </a:t>
            </a:r>
            <a:r>
              <a:rPr lang="en-GB">
                <a:solidFill>
                  <a:schemeClr val="dk2"/>
                </a:solidFill>
              </a:rPr>
              <a:t>Carissa Bleker </a:t>
            </a:r>
            <a:r>
              <a:rPr baseline="30000" lang="en-GB">
                <a:solidFill>
                  <a:schemeClr val="dk2"/>
                </a:solidFill>
              </a:rPr>
              <a:t>National Institute of Biology, Slovenia</a:t>
            </a:r>
            <a:endParaRPr baseline="30000">
              <a:solidFill>
                <a:schemeClr val="dk2"/>
              </a:solidFill>
            </a:endParaRPr>
          </a:p>
          <a:p>
            <a:pPr indent="-355600" lvl="1" marL="914400" rtl="0" algn="l">
              <a:spcBef>
                <a:spcPts val="0"/>
              </a:spcBef>
              <a:spcAft>
                <a:spcPts val="0"/>
              </a:spcAft>
              <a:buSzPts val="2000"/>
              <a:buChar char="•"/>
            </a:pPr>
            <a:r>
              <a:rPr b="1" lang="en-GB"/>
              <a:t>FAIDARE</a:t>
            </a:r>
            <a:r>
              <a:rPr lang="en-GB">
                <a:solidFill>
                  <a:schemeClr val="accent6"/>
                </a:solidFill>
              </a:rPr>
              <a:t> </a:t>
            </a:r>
            <a:r>
              <a:rPr lang="en-GB"/>
              <a:t>|</a:t>
            </a:r>
            <a:r>
              <a:rPr lang="en-GB">
                <a:solidFill>
                  <a:schemeClr val="accent6"/>
                </a:solidFill>
              </a:rPr>
              <a:t> </a:t>
            </a:r>
            <a:r>
              <a:rPr lang="en-GB">
                <a:solidFill>
                  <a:schemeClr val="dk2"/>
                </a:solidFill>
              </a:rPr>
              <a:t>Carissa Bleker on behalf of Cyril Pommier </a:t>
            </a:r>
            <a:r>
              <a:rPr baseline="30000" lang="en-GB">
                <a:solidFill>
                  <a:schemeClr val="dk2"/>
                </a:solidFill>
              </a:rPr>
              <a:t>Université Paris-Saclay, INRAE, URGI, France</a:t>
            </a:r>
            <a:endParaRPr baseline="30000">
              <a:solidFill>
                <a:schemeClr val="dk2"/>
              </a:solidFill>
            </a:endParaRPr>
          </a:p>
          <a:p>
            <a:pPr indent="0" lvl="0" marL="0" rtl="0" algn="l">
              <a:spcBef>
                <a:spcPts val="1000"/>
              </a:spcBef>
              <a:spcAft>
                <a:spcPts val="0"/>
              </a:spcAft>
              <a:buNone/>
            </a:pPr>
            <a:r>
              <a:rPr lang="en-GB">
                <a:solidFill>
                  <a:schemeClr val="dk2"/>
                </a:solidFill>
              </a:rPr>
              <a:t>Break (10 min)</a:t>
            </a:r>
            <a:endParaRPr/>
          </a:p>
          <a:p>
            <a:pPr indent="-381000" lvl="0" marL="457200" rtl="0" algn="l">
              <a:spcBef>
                <a:spcPts val="1000"/>
              </a:spcBef>
              <a:spcAft>
                <a:spcPts val="0"/>
              </a:spcAft>
              <a:buSzPts val="2400"/>
              <a:buAutoNum type="arabicPeriod"/>
            </a:pPr>
            <a:r>
              <a:rPr lang="en-GB"/>
              <a:t>Visualisation of data – technical background and use case</a:t>
            </a:r>
            <a:endParaRPr/>
          </a:p>
          <a:p>
            <a:pPr indent="-355600" lvl="1" marL="914400" rtl="0" algn="l">
              <a:spcBef>
                <a:spcPts val="0"/>
              </a:spcBef>
              <a:spcAft>
                <a:spcPts val="0"/>
              </a:spcAft>
              <a:buSzPts val="2000"/>
              <a:buChar char="•"/>
            </a:pPr>
            <a:r>
              <a:rPr b="1" lang="en-GB"/>
              <a:t>MapMan</a:t>
            </a:r>
            <a:r>
              <a:rPr lang="en-GB">
                <a:solidFill>
                  <a:schemeClr val="accent6"/>
                </a:solidFill>
              </a:rPr>
              <a:t> </a:t>
            </a:r>
            <a:r>
              <a:rPr lang="en-GB"/>
              <a:t>|</a:t>
            </a:r>
            <a:r>
              <a:rPr lang="en-GB">
                <a:solidFill>
                  <a:schemeClr val="accent6"/>
                </a:solidFill>
              </a:rPr>
              <a:t> </a:t>
            </a:r>
            <a:r>
              <a:rPr lang="en-GB">
                <a:solidFill>
                  <a:schemeClr val="dk2"/>
                </a:solidFill>
              </a:rPr>
              <a:t>Sebastian Beier</a:t>
            </a:r>
            <a:r>
              <a:rPr baseline="30000" lang="en-GB">
                <a:solidFill>
                  <a:schemeClr val="dk2"/>
                </a:solidFill>
              </a:rPr>
              <a:t> Forschungszentrum Jülich GmbH, Germany</a:t>
            </a:r>
            <a:endParaRPr baseline="30000"/>
          </a:p>
          <a:p>
            <a:pPr indent="-355600" lvl="1" marL="914400" rtl="0" algn="l">
              <a:spcBef>
                <a:spcPts val="0"/>
              </a:spcBef>
              <a:spcAft>
                <a:spcPts val="0"/>
              </a:spcAft>
              <a:buSzPts val="2000"/>
              <a:buChar char="•"/>
            </a:pPr>
            <a:r>
              <a:rPr b="1" lang="en-GB"/>
              <a:t>DiNAR</a:t>
            </a:r>
            <a:r>
              <a:rPr lang="en-GB">
                <a:solidFill>
                  <a:schemeClr val="accent6"/>
                </a:solidFill>
              </a:rPr>
              <a:t> </a:t>
            </a:r>
            <a:r>
              <a:rPr lang="en-GB"/>
              <a:t>|</a:t>
            </a:r>
            <a:r>
              <a:rPr lang="en-GB">
                <a:solidFill>
                  <a:schemeClr val="accent6"/>
                </a:solidFill>
              </a:rPr>
              <a:t> </a:t>
            </a:r>
            <a:r>
              <a:rPr lang="en-GB">
                <a:solidFill>
                  <a:schemeClr val="dk2"/>
                </a:solidFill>
              </a:rPr>
              <a:t>Maja Zagorščak </a:t>
            </a:r>
            <a:r>
              <a:rPr baseline="30000" lang="en-GB">
                <a:solidFill>
                  <a:schemeClr val="dk2"/>
                </a:solidFill>
              </a:rPr>
              <a:t>National Institute of Biology, Slovenia</a:t>
            </a:r>
            <a:endParaRPr>
              <a:solidFill>
                <a:schemeClr val="accent6"/>
              </a:solidFill>
            </a:endParaRPr>
          </a:p>
          <a:p>
            <a:pPr indent="-381000" lvl="0" marL="457200" rtl="0" algn="l">
              <a:spcBef>
                <a:spcPts val="1000"/>
              </a:spcBef>
              <a:spcAft>
                <a:spcPts val="0"/>
              </a:spcAft>
              <a:buSzPts val="2400"/>
              <a:buAutoNum type="arabicPeriod"/>
            </a:pPr>
            <a:r>
              <a:rPr lang="en-GB"/>
              <a:t>Integrated pipeline use case </a:t>
            </a:r>
            <a:r>
              <a:rPr lang="en-GB" sz="2000"/>
              <a:t>|</a:t>
            </a:r>
            <a:r>
              <a:rPr lang="en-GB">
                <a:solidFill>
                  <a:schemeClr val="accent6"/>
                </a:solidFill>
              </a:rPr>
              <a:t> </a:t>
            </a:r>
            <a:r>
              <a:rPr lang="en-GB">
                <a:solidFill>
                  <a:schemeClr val="dk2"/>
                </a:solidFill>
              </a:rPr>
              <a:t>Kristina Gruden </a:t>
            </a:r>
            <a:r>
              <a:rPr baseline="30000" lang="en-GB" sz="2000">
                <a:solidFill>
                  <a:schemeClr val="dk2"/>
                </a:solidFill>
              </a:rPr>
              <a:t>National Institute of Biology, Slovenia</a:t>
            </a:r>
            <a:endParaRPr>
              <a:solidFill>
                <a:schemeClr val="dk2"/>
              </a:solidFill>
            </a:endParaRPr>
          </a:p>
          <a:p>
            <a:pPr indent="-381000" lvl="0" marL="457200" rtl="0" algn="l">
              <a:spcBef>
                <a:spcPts val="1000"/>
              </a:spcBef>
              <a:spcAft>
                <a:spcPts val="600"/>
              </a:spcAft>
              <a:buSzPts val="2400"/>
              <a:buAutoNum type="arabicPeriod"/>
            </a:pPr>
            <a:r>
              <a:rPr lang="en-GB"/>
              <a:t>Discussion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0"/>
          <p:cNvSpPr txBox="1"/>
          <p:nvPr>
            <p:ph type="title"/>
          </p:nvPr>
        </p:nvSpPr>
        <p:spPr>
          <a:xfrm>
            <a:off x="603250" y="539750"/>
            <a:ext cx="10985700" cy="717600"/>
          </a:xfrm>
          <a:prstGeom prst="rect">
            <a:avLst/>
          </a:prstGeom>
          <a:noFill/>
          <a:ln>
            <a:noFill/>
          </a:ln>
        </p:spPr>
        <p:txBody>
          <a:bodyPr anchorCtr="0" anchor="t" bIns="25400" lIns="25400" spcFirstLastPara="1" rIns="25400" wrap="square" tIns="25400">
            <a:normAutofit/>
          </a:bodyPr>
          <a:lstStyle/>
          <a:p>
            <a:pPr indent="0" lvl="0" marL="0" rtl="0" algn="ctr">
              <a:lnSpc>
                <a:spcPct val="80000"/>
              </a:lnSpc>
              <a:spcBef>
                <a:spcPts val="0"/>
              </a:spcBef>
              <a:spcAft>
                <a:spcPts val="0"/>
              </a:spcAft>
              <a:buClr>
                <a:srgbClr val="000000"/>
              </a:buClr>
              <a:buSzPts val="4300"/>
              <a:buFont typeface="Helvetica Neue"/>
              <a:buNone/>
            </a:pPr>
            <a:r>
              <a:t/>
            </a:r>
            <a:endParaRPr b="1" i="0" sz="4300" u="none" cap="none" strike="noStrike">
              <a:solidFill>
                <a:srgbClr val="000000"/>
              </a:solidFill>
              <a:latin typeface="Helvetica Neue"/>
              <a:ea typeface="Helvetica Neue"/>
              <a:cs typeface="Helvetica Neue"/>
              <a:sym typeface="Helvetica Neue"/>
            </a:endParaRPr>
          </a:p>
        </p:txBody>
      </p:sp>
      <p:sp>
        <p:nvSpPr>
          <p:cNvPr id="302" name="Google Shape;302;p40"/>
          <p:cNvSpPr txBox="1"/>
          <p:nvPr>
            <p:ph idx="1" type="body"/>
          </p:nvPr>
        </p:nvSpPr>
        <p:spPr>
          <a:xfrm>
            <a:off x="603250" y="1186481"/>
            <a:ext cx="10985700" cy="467400"/>
          </a:xfrm>
          <a:prstGeom prst="rect">
            <a:avLst/>
          </a:prstGeom>
          <a:noFill/>
          <a:ln>
            <a:noFill/>
          </a:ln>
        </p:spPr>
        <p:txBody>
          <a:bodyPr anchorCtr="0" anchor="t" bIns="22850" lIns="22850" spcFirstLastPara="1" rIns="22850" wrap="square" tIns="22850">
            <a:normAutofit lnSpcReduction="10000"/>
          </a:bodyPr>
          <a:lstStyle/>
          <a:p>
            <a:pPr indent="0" lvl="0" marL="0" rtl="0" algn="l">
              <a:lnSpc>
                <a:spcPct val="100000"/>
              </a:lnSpc>
              <a:spcBef>
                <a:spcPts val="0"/>
              </a:spcBef>
              <a:spcAft>
                <a:spcPts val="0"/>
              </a:spcAft>
              <a:buClr>
                <a:srgbClr val="000000"/>
              </a:buClr>
              <a:buSzPts val="2800"/>
              <a:buFont typeface="Helvetica Neue"/>
              <a:buNone/>
            </a:pPr>
            <a:r>
              <a:t/>
            </a:r>
            <a:endParaRPr b="1" sz="2800"/>
          </a:p>
        </p:txBody>
      </p:sp>
      <p:sp>
        <p:nvSpPr>
          <p:cNvPr id="303" name="Google Shape;303;p40"/>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900"/>
              <a:buFont typeface="Helvetica Neue"/>
              <a:buNone/>
            </a:pPr>
            <a:fld id="{00000000-1234-1234-1234-123412341234}" type="slidenum">
              <a:rPr lang="en-GB" sz="900"/>
              <a:t>‹#›</a:t>
            </a:fld>
            <a:endParaRPr/>
          </a:p>
        </p:txBody>
      </p:sp>
      <p:sp>
        <p:nvSpPr>
          <p:cNvPr id="304" name="Google Shape;304;p40"/>
          <p:cNvSpPr txBox="1"/>
          <p:nvPr/>
        </p:nvSpPr>
        <p:spPr>
          <a:xfrm>
            <a:off x="4968774" y="6170350"/>
            <a:ext cx="3140400" cy="497700"/>
          </a:xfrm>
          <a:prstGeom prst="rect">
            <a:avLst/>
          </a:prstGeom>
          <a:noFill/>
          <a:ln>
            <a:noFill/>
          </a:ln>
        </p:spPr>
        <p:txBody>
          <a:bodyPr anchorCtr="0" anchor="ctr" bIns="25400" lIns="25400" spcFirstLastPara="1" rIns="25400" wrap="square" tIns="25400">
            <a:spAutoFit/>
          </a:bodyPr>
          <a:lstStyle/>
          <a:p>
            <a:pPr indent="0" lvl="0" marL="0" marR="0" rtl="0" algn="ctr">
              <a:lnSpc>
                <a:spcPct val="100000"/>
              </a:lnSpc>
              <a:spcBef>
                <a:spcPts val="0"/>
              </a:spcBef>
              <a:spcAft>
                <a:spcPts val="0"/>
              </a:spcAft>
              <a:buClr>
                <a:srgbClr val="0076B9"/>
              </a:buClr>
              <a:buSzPts val="2900"/>
              <a:buFont typeface="Helvetica Neue"/>
              <a:buNone/>
            </a:pPr>
            <a:r>
              <a:rPr b="1" i="0" lang="en-GB" sz="2900" u="none" cap="none" strike="noStrike">
                <a:solidFill>
                  <a:srgbClr val="0076B9"/>
                </a:solidFill>
                <a:latin typeface="Helvetica Neue"/>
                <a:ea typeface="Helvetica Neue"/>
                <a:cs typeface="Helvetica Neue"/>
                <a:sym typeface="Helvetica Neue"/>
              </a:rPr>
              <a:t>www.agrold.org</a:t>
            </a:r>
            <a:endParaRPr sz="700"/>
          </a:p>
        </p:txBody>
      </p:sp>
      <p:pic>
        <p:nvPicPr>
          <p:cNvPr id="305" name="Google Shape;305;p40" title="AgroLD_demo2021.mp4">
            <a:hlinkClick r:id="rId3"/>
          </p:cNvPr>
          <p:cNvPicPr preferRelativeResize="0"/>
          <p:nvPr/>
        </p:nvPicPr>
        <p:blipFill>
          <a:blip r:embed="rId4">
            <a:alphaModFix/>
          </a:blip>
          <a:stretch>
            <a:fillRect/>
          </a:stretch>
        </p:blipFill>
        <p:spPr>
          <a:xfrm>
            <a:off x="79900" y="0"/>
            <a:ext cx="12112100" cy="7025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1"/>
          <p:cNvSpPr txBox="1"/>
          <p:nvPr>
            <p:ph type="title"/>
          </p:nvPr>
        </p:nvSpPr>
        <p:spPr>
          <a:xfrm>
            <a:off x="603250" y="146006"/>
            <a:ext cx="10985700" cy="716700"/>
          </a:xfrm>
          <a:prstGeom prst="rect">
            <a:avLst/>
          </a:prstGeom>
          <a:noFill/>
          <a:ln>
            <a:noFill/>
          </a:ln>
        </p:spPr>
        <p:txBody>
          <a:bodyPr anchorCtr="0" anchor="t" bIns="25400" lIns="25400" spcFirstLastPara="1" rIns="25400" wrap="square" tIns="25400">
            <a:normAutofit/>
          </a:bodyPr>
          <a:lstStyle/>
          <a:p>
            <a:pPr indent="0" lvl="0" marL="0" rtl="0" algn="ctr">
              <a:lnSpc>
                <a:spcPct val="80000"/>
              </a:lnSpc>
              <a:spcBef>
                <a:spcPts val="0"/>
              </a:spcBef>
              <a:spcAft>
                <a:spcPts val="0"/>
              </a:spcAft>
              <a:buClr>
                <a:srgbClr val="000000"/>
              </a:buClr>
              <a:buSzPts val="4300"/>
              <a:buFont typeface="Helvetica Neue"/>
              <a:buNone/>
            </a:pPr>
            <a:r>
              <a:rPr b="1" i="0" lang="en-GB" sz="4300" u="none" cap="none" strike="noStrike">
                <a:solidFill>
                  <a:srgbClr val="000000"/>
                </a:solidFill>
                <a:latin typeface="Helvetica Neue"/>
                <a:ea typeface="Helvetica Neue"/>
                <a:cs typeface="Helvetica Neue"/>
                <a:sym typeface="Helvetica Neue"/>
              </a:rPr>
              <a:t>Query engine and visualisation</a:t>
            </a:r>
            <a:endParaRPr/>
          </a:p>
        </p:txBody>
      </p:sp>
      <p:sp>
        <p:nvSpPr>
          <p:cNvPr id="311" name="Google Shape;311;p41"/>
          <p:cNvSpPr txBox="1"/>
          <p:nvPr>
            <p:ph idx="2" type="body"/>
          </p:nvPr>
        </p:nvSpPr>
        <p:spPr>
          <a:xfrm>
            <a:off x="603250" y="2124252"/>
            <a:ext cx="10985700" cy="4128000"/>
          </a:xfrm>
          <a:prstGeom prst="rect">
            <a:avLst/>
          </a:prstGeom>
          <a:noFill/>
          <a:ln>
            <a:noFill/>
          </a:ln>
        </p:spPr>
        <p:txBody>
          <a:bodyPr anchorCtr="0" anchor="t" bIns="25400" lIns="25400" spcFirstLastPara="1" rIns="25400" wrap="square" tIns="25400">
            <a:normAutofit/>
          </a:bodyPr>
          <a:lstStyle/>
          <a:p>
            <a:pPr indent="-114300" lvl="0" marL="304800" rtl="0" algn="l">
              <a:lnSpc>
                <a:spcPct val="90000"/>
              </a:lnSpc>
              <a:spcBef>
                <a:spcPts val="0"/>
              </a:spcBef>
              <a:spcAft>
                <a:spcPts val="0"/>
              </a:spcAft>
              <a:buClr>
                <a:srgbClr val="000000"/>
              </a:buClr>
              <a:buSzPts val="30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sp>
        <p:nvSpPr>
          <p:cNvPr id="312" name="Google Shape;312;p41"/>
          <p:cNvSpPr txBox="1"/>
          <p:nvPr>
            <p:ph idx="12" type="sldNum"/>
          </p:nvPr>
        </p:nvSpPr>
        <p:spPr>
          <a:xfrm>
            <a:off x="11843539" y="6553366"/>
            <a:ext cx="226800" cy="1590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1200"/>
              <a:buFont typeface="Helvetica Neue"/>
              <a:buNone/>
            </a:pPr>
            <a:fld id="{00000000-1234-1234-1234-123412341234}" type="slidenum">
              <a:rPr lang="en-GB">
                <a:solidFill>
                  <a:srgbClr val="000000"/>
                </a:solidFill>
              </a:rPr>
              <a:t>‹#›</a:t>
            </a:fld>
            <a:endParaRPr/>
          </a:p>
        </p:txBody>
      </p:sp>
      <p:pic>
        <p:nvPicPr>
          <p:cNvPr descr="AgroLD-WEB-UI.png" id="313" name="Google Shape;313;p41"/>
          <p:cNvPicPr preferRelativeResize="0"/>
          <p:nvPr/>
        </p:nvPicPr>
        <p:blipFill rotWithShape="1">
          <a:blip r:embed="rId3">
            <a:alphaModFix/>
          </a:blip>
          <a:srcRect b="0" l="0" r="0" t="0"/>
          <a:stretch/>
        </p:blipFill>
        <p:spPr>
          <a:xfrm>
            <a:off x="643913" y="0"/>
            <a:ext cx="10904383" cy="72159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2"/>
          <p:cNvSpPr txBox="1"/>
          <p:nvPr>
            <p:ph type="title"/>
          </p:nvPr>
        </p:nvSpPr>
        <p:spPr>
          <a:xfrm>
            <a:off x="603250" y="539750"/>
            <a:ext cx="10985700" cy="717600"/>
          </a:xfrm>
          <a:prstGeom prst="rect">
            <a:avLst/>
          </a:prstGeom>
          <a:noFill/>
          <a:ln>
            <a:noFill/>
          </a:ln>
        </p:spPr>
        <p:txBody>
          <a:bodyPr anchorCtr="0" anchor="t" bIns="25400" lIns="25400" spcFirstLastPara="1" rIns="25400" wrap="square" tIns="25400">
            <a:normAutofit/>
          </a:bodyPr>
          <a:lstStyle/>
          <a:p>
            <a:pPr indent="0" lvl="0" marL="0" rtl="0" algn="ctr">
              <a:lnSpc>
                <a:spcPct val="80000"/>
              </a:lnSpc>
              <a:spcBef>
                <a:spcPts val="0"/>
              </a:spcBef>
              <a:spcAft>
                <a:spcPts val="0"/>
              </a:spcAft>
              <a:buClr>
                <a:srgbClr val="000000"/>
              </a:buClr>
              <a:buSzPts val="4300"/>
              <a:buFont typeface="Helvetica Neue"/>
              <a:buNone/>
            </a:pPr>
            <a:r>
              <a:rPr b="1" i="0" lang="en-GB" sz="4200" u="none" cap="none" strike="noStrike">
                <a:solidFill>
                  <a:srgbClr val="0076B9"/>
                </a:solidFill>
                <a:latin typeface="Helvetica Neue"/>
                <a:ea typeface="Helvetica Neue"/>
                <a:cs typeface="Helvetica Neue"/>
                <a:sym typeface="Helvetica Neue"/>
              </a:rPr>
              <a:t>Sparql query editor </a:t>
            </a:r>
            <a:endParaRPr sz="3100">
              <a:solidFill>
                <a:srgbClr val="0076B9"/>
              </a:solidFill>
              <a:latin typeface="Helvetica Neue"/>
              <a:ea typeface="Helvetica Neue"/>
              <a:cs typeface="Helvetica Neue"/>
              <a:sym typeface="Helvetica Neue"/>
            </a:endParaRPr>
          </a:p>
        </p:txBody>
      </p:sp>
      <p:sp>
        <p:nvSpPr>
          <p:cNvPr id="319" name="Google Shape;319;p42"/>
          <p:cNvSpPr txBox="1"/>
          <p:nvPr>
            <p:ph idx="1" type="body"/>
          </p:nvPr>
        </p:nvSpPr>
        <p:spPr>
          <a:xfrm>
            <a:off x="603250" y="1186481"/>
            <a:ext cx="10985700" cy="467400"/>
          </a:xfrm>
          <a:prstGeom prst="rect">
            <a:avLst/>
          </a:prstGeom>
          <a:noFill/>
          <a:ln>
            <a:noFill/>
          </a:ln>
        </p:spPr>
        <p:txBody>
          <a:bodyPr anchorCtr="0" anchor="t" bIns="22850" lIns="22850" spcFirstLastPara="1" rIns="22850" wrap="square" tIns="22850">
            <a:normAutofit lnSpcReduction="10000"/>
          </a:bodyPr>
          <a:lstStyle/>
          <a:p>
            <a:pPr indent="0" lvl="0" marL="0" rtl="0" algn="l">
              <a:lnSpc>
                <a:spcPct val="100000"/>
              </a:lnSpc>
              <a:spcBef>
                <a:spcPts val="0"/>
              </a:spcBef>
              <a:spcAft>
                <a:spcPts val="0"/>
              </a:spcAft>
              <a:buClr>
                <a:srgbClr val="000000"/>
              </a:buClr>
              <a:buSzPts val="2800"/>
              <a:buFont typeface="Helvetica Neue"/>
              <a:buNone/>
            </a:pPr>
            <a:r>
              <a:t/>
            </a:r>
            <a:endParaRPr b="1" sz="2800"/>
          </a:p>
        </p:txBody>
      </p:sp>
      <p:sp>
        <p:nvSpPr>
          <p:cNvPr id="320" name="Google Shape;320;p42"/>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900"/>
              <a:buFont typeface="Helvetica Neue"/>
              <a:buNone/>
            </a:pPr>
            <a:fld id="{00000000-1234-1234-1234-123412341234}" type="slidenum">
              <a:rPr lang="en-GB" sz="900"/>
              <a:t>‹#›</a:t>
            </a:fld>
            <a:endParaRPr/>
          </a:p>
        </p:txBody>
      </p:sp>
      <p:pic>
        <p:nvPicPr>
          <p:cNvPr descr="pasted-image.png" id="321" name="Google Shape;321;p42"/>
          <p:cNvPicPr preferRelativeResize="0"/>
          <p:nvPr/>
        </p:nvPicPr>
        <p:blipFill rotWithShape="1">
          <a:blip r:embed="rId3">
            <a:alphaModFix/>
          </a:blip>
          <a:srcRect b="0" l="0" r="0" t="0"/>
          <a:stretch/>
        </p:blipFill>
        <p:spPr>
          <a:xfrm>
            <a:off x="6253" y="1589926"/>
            <a:ext cx="7477787" cy="3131930"/>
          </a:xfrm>
          <a:prstGeom prst="rect">
            <a:avLst/>
          </a:prstGeom>
          <a:noFill/>
          <a:ln>
            <a:noFill/>
          </a:ln>
        </p:spPr>
      </p:pic>
      <p:pic>
        <p:nvPicPr>
          <p:cNvPr descr="pasted-image.png" id="322" name="Google Shape;322;p42"/>
          <p:cNvPicPr preferRelativeResize="0"/>
          <p:nvPr/>
        </p:nvPicPr>
        <p:blipFill rotWithShape="1">
          <a:blip r:embed="rId4">
            <a:alphaModFix/>
          </a:blip>
          <a:srcRect b="0" l="0" r="0" t="0"/>
          <a:stretch/>
        </p:blipFill>
        <p:spPr>
          <a:xfrm>
            <a:off x="7426858" y="1817589"/>
            <a:ext cx="4759699" cy="48125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3"/>
          <p:cNvSpPr txBox="1"/>
          <p:nvPr>
            <p:ph type="title"/>
          </p:nvPr>
        </p:nvSpPr>
        <p:spPr>
          <a:xfrm>
            <a:off x="983009" y="539986"/>
            <a:ext cx="10985700" cy="717600"/>
          </a:xfrm>
          <a:prstGeom prst="rect">
            <a:avLst/>
          </a:prstGeom>
          <a:noFill/>
          <a:ln>
            <a:noFill/>
          </a:ln>
        </p:spPr>
        <p:txBody>
          <a:bodyPr anchorCtr="0" anchor="t" bIns="25400" lIns="25400" spcFirstLastPara="1" rIns="25400" wrap="square" tIns="25400">
            <a:normAutofit/>
          </a:bodyPr>
          <a:lstStyle/>
          <a:p>
            <a:pPr indent="0" lvl="0" marL="0" marR="0" rtl="0" algn="ctr">
              <a:lnSpc>
                <a:spcPct val="80000"/>
              </a:lnSpc>
              <a:spcBef>
                <a:spcPts val="0"/>
              </a:spcBef>
              <a:spcAft>
                <a:spcPts val="0"/>
              </a:spcAft>
              <a:buClr>
                <a:srgbClr val="0076B9"/>
              </a:buClr>
              <a:buSzPts val="4300"/>
              <a:buFont typeface="Helvetica Neue"/>
              <a:buNone/>
            </a:pPr>
            <a:r>
              <a:rPr b="1" lang="en-GB">
                <a:solidFill>
                  <a:srgbClr val="0076B9"/>
                </a:solidFill>
                <a:latin typeface="Helvetica Neue"/>
                <a:ea typeface="Helvetica Neue"/>
                <a:cs typeface="Helvetica Neue"/>
                <a:sym typeface="Helvetica Neue"/>
              </a:rPr>
              <a:t>Acknowledgements</a:t>
            </a:r>
            <a:endParaRPr b="1">
              <a:latin typeface="Helvetica Neue"/>
              <a:ea typeface="Helvetica Neue"/>
              <a:cs typeface="Helvetica Neue"/>
              <a:sym typeface="Helvetica Neue"/>
            </a:endParaRPr>
          </a:p>
        </p:txBody>
      </p:sp>
      <p:sp>
        <p:nvSpPr>
          <p:cNvPr id="328" name="Google Shape;328;p43"/>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p>
            <a:pPr indent="0" lvl="0" marL="0" rtl="0" algn="ctr">
              <a:lnSpc>
                <a:spcPct val="100000"/>
              </a:lnSpc>
              <a:spcBef>
                <a:spcPts val="0"/>
              </a:spcBef>
              <a:spcAft>
                <a:spcPts val="0"/>
              </a:spcAft>
              <a:buClr>
                <a:srgbClr val="000000"/>
              </a:buClr>
              <a:buSzPts val="900"/>
              <a:buFont typeface="Helvetica Neue"/>
              <a:buNone/>
            </a:pPr>
            <a:fld id="{00000000-1234-1234-1234-123412341234}" type="slidenum">
              <a:rPr lang="en-GB" sz="900"/>
              <a:t>‹#›</a:t>
            </a:fld>
            <a:endParaRPr/>
          </a:p>
        </p:txBody>
      </p:sp>
      <p:sp>
        <p:nvSpPr>
          <p:cNvPr id="329" name="Google Shape;329;p43"/>
          <p:cNvSpPr txBox="1"/>
          <p:nvPr/>
        </p:nvSpPr>
        <p:spPr>
          <a:xfrm>
            <a:off x="2640735" y="5219048"/>
            <a:ext cx="2359800" cy="159060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Francois Scharffe</a:t>
            </a:r>
            <a:endParaRPr sz="700"/>
          </a:p>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Jerome Azé</a:t>
            </a:r>
            <a:endParaRPr sz="700"/>
          </a:p>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Konstantin Todorov</a:t>
            </a:r>
            <a:endParaRPr sz="700"/>
          </a:p>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Ensie Raoufi</a:t>
            </a:r>
            <a:endParaRPr sz="700"/>
          </a:p>
        </p:txBody>
      </p:sp>
      <p:pic>
        <p:nvPicPr>
          <p:cNvPr descr="UM_LOGO_original_RVB_WEB.png" id="330" name="Google Shape;330;p43"/>
          <p:cNvPicPr preferRelativeResize="0"/>
          <p:nvPr/>
        </p:nvPicPr>
        <p:blipFill rotWithShape="1">
          <a:blip r:embed="rId3">
            <a:alphaModFix/>
          </a:blip>
          <a:srcRect b="0" l="0" r="0" t="0"/>
          <a:stretch/>
        </p:blipFill>
        <p:spPr>
          <a:xfrm>
            <a:off x="2570676" y="4159612"/>
            <a:ext cx="952501" cy="952501"/>
          </a:xfrm>
          <a:prstGeom prst="rect">
            <a:avLst/>
          </a:prstGeom>
          <a:noFill/>
          <a:ln>
            <a:noFill/>
          </a:ln>
        </p:spPr>
      </p:pic>
      <p:pic>
        <p:nvPicPr>
          <p:cNvPr descr="logo_IRD_2016_BLOC_FR_COUL.png" id="331" name="Google Shape;331;p43"/>
          <p:cNvPicPr preferRelativeResize="0"/>
          <p:nvPr/>
        </p:nvPicPr>
        <p:blipFill rotWithShape="1">
          <a:blip r:embed="rId4">
            <a:alphaModFix/>
          </a:blip>
          <a:srcRect b="39154" l="0" r="0" t="0"/>
          <a:stretch/>
        </p:blipFill>
        <p:spPr>
          <a:xfrm>
            <a:off x="9501425" y="1932596"/>
            <a:ext cx="1262448" cy="632421"/>
          </a:xfrm>
          <a:prstGeom prst="rect">
            <a:avLst/>
          </a:prstGeom>
          <a:noFill/>
          <a:ln>
            <a:noFill/>
          </a:ln>
        </p:spPr>
      </p:pic>
      <p:sp>
        <p:nvSpPr>
          <p:cNvPr id="332" name="Google Shape;332;p43"/>
          <p:cNvSpPr txBox="1"/>
          <p:nvPr/>
        </p:nvSpPr>
        <p:spPr>
          <a:xfrm>
            <a:off x="9251297" y="2574265"/>
            <a:ext cx="1762800" cy="189840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Mikael Lucas</a:t>
            </a:r>
            <a:endParaRPr sz="700"/>
          </a:p>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Bill Happi</a:t>
            </a:r>
            <a:br>
              <a:rPr b="1" i="0" lang="en-GB" sz="2000" u="none" cap="none" strike="noStrike">
                <a:solidFill>
                  <a:srgbClr val="000000"/>
                </a:solidFill>
                <a:latin typeface="Helvetica Neue"/>
                <a:ea typeface="Helvetica Neue"/>
                <a:cs typeface="Helvetica Neue"/>
                <a:sym typeface="Helvetica Neue"/>
              </a:rPr>
            </a:br>
            <a:r>
              <a:rPr b="1" i="0" lang="en-GB" sz="2000" u="none" cap="none" strike="noStrike">
                <a:solidFill>
                  <a:srgbClr val="000000"/>
                </a:solidFill>
                <a:latin typeface="Helvetica Neue"/>
                <a:ea typeface="Helvetica Neue"/>
                <a:cs typeface="Helvetica Neue"/>
                <a:sym typeface="Helvetica Neue"/>
              </a:rPr>
              <a:t>Yann Pomie</a:t>
            </a:r>
            <a:br>
              <a:rPr b="1" i="0" lang="en-GB" sz="2000" u="none" cap="none" strike="noStrike">
                <a:solidFill>
                  <a:srgbClr val="000000"/>
                </a:solidFill>
                <a:latin typeface="Helvetica Neue"/>
                <a:ea typeface="Helvetica Neue"/>
                <a:cs typeface="Helvetica Neue"/>
                <a:sym typeface="Helvetica Neue"/>
              </a:rPr>
            </a:br>
            <a:r>
              <a:rPr b="1" i="0" lang="en-GB" sz="2000" u="none" cap="none" strike="noStrike">
                <a:solidFill>
                  <a:srgbClr val="000000"/>
                </a:solidFill>
                <a:latin typeface="Helvetica Neue"/>
                <a:ea typeface="Helvetica Neue"/>
                <a:cs typeface="Helvetica Neue"/>
                <a:sym typeface="Helvetica Neue"/>
              </a:rPr>
              <a:t>Julien Pascual</a:t>
            </a:r>
            <a:endParaRPr sz="700"/>
          </a:p>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Quan Do</a:t>
            </a:r>
            <a:endParaRPr sz="700"/>
          </a:p>
        </p:txBody>
      </p:sp>
      <p:pic>
        <p:nvPicPr>
          <p:cNvPr descr="pasted-image.tiff" id="333" name="Google Shape;333;p43"/>
          <p:cNvPicPr preferRelativeResize="0"/>
          <p:nvPr/>
        </p:nvPicPr>
        <p:blipFill rotWithShape="1">
          <a:blip r:embed="rId5">
            <a:alphaModFix/>
          </a:blip>
          <a:srcRect b="0" l="0" r="0" t="0"/>
          <a:stretch/>
        </p:blipFill>
        <p:spPr>
          <a:xfrm>
            <a:off x="1106240" y="2117142"/>
            <a:ext cx="1907732" cy="502035"/>
          </a:xfrm>
          <a:prstGeom prst="rect">
            <a:avLst/>
          </a:prstGeom>
          <a:noFill/>
          <a:ln>
            <a:noFill/>
          </a:ln>
        </p:spPr>
      </p:pic>
      <p:sp>
        <p:nvSpPr>
          <p:cNvPr id="334" name="Google Shape;334;p43"/>
          <p:cNvSpPr txBox="1"/>
          <p:nvPr/>
        </p:nvSpPr>
        <p:spPr>
          <a:xfrm>
            <a:off x="1020377" y="2818463"/>
            <a:ext cx="2079600" cy="128280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Cyril Pommier</a:t>
            </a:r>
            <a:endParaRPr sz="700"/>
          </a:p>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Clement Jonquet</a:t>
            </a:r>
            <a:endParaRPr sz="700"/>
          </a:p>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Raphael Flores</a:t>
            </a:r>
            <a:endParaRPr sz="700"/>
          </a:p>
        </p:txBody>
      </p:sp>
      <p:pic>
        <p:nvPicPr>
          <p:cNvPr descr="pasted-image.tiff" id="335" name="Google Shape;335;p43"/>
          <p:cNvPicPr preferRelativeResize="0"/>
          <p:nvPr/>
        </p:nvPicPr>
        <p:blipFill rotWithShape="1">
          <a:blip r:embed="rId6">
            <a:alphaModFix/>
          </a:blip>
          <a:srcRect b="0" l="0" r="0" t="0"/>
          <a:stretch/>
        </p:blipFill>
        <p:spPr>
          <a:xfrm>
            <a:off x="6770570" y="4484209"/>
            <a:ext cx="2470151" cy="819151"/>
          </a:xfrm>
          <a:prstGeom prst="rect">
            <a:avLst/>
          </a:prstGeom>
          <a:noFill/>
          <a:ln>
            <a:noFill/>
          </a:ln>
        </p:spPr>
      </p:pic>
      <p:sp>
        <p:nvSpPr>
          <p:cNvPr id="336" name="Google Shape;336;p43"/>
          <p:cNvSpPr txBox="1"/>
          <p:nvPr/>
        </p:nvSpPr>
        <p:spPr>
          <a:xfrm>
            <a:off x="7166447" y="5353143"/>
            <a:ext cx="2156700" cy="975000"/>
          </a:xfrm>
          <a:prstGeom prst="rect">
            <a:avLst/>
          </a:prstGeom>
          <a:noFill/>
          <a:ln>
            <a:noFill/>
          </a:ln>
        </p:spPr>
        <p:txBody>
          <a:bodyPr anchorCtr="0" anchor="ctr" bIns="25400" lIns="25400" spcFirstLastPara="1" rIns="25400" wrap="square" tIns="25400">
            <a:spAutoFit/>
          </a:bodyPr>
          <a:lstStyle/>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Guilhem Sempere</a:t>
            </a:r>
            <a:endParaRPr sz="700"/>
          </a:p>
          <a:p>
            <a:pPr indent="0" lvl="0" marL="0" marR="0" rtl="0" algn="l">
              <a:lnSpc>
                <a:spcPct val="100000"/>
              </a:lnSpc>
              <a:spcBef>
                <a:spcPts val="0"/>
              </a:spcBef>
              <a:spcAft>
                <a:spcPts val="0"/>
              </a:spcAft>
              <a:buClr>
                <a:srgbClr val="000000"/>
              </a:buClr>
              <a:buSzPts val="2000"/>
              <a:buFont typeface="Helvetica Neue"/>
              <a:buNone/>
            </a:pPr>
            <a:r>
              <a:rPr b="1" i="0" lang="en-GB" sz="2000" u="none" cap="none" strike="noStrike">
                <a:solidFill>
                  <a:srgbClr val="000000"/>
                </a:solidFill>
                <a:latin typeface="Helvetica Neue"/>
                <a:ea typeface="Helvetica Neue"/>
                <a:cs typeface="Helvetica Neue"/>
                <a:sym typeface="Helvetica Neue"/>
              </a:rPr>
              <a:t>Manuel Ruiz</a:t>
            </a:r>
            <a:endParaRPr sz="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IMG_8663.JPG" id="341" name="Google Shape;341;p44"/>
          <p:cNvPicPr preferRelativeResize="0"/>
          <p:nvPr/>
        </p:nvPicPr>
        <p:blipFill rotWithShape="1">
          <a:blip r:embed="rId3">
            <a:alphaModFix/>
          </a:blip>
          <a:srcRect b="7948" l="0" r="0" t="7940"/>
          <a:stretch/>
        </p:blipFill>
        <p:spPr>
          <a:xfrm>
            <a:off x="-7603" y="6393"/>
            <a:ext cx="12207206" cy="6845214"/>
          </a:xfrm>
          <a:prstGeom prst="rect">
            <a:avLst/>
          </a:prstGeom>
          <a:noFill/>
          <a:ln>
            <a:noFill/>
          </a:ln>
        </p:spPr>
      </p:pic>
      <p:sp>
        <p:nvSpPr>
          <p:cNvPr id="342" name="Google Shape;342;p44"/>
          <p:cNvSpPr txBox="1"/>
          <p:nvPr/>
        </p:nvSpPr>
        <p:spPr>
          <a:xfrm>
            <a:off x="746990" y="4856630"/>
            <a:ext cx="6414300" cy="1110300"/>
          </a:xfrm>
          <a:prstGeom prst="rect">
            <a:avLst/>
          </a:prstGeom>
          <a:noFill/>
          <a:ln>
            <a:noFill/>
          </a:ln>
        </p:spPr>
        <p:txBody>
          <a:bodyPr anchorCtr="0" anchor="ctr" bIns="25400" lIns="25400" spcFirstLastPara="1" rIns="25400" wrap="square" tIns="25400">
            <a:spAutoFit/>
          </a:bodyPr>
          <a:lstStyle/>
          <a:p>
            <a:pPr indent="0" lvl="0" marL="0" marR="0" rtl="0" algn="l">
              <a:lnSpc>
                <a:spcPct val="80000"/>
              </a:lnSpc>
              <a:spcBef>
                <a:spcPts val="0"/>
              </a:spcBef>
              <a:spcAft>
                <a:spcPts val="0"/>
              </a:spcAft>
              <a:buClr>
                <a:srgbClr val="FFFFFF"/>
              </a:buClr>
              <a:buSzPts val="4300"/>
              <a:buFont typeface="Helvetica Neue"/>
              <a:buNone/>
            </a:pPr>
            <a:r>
              <a:rPr b="1" i="0" lang="en-GB" sz="4300" u="none" cap="none" strike="noStrike">
                <a:solidFill>
                  <a:srgbClr val="FFFFFF"/>
                </a:solidFill>
                <a:latin typeface="Helvetica Neue"/>
                <a:ea typeface="Helvetica Neue"/>
                <a:cs typeface="Helvetica Neue"/>
                <a:sym typeface="Helvetica Neue"/>
              </a:rPr>
              <a:t>Thanks for your attention </a:t>
            </a:r>
            <a:endParaRPr sz="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5"/>
          <p:cNvSpPr txBox="1"/>
          <p:nvPr>
            <p:ph type="ctrTitle"/>
          </p:nvPr>
        </p:nvSpPr>
        <p:spPr>
          <a:xfrm>
            <a:off x="3775025" y="3541300"/>
            <a:ext cx="7860300" cy="1434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GB"/>
              <a:t>SKM</a:t>
            </a:r>
            <a:endParaRPr/>
          </a:p>
        </p:txBody>
      </p:sp>
      <p:sp>
        <p:nvSpPr>
          <p:cNvPr id="349" name="Google Shape;349;p45"/>
          <p:cNvSpPr txBox="1"/>
          <p:nvPr>
            <p:ph idx="1" type="subTitle"/>
          </p:nvPr>
        </p:nvSpPr>
        <p:spPr>
          <a:xfrm>
            <a:off x="3775035" y="4975900"/>
            <a:ext cx="7860300" cy="899700"/>
          </a:xfrm>
          <a:prstGeom prst="rect">
            <a:avLst/>
          </a:prstGeom>
        </p:spPr>
        <p:txBody>
          <a:bodyPr anchorCtr="0" anchor="ctr" bIns="0" lIns="0" spcFirstLastPara="1" rIns="0" wrap="square" tIns="0">
            <a:noAutofit/>
          </a:bodyPr>
          <a:lstStyle/>
          <a:p>
            <a:pPr indent="0" lvl="0" marL="0" rtl="0" algn="r">
              <a:spcBef>
                <a:spcPts val="560"/>
              </a:spcBef>
              <a:spcAft>
                <a:spcPts val="600"/>
              </a:spcAft>
              <a:buNone/>
            </a:pPr>
            <a:r>
              <a:rPr lang="en-GB"/>
              <a:t>Stress Knowledge Map</a:t>
            </a:r>
            <a:endParaRPr/>
          </a:p>
        </p:txBody>
      </p:sp>
      <p:sp>
        <p:nvSpPr>
          <p:cNvPr id="350" name="Google Shape;350;p45"/>
          <p:cNvSpPr txBox="1"/>
          <p:nvPr>
            <p:ph idx="2" type="body"/>
          </p:nvPr>
        </p:nvSpPr>
        <p:spPr>
          <a:xfrm>
            <a:off x="3775035" y="5875475"/>
            <a:ext cx="7860300" cy="558000"/>
          </a:xfrm>
          <a:prstGeom prst="rect">
            <a:avLst/>
          </a:prstGeom>
        </p:spPr>
        <p:txBody>
          <a:bodyPr anchorCtr="0" anchor="t" bIns="0" lIns="0" spcFirstLastPara="1" rIns="0" wrap="square" tIns="0">
            <a:noAutofit/>
          </a:bodyPr>
          <a:lstStyle/>
          <a:p>
            <a:pPr indent="0" lvl="0" marL="0" rtl="0" algn="r">
              <a:spcBef>
                <a:spcPts val="360"/>
              </a:spcBef>
              <a:spcAft>
                <a:spcPts val="6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6"/>
          <p:cNvSpPr txBox="1"/>
          <p:nvPr/>
        </p:nvSpPr>
        <p:spPr>
          <a:xfrm>
            <a:off x="9798273" y="3690229"/>
            <a:ext cx="1341600" cy="384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900">
                <a:solidFill>
                  <a:srgbClr val="525252"/>
                </a:solidFill>
                <a:latin typeface="Corbel"/>
                <a:ea typeface="Corbel"/>
                <a:cs typeface="Corbel"/>
                <a:sym typeface="Corbel"/>
              </a:rPr>
              <a:t>Phenotype</a:t>
            </a:r>
            <a:endParaRPr b="1" sz="1900">
              <a:solidFill>
                <a:srgbClr val="525252"/>
              </a:solidFill>
              <a:latin typeface="Corbel"/>
              <a:ea typeface="Corbel"/>
              <a:cs typeface="Corbel"/>
              <a:sym typeface="Corbel"/>
            </a:endParaRPr>
          </a:p>
        </p:txBody>
      </p:sp>
      <p:pic>
        <p:nvPicPr>
          <p:cNvPr descr="0018" id="357" name="Google Shape;357;p46"/>
          <p:cNvPicPr preferRelativeResize="0"/>
          <p:nvPr/>
        </p:nvPicPr>
        <p:blipFill rotWithShape="1">
          <a:blip r:embed="rId3">
            <a:alphaModFix/>
          </a:blip>
          <a:srcRect b="21685" l="27374" r="38339" t="22323"/>
          <a:stretch/>
        </p:blipFill>
        <p:spPr>
          <a:xfrm>
            <a:off x="9984898" y="2443665"/>
            <a:ext cx="968375" cy="1186071"/>
          </a:xfrm>
          <a:prstGeom prst="rect">
            <a:avLst/>
          </a:prstGeom>
          <a:noFill/>
          <a:ln>
            <a:noFill/>
          </a:ln>
        </p:spPr>
      </p:pic>
      <p:pic>
        <p:nvPicPr>
          <p:cNvPr descr="14 Igor S b.jpg" id="358" name="Google Shape;358;p46"/>
          <p:cNvPicPr preferRelativeResize="0"/>
          <p:nvPr/>
        </p:nvPicPr>
        <p:blipFill rotWithShape="1">
          <a:blip r:embed="rId4">
            <a:alphaModFix/>
          </a:blip>
          <a:srcRect b="0" l="0" r="0" t="22112"/>
          <a:stretch/>
        </p:blipFill>
        <p:spPr>
          <a:xfrm>
            <a:off x="9980052" y="4135617"/>
            <a:ext cx="978042" cy="1145880"/>
          </a:xfrm>
          <a:prstGeom prst="rect">
            <a:avLst/>
          </a:prstGeom>
          <a:noFill/>
          <a:ln>
            <a:noFill/>
          </a:ln>
        </p:spPr>
      </p:pic>
      <p:pic>
        <p:nvPicPr>
          <p:cNvPr id="359" name="Google Shape;359;p46"/>
          <p:cNvPicPr preferRelativeResize="0"/>
          <p:nvPr/>
        </p:nvPicPr>
        <p:blipFill>
          <a:blip r:embed="rId5">
            <a:alphaModFix/>
          </a:blip>
          <a:stretch>
            <a:fillRect/>
          </a:stretch>
        </p:blipFill>
        <p:spPr>
          <a:xfrm>
            <a:off x="626113" y="4469712"/>
            <a:ext cx="1867126" cy="954524"/>
          </a:xfrm>
          <a:prstGeom prst="rect">
            <a:avLst/>
          </a:prstGeom>
          <a:noFill/>
          <a:ln>
            <a:noFill/>
          </a:ln>
        </p:spPr>
      </p:pic>
      <p:sp>
        <p:nvSpPr>
          <p:cNvPr id="360" name="Google Shape;360;p46"/>
          <p:cNvSpPr txBox="1"/>
          <p:nvPr/>
        </p:nvSpPr>
        <p:spPr>
          <a:xfrm>
            <a:off x="959633" y="2098275"/>
            <a:ext cx="1289100" cy="384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900">
              <a:solidFill>
                <a:schemeClr val="dk2"/>
              </a:solidFill>
              <a:latin typeface="Corbel"/>
              <a:ea typeface="Corbel"/>
              <a:cs typeface="Corbel"/>
              <a:sym typeface="Corbel"/>
            </a:endParaRPr>
          </a:p>
        </p:txBody>
      </p:sp>
      <p:pic>
        <p:nvPicPr>
          <p:cNvPr descr="http://www.geneticliteracyproject.org/wp/wp-content/uploads/2012/09/rainbow-DNA.jpg" id="361" name="Google Shape;361;p46"/>
          <p:cNvPicPr preferRelativeResize="0"/>
          <p:nvPr/>
        </p:nvPicPr>
        <p:blipFill rotWithShape="1">
          <a:blip r:embed="rId6">
            <a:alphaModFix/>
          </a:blip>
          <a:srcRect b="0" l="0" r="0" t="0"/>
          <a:stretch/>
        </p:blipFill>
        <p:spPr>
          <a:xfrm rot="972334">
            <a:off x="1109249" y="2693430"/>
            <a:ext cx="1170701" cy="761151"/>
          </a:xfrm>
          <a:prstGeom prst="rect">
            <a:avLst/>
          </a:prstGeom>
          <a:noFill/>
          <a:ln>
            <a:noFill/>
          </a:ln>
        </p:spPr>
      </p:pic>
      <p:sp>
        <p:nvSpPr>
          <p:cNvPr id="362" name="Google Shape;362;p46"/>
          <p:cNvSpPr txBox="1"/>
          <p:nvPr/>
        </p:nvSpPr>
        <p:spPr>
          <a:xfrm>
            <a:off x="351283" y="3261958"/>
            <a:ext cx="2416800" cy="12261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GB" sz="1900">
                <a:solidFill>
                  <a:srgbClr val="525252"/>
                </a:solidFill>
                <a:latin typeface="Corbel"/>
                <a:ea typeface="Corbel"/>
                <a:cs typeface="Corbel"/>
                <a:sym typeface="Corbel"/>
              </a:rPr>
              <a:t>Genotype</a:t>
            </a:r>
            <a:endParaRPr b="1" sz="1900">
              <a:solidFill>
                <a:srgbClr val="525252"/>
              </a:solidFill>
              <a:latin typeface="Corbel"/>
              <a:ea typeface="Corbel"/>
              <a:cs typeface="Corbel"/>
              <a:sym typeface="Corbel"/>
            </a:endParaRPr>
          </a:p>
          <a:p>
            <a:pPr indent="0" lvl="0" marL="0" marR="0" rtl="0" algn="ctr">
              <a:spcBef>
                <a:spcPts val="1000"/>
              </a:spcBef>
              <a:spcAft>
                <a:spcPts val="0"/>
              </a:spcAft>
              <a:buNone/>
            </a:pPr>
            <a:r>
              <a:rPr lang="en-GB" sz="1900">
                <a:solidFill>
                  <a:srgbClr val="525252"/>
                </a:solidFill>
                <a:latin typeface="Corbel"/>
                <a:ea typeface="Corbel"/>
                <a:cs typeface="Corbel"/>
                <a:sym typeface="Corbel"/>
              </a:rPr>
              <a:t>X</a:t>
            </a:r>
            <a:endParaRPr sz="1900">
              <a:solidFill>
                <a:srgbClr val="525252"/>
              </a:solidFill>
              <a:latin typeface="Corbel"/>
              <a:ea typeface="Corbel"/>
              <a:cs typeface="Corbel"/>
              <a:sym typeface="Corbel"/>
            </a:endParaRPr>
          </a:p>
          <a:p>
            <a:pPr indent="0" lvl="0" marL="0" marR="0" rtl="0" algn="ctr">
              <a:spcBef>
                <a:spcPts val="1000"/>
              </a:spcBef>
              <a:spcAft>
                <a:spcPts val="0"/>
              </a:spcAft>
              <a:buNone/>
            </a:pPr>
            <a:r>
              <a:rPr lang="en-GB" sz="1900">
                <a:solidFill>
                  <a:srgbClr val="525252"/>
                </a:solidFill>
                <a:latin typeface="Corbel"/>
                <a:ea typeface="Corbel"/>
                <a:cs typeface="Corbel"/>
                <a:sym typeface="Corbel"/>
              </a:rPr>
              <a:t>Environment</a:t>
            </a:r>
            <a:endParaRPr sz="1900">
              <a:solidFill>
                <a:srgbClr val="525252"/>
              </a:solidFill>
              <a:latin typeface="Corbel"/>
              <a:ea typeface="Corbel"/>
              <a:cs typeface="Corbel"/>
              <a:sym typeface="Corbel"/>
            </a:endParaRPr>
          </a:p>
        </p:txBody>
      </p:sp>
      <p:sp>
        <p:nvSpPr>
          <p:cNvPr id="363" name="Google Shape;363;p46"/>
          <p:cNvSpPr/>
          <p:nvPr/>
        </p:nvSpPr>
        <p:spPr>
          <a:xfrm>
            <a:off x="2315400" y="3692025"/>
            <a:ext cx="683100" cy="381300"/>
          </a:xfrm>
          <a:prstGeom prst="rightArrow">
            <a:avLst>
              <a:gd fmla="val 50000" name="adj1"/>
              <a:gd fmla="val 50000" name="adj2"/>
            </a:avLst>
          </a:prstGeom>
          <a:solidFill>
            <a:srgbClr val="4D4848"/>
          </a:solidFill>
          <a:ln cap="flat" cmpd="sng" w="12700">
            <a:solidFill>
              <a:srgbClr val="4D484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364" name="Google Shape;364;p46"/>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SzPts val="1100"/>
              <a:buNone/>
            </a:pPr>
            <a:r>
              <a:rPr lang="en-GB" sz="3230"/>
              <a:t>Purpose - determining the molecular interactions behind observed phenotypes</a:t>
            </a:r>
            <a:endParaRPr sz="3230"/>
          </a:p>
        </p:txBody>
      </p:sp>
      <p:sp>
        <p:nvSpPr>
          <p:cNvPr id="365" name="Google Shape;365;p46"/>
          <p:cNvSpPr/>
          <p:nvPr/>
        </p:nvSpPr>
        <p:spPr>
          <a:xfrm>
            <a:off x="8923025" y="3692025"/>
            <a:ext cx="683100" cy="381300"/>
          </a:xfrm>
          <a:prstGeom prst="rightArrow">
            <a:avLst>
              <a:gd fmla="val 50000" name="adj1"/>
              <a:gd fmla="val 50000" name="adj2"/>
            </a:avLst>
          </a:prstGeom>
          <a:solidFill>
            <a:srgbClr val="4D4848"/>
          </a:solidFill>
          <a:ln cap="flat" cmpd="sng" w="12700">
            <a:solidFill>
              <a:srgbClr val="4D484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366" name="Google Shape;366;p46"/>
          <p:cNvSpPr/>
          <p:nvPr/>
        </p:nvSpPr>
        <p:spPr>
          <a:xfrm>
            <a:off x="3048236" y="1623217"/>
            <a:ext cx="5752800" cy="5059800"/>
          </a:xfrm>
          <a:prstGeom prst="roundRect">
            <a:avLst>
              <a:gd fmla="val 16667" name="adj"/>
            </a:avLst>
          </a:prstGeom>
          <a:solidFill>
            <a:srgbClr val="EEEEEE"/>
          </a:solidFill>
          <a:ln cap="flat" cmpd="sng" w="9525">
            <a:solidFill>
              <a:srgbClr val="7F7F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7" name="Google Shape;367;p46"/>
          <p:cNvPicPr preferRelativeResize="0"/>
          <p:nvPr/>
        </p:nvPicPr>
        <p:blipFill rotWithShape="1">
          <a:blip r:embed="rId7">
            <a:alphaModFix/>
          </a:blip>
          <a:srcRect b="-4600" l="-96546" r="7831" t="-125442"/>
          <a:stretch/>
        </p:blipFill>
        <p:spPr>
          <a:xfrm>
            <a:off x="3041999" y="1623217"/>
            <a:ext cx="5752800" cy="5059800"/>
          </a:xfrm>
          <a:prstGeom prst="roundRect">
            <a:avLst>
              <a:gd fmla="val 16667" name="adj"/>
            </a:avLst>
          </a:prstGeom>
          <a:noFill/>
          <a:ln>
            <a:noFill/>
          </a:ln>
        </p:spPr>
      </p:pic>
      <p:pic>
        <p:nvPicPr>
          <p:cNvPr id="368" name="Google Shape;368;p46"/>
          <p:cNvPicPr preferRelativeResize="0"/>
          <p:nvPr/>
        </p:nvPicPr>
        <p:blipFill rotWithShape="1">
          <a:blip r:embed="rId8">
            <a:alphaModFix/>
          </a:blip>
          <a:srcRect b="0" l="-6565" r="-4718" t="6907"/>
          <a:stretch/>
        </p:blipFill>
        <p:spPr>
          <a:xfrm>
            <a:off x="3048245" y="1623226"/>
            <a:ext cx="2682304" cy="1886266"/>
          </a:xfrm>
          <a:prstGeom prst="rect">
            <a:avLst/>
          </a:prstGeom>
          <a:noFill/>
          <a:ln>
            <a:noFill/>
          </a:ln>
        </p:spPr>
      </p:pic>
      <p:pic>
        <p:nvPicPr>
          <p:cNvPr id="369" name="Google Shape;369;p46"/>
          <p:cNvPicPr preferRelativeResize="0"/>
          <p:nvPr/>
        </p:nvPicPr>
        <p:blipFill>
          <a:blip r:embed="rId9">
            <a:alphaModFix/>
          </a:blip>
          <a:stretch>
            <a:fillRect/>
          </a:stretch>
        </p:blipFill>
        <p:spPr>
          <a:xfrm>
            <a:off x="3163134" y="3631648"/>
            <a:ext cx="2642872" cy="3065652"/>
          </a:xfrm>
          <a:prstGeom prst="rect">
            <a:avLst/>
          </a:prstGeom>
          <a:noFill/>
          <a:ln>
            <a:noFill/>
          </a:ln>
        </p:spPr>
      </p:pic>
      <p:pic>
        <p:nvPicPr>
          <p:cNvPr id="370" name="Google Shape;370;p46"/>
          <p:cNvPicPr preferRelativeResize="0"/>
          <p:nvPr/>
        </p:nvPicPr>
        <p:blipFill>
          <a:blip r:embed="rId10">
            <a:alphaModFix/>
          </a:blip>
          <a:stretch>
            <a:fillRect/>
          </a:stretch>
        </p:blipFill>
        <p:spPr>
          <a:xfrm>
            <a:off x="3755249" y="3231886"/>
            <a:ext cx="2558143" cy="2747781"/>
          </a:xfrm>
          <a:prstGeom prst="rect">
            <a:avLst/>
          </a:prstGeom>
          <a:noFill/>
          <a:ln>
            <a:noFill/>
          </a:ln>
        </p:spPr>
      </p:pic>
      <p:sp>
        <p:nvSpPr>
          <p:cNvPr id="371" name="Google Shape;371;p46"/>
          <p:cNvSpPr/>
          <p:nvPr/>
        </p:nvSpPr>
        <p:spPr>
          <a:xfrm>
            <a:off x="5895778" y="4411670"/>
            <a:ext cx="209100" cy="1797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2" name="Google Shape;372;p46"/>
          <p:cNvPicPr preferRelativeResize="0"/>
          <p:nvPr/>
        </p:nvPicPr>
        <p:blipFill rotWithShape="1">
          <a:blip r:embed="rId11">
            <a:alphaModFix/>
          </a:blip>
          <a:srcRect b="-44076" l="-71682" r="683" t="51808"/>
          <a:stretch/>
        </p:blipFill>
        <p:spPr>
          <a:xfrm>
            <a:off x="3048341" y="1623217"/>
            <a:ext cx="5752800" cy="5059800"/>
          </a:xfrm>
          <a:prstGeom prst="roundRect">
            <a:avLst>
              <a:gd fmla="val 16667" name="adj"/>
            </a:avLst>
          </a:prstGeom>
          <a:noFill/>
          <a:ln>
            <a:noFill/>
          </a:ln>
        </p:spPr>
      </p:pic>
      <p:pic>
        <p:nvPicPr>
          <p:cNvPr id="373" name="Google Shape;373;p46"/>
          <p:cNvPicPr preferRelativeResize="0"/>
          <p:nvPr/>
        </p:nvPicPr>
        <p:blipFill>
          <a:blip r:embed="rId12">
            <a:alphaModFix/>
          </a:blip>
          <a:stretch>
            <a:fillRect/>
          </a:stretch>
        </p:blipFill>
        <p:spPr>
          <a:xfrm>
            <a:off x="10695924" y="162070"/>
            <a:ext cx="1358862" cy="40452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7"/>
          <p:cNvSpPr txBox="1"/>
          <p:nvPr>
            <p:ph idx="1" type="body"/>
          </p:nvPr>
        </p:nvSpPr>
        <p:spPr>
          <a:xfrm>
            <a:off x="711200" y="1525600"/>
            <a:ext cx="5490600" cy="4351200"/>
          </a:xfrm>
          <a:prstGeom prst="rect">
            <a:avLst/>
          </a:prstGeom>
        </p:spPr>
        <p:txBody>
          <a:bodyPr anchorCtr="0" anchor="t" bIns="0" lIns="0" spcFirstLastPara="1" rIns="0" wrap="square" tIns="0">
            <a:noAutofit/>
          </a:bodyPr>
          <a:lstStyle/>
          <a:p>
            <a:pPr indent="-381000" lvl="0" marL="457200" rtl="0" algn="l">
              <a:lnSpc>
                <a:spcPct val="115000"/>
              </a:lnSpc>
              <a:spcBef>
                <a:spcPts val="480"/>
              </a:spcBef>
              <a:spcAft>
                <a:spcPts val="0"/>
              </a:spcAft>
              <a:buSzPts val="2400"/>
              <a:buChar char="•"/>
            </a:pPr>
            <a:r>
              <a:rPr lang="en-GB"/>
              <a:t>Interactions </a:t>
            </a:r>
            <a:r>
              <a:rPr lang="en-GB"/>
              <a:t>compiled by experts</a:t>
            </a:r>
            <a:endParaRPr/>
          </a:p>
          <a:p>
            <a:pPr indent="-381000" lvl="0" marL="457200" rtl="0" algn="l">
              <a:lnSpc>
                <a:spcPct val="115000"/>
              </a:lnSpc>
              <a:spcBef>
                <a:spcPts val="1000"/>
              </a:spcBef>
              <a:spcAft>
                <a:spcPts val="0"/>
              </a:spcAft>
              <a:buSzPts val="2400"/>
              <a:buChar char="•"/>
            </a:pPr>
            <a:r>
              <a:rPr lang="en-GB"/>
              <a:t>Databases – KEGG, AraCyc, MetaCyc, String, IntAct, miRTarBase, etc … </a:t>
            </a:r>
            <a:endParaRPr/>
          </a:p>
          <a:p>
            <a:pPr indent="-381000" lvl="0" marL="457200" rtl="0" algn="l">
              <a:lnSpc>
                <a:spcPct val="115000"/>
              </a:lnSpc>
              <a:spcBef>
                <a:spcPts val="1000"/>
              </a:spcBef>
              <a:spcAft>
                <a:spcPts val="0"/>
              </a:spcAft>
              <a:buSzPts val="2400"/>
              <a:buChar char="•"/>
            </a:pPr>
            <a:r>
              <a:rPr lang="en-GB"/>
              <a:t>Literature – published articles and results</a:t>
            </a:r>
            <a:endParaRPr/>
          </a:p>
          <a:p>
            <a:pPr indent="-381000" lvl="0" marL="457200" rtl="0" algn="l">
              <a:lnSpc>
                <a:spcPct val="115000"/>
              </a:lnSpc>
              <a:spcBef>
                <a:spcPts val="1000"/>
              </a:spcBef>
              <a:spcAft>
                <a:spcPts val="0"/>
              </a:spcAft>
              <a:buSzPts val="2400"/>
              <a:buChar char="•"/>
            </a:pPr>
            <a:r>
              <a:rPr lang="en-GB"/>
              <a:t>Literature – high throughput experiments </a:t>
            </a:r>
            <a:endParaRPr/>
          </a:p>
          <a:p>
            <a:pPr indent="-381000" lvl="0" marL="457200" rtl="0" algn="l">
              <a:lnSpc>
                <a:spcPct val="115000"/>
              </a:lnSpc>
              <a:spcBef>
                <a:spcPts val="1000"/>
              </a:spcBef>
              <a:spcAft>
                <a:spcPts val="0"/>
              </a:spcAft>
              <a:buSzPts val="2400"/>
              <a:buChar char="•"/>
            </a:pPr>
            <a:r>
              <a:rPr lang="en-GB"/>
              <a:t>…</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600"/>
              </a:spcBef>
              <a:spcAft>
                <a:spcPts val="600"/>
              </a:spcAft>
              <a:buNone/>
            </a:pPr>
            <a:r>
              <a:t/>
            </a:r>
            <a:endParaRPr/>
          </a:p>
        </p:txBody>
      </p:sp>
      <p:pic>
        <p:nvPicPr>
          <p:cNvPr id="379" name="Google Shape;379;p47"/>
          <p:cNvPicPr preferRelativeResize="0"/>
          <p:nvPr/>
        </p:nvPicPr>
        <p:blipFill>
          <a:blip r:embed="rId3">
            <a:alphaModFix/>
          </a:blip>
          <a:stretch>
            <a:fillRect/>
          </a:stretch>
        </p:blipFill>
        <p:spPr>
          <a:xfrm>
            <a:off x="6709526" y="2417994"/>
            <a:ext cx="2236298" cy="1779132"/>
          </a:xfrm>
          <a:prstGeom prst="rect">
            <a:avLst/>
          </a:prstGeom>
          <a:noFill/>
          <a:ln cap="flat" cmpd="sng" w="9525">
            <a:solidFill>
              <a:srgbClr val="636363"/>
            </a:solidFill>
            <a:prstDash val="solid"/>
            <a:round/>
            <a:headEnd len="sm" w="sm" type="none"/>
            <a:tailEnd len="sm" w="sm" type="none"/>
          </a:ln>
        </p:spPr>
      </p:pic>
      <p:pic>
        <p:nvPicPr>
          <p:cNvPr id="380" name="Google Shape;380;p47"/>
          <p:cNvPicPr preferRelativeResize="0"/>
          <p:nvPr/>
        </p:nvPicPr>
        <p:blipFill rotWithShape="1">
          <a:blip r:embed="rId4">
            <a:alphaModFix/>
          </a:blip>
          <a:srcRect b="14690" l="0" r="0" t="0"/>
          <a:stretch/>
        </p:blipFill>
        <p:spPr>
          <a:xfrm>
            <a:off x="5229592" y="4664932"/>
            <a:ext cx="2305901" cy="2188566"/>
          </a:xfrm>
          <a:prstGeom prst="rect">
            <a:avLst/>
          </a:prstGeom>
          <a:noFill/>
          <a:ln cap="flat" cmpd="sng" w="9525">
            <a:solidFill>
              <a:srgbClr val="636363"/>
            </a:solidFill>
            <a:prstDash val="solid"/>
            <a:round/>
            <a:headEnd len="sm" w="sm" type="none"/>
            <a:tailEnd len="sm" w="sm" type="none"/>
          </a:ln>
        </p:spPr>
      </p:pic>
      <p:pic>
        <p:nvPicPr>
          <p:cNvPr id="381" name="Google Shape;381;p47"/>
          <p:cNvPicPr preferRelativeResize="0"/>
          <p:nvPr/>
        </p:nvPicPr>
        <p:blipFill rotWithShape="1">
          <a:blip r:embed="rId5">
            <a:alphaModFix/>
          </a:blip>
          <a:srcRect b="0" l="6094" r="0" t="0"/>
          <a:stretch/>
        </p:blipFill>
        <p:spPr>
          <a:xfrm>
            <a:off x="9300363" y="838200"/>
            <a:ext cx="2906399" cy="2407400"/>
          </a:xfrm>
          <a:prstGeom prst="rect">
            <a:avLst/>
          </a:prstGeom>
          <a:noFill/>
          <a:ln cap="flat" cmpd="sng" w="9525">
            <a:solidFill>
              <a:srgbClr val="44546A"/>
            </a:solidFill>
            <a:prstDash val="solid"/>
            <a:round/>
            <a:headEnd len="sm" w="sm" type="none"/>
            <a:tailEnd len="sm" w="sm" type="none"/>
          </a:ln>
          <a:effectLst>
            <a:outerShdw blurRad="42863" rotWithShape="0" algn="bl" dir="5400000" dist="85725">
              <a:srgbClr val="000000">
                <a:alpha val="50000"/>
              </a:srgbClr>
            </a:outerShdw>
          </a:effectLst>
        </p:spPr>
      </p:pic>
      <p:sp>
        <p:nvSpPr>
          <p:cNvPr id="382" name="Google Shape;382;p47"/>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Sources of </a:t>
            </a:r>
            <a:r>
              <a:rPr lang="en-GB"/>
              <a:t>SKM resources</a:t>
            </a:r>
            <a:endParaRPr/>
          </a:p>
        </p:txBody>
      </p:sp>
      <p:pic>
        <p:nvPicPr>
          <p:cNvPr id="383" name="Google Shape;383;p47"/>
          <p:cNvPicPr preferRelativeResize="0"/>
          <p:nvPr/>
        </p:nvPicPr>
        <p:blipFill>
          <a:blip r:embed="rId6">
            <a:alphaModFix/>
          </a:blip>
          <a:stretch>
            <a:fillRect/>
          </a:stretch>
        </p:blipFill>
        <p:spPr>
          <a:xfrm>
            <a:off x="7437926" y="1198545"/>
            <a:ext cx="2437539" cy="1609920"/>
          </a:xfrm>
          <a:prstGeom prst="rect">
            <a:avLst/>
          </a:prstGeom>
          <a:noFill/>
          <a:ln cap="flat" cmpd="sng" w="9525">
            <a:solidFill>
              <a:srgbClr val="636363"/>
            </a:solidFill>
            <a:prstDash val="solid"/>
            <a:round/>
            <a:headEnd len="sm" w="sm" type="none"/>
            <a:tailEnd len="sm" w="sm" type="none"/>
          </a:ln>
        </p:spPr>
      </p:pic>
      <p:pic>
        <p:nvPicPr>
          <p:cNvPr id="384" name="Google Shape;384;p47"/>
          <p:cNvPicPr preferRelativeResize="0"/>
          <p:nvPr/>
        </p:nvPicPr>
        <p:blipFill>
          <a:blip r:embed="rId7">
            <a:alphaModFix/>
          </a:blip>
          <a:stretch>
            <a:fillRect/>
          </a:stretch>
        </p:blipFill>
        <p:spPr>
          <a:xfrm>
            <a:off x="6412083" y="3609153"/>
            <a:ext cx="3125700" cy="1816058"/>
          </a:xfrm>
          <a:prstGeom prst="rect">
            <a:avLst/>
          </a:prstGeom>
          <a:noFill/>
          <a:ln cap="flat" cmpd="sng" w="9525">
            <a:solidFill>
              <a:srgbClr val="636363"/>
            </a:solidFill>
            <a:prstDash val="solid"/>
            <a:round/>
            <a:headEnd len="sm" w="sm" type="none"/>
            <a:tailEnd len="sm" w="sm" type="none"/>
          </a:ln>
        </p:spPr>
      </p:pic>
      <p:pic>
        <p:nvPicPr>
          <p:cNvPr id="385" name="Google Shape;385;p47"/>
          <p:cNvPicPr preferRelativeResize="0"/>
          <p:nvPr/>
        </p:nvPicPr>
        <p:blipFill>
          <a:blip r:embed="rId8">
            <a:alphaModFix/>
          </a:blip>
          <a:stretch>
            <a:fillRect/>
          </a:stretch>
        </p:blipFill>
        <p:spPr>
          <a:xfrm>
            <a:off x="8738485" y="2063009"/>
            <a:ext cx="2996325" cy="1779133"/>
          </a:xfrm>
          <a:prstGeom prst="rect">
            <a:avLst/>
          </a:prstGeom>
          <a:noFill/>
          <a:ln cap="flat" cmpd="sng" w="9525">
            <a:solidFill>
              <a:srgbClr val="636363"/>
            </a:solidFill>
            <a:prstDash val="solid"/>
            <a:round/>
            <a:headEnd len="sm" w="sm" type="none"/>
            <a:tailEnd len="sm" w="sm" type="none"/>
          </a:ln>
        </p:spPr>
      </p:pic>
      <p:pic>
        <p:nvPicPr>
          <p:cNvPr id="386" name="Google Shape;386;p47"/>
          <p:cNvPicPr preferRelativeResize="0"/>
          <p:nvPr/>
        </p:nvPicPr>
        <p:blipFill>
          <a:blip r:embed="rId9">
            <a:alphaModFix/>
          </a:blip>
          <a:stretch>
            <a:fillRect/>
          </a:stretch>
        </p:blipFill>
        <p:spPr>
          <a:xfrm>
            <a:off x="7383088" y="4436342"/>
            <a:ext cx="2849071" cy="2188545"/>
          </a:xfrm>
          <a:prstGeom prst="rect">
            <a:avLst/>
          </a:prstGeom>
          <a:noFill/>
          <a:ln cap="flat" cmpd="sng" w="9525">
            <a:solidFill>
              <a:srgbClr val="636363"/>
            </a:solidFill>
            <a:prstDash val="solid"/>
            <a:round/>
            <a:headEnd len="sm" w="sm" type="none"/>
            <a:tailEnd len="sm" w="sm" type="none"/>
          </a:ln>
        </p:spPr>
      </p:pic>
      <p:pic>
        <p:nvPicPr>
          <p:cNvPr id="387" name="Google Shape;387;p47"/>
          <p:cNvPicPr preferRelativeResize="0"/>
          <p:nvPr/>
        </p:nvPicPr>
        <p:blipFill>
          <a:blip r:embed="rId10">
            <a:alphaModFix/>
          </a:blip>
          <a:stretch>
            <a:fillRect/>
          </a:stretch>
        </p:blipFill>
        <p:spPr>
          <a:xfrm>
            <a:off x="9345197" y="3683822"/>
            <a:ext cx="2511923" cy="1963514"/>
          </a:xfrm>
          <a:prstGeom prst="rect">
            <a:avLst/>
          </a:prstGeom>
          <a:noFill/>
          <a:ln cap="flat" cmpd="sng" w="9525">
            <a:solidFill>
              <a:srgbClr val="636363"/>
            </a:solidFill>
            <a:prstDash val="solid"/>
            <a:round/>
            <a:headEnd len="sm" w="sm" type="none"/>
            <a:tailEnd len="sm" w="sm" type="none"/>
          </a:ln>
        </p:spPr>
      </p:pic>
      <p:pic>
        <p:nvPicPr>
          <p:cNvPr id="388" name="Google Shape;388;p47"/>
          <p:cNvPicPr preferRelativeResize="0"/>
          <p:nvPr/>
        </p:nvPicPr>
        <p:blipFill>
          <a:blip r:embed="rId11">
            <a:alphaModFix/>
          </a:blip>
          <a:stretch>
            <a:fillRect/>
          </a:stretch>
        </p:blipFill>
        <p:spPr>
          <a:xfrm>
            <a:off x="10695924" y="162070"/>
            <a:ext cx="1358862" cy="40452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8"/>
          <p:cNvSpPr txBox="1"/>
          <p:nvPr>
            <p:ph idx="1" type="body"/>
          </p:nvPr>
        </p:nvSpPr>
        <p:spPr>
          <a:xfrm>
            <a:off x="6270025" y="1099425"/>
            <a:ext cx="5312400" cy="5621700"/>
          </a:xfrm>
          <a:prstGeom prst="rect">
            <a:avLst/>
          </a:prstGeom>
        </p:spPr>
        <p:txBody>
          <a:bodyPr anchorCtr="0" anchor="t" bIns="0" lIns="0" spcFirstLastPara="1" rIns="0" wrap="square" tIns="0">
            <a:noAutofit/>
          </a:bodyPr>
          <a:lstStyle/>
          <a:p>
            <a:pPr indent="0" lvl="0" marL="0" rtl="0" algn="l">
              <a:spcBef>
                <a:spcPts val="480"/>
              </a:spcBef>
              <a:spcAft>
                <a:spcPts val="0"/>
              </a:spcAft>
              <a:buNone/>
            </a:pPr>
            <a:r>
              <a:rPr lang="en-GB" u="sng">
                <a:solidFill>
                  <a:schemeClr val="dk2"/>
                </a:solidFill>
                <a:hlinkClick r:id="rId3">
                  <a:extLst>
                    <a:ext uri="{A12FA001-AC4F-418D-AE19-62706E023703}">
                      <ahyp:hlinkClr val="tx"/>
                    </a:ext>
                  </a:extLst>
                </a:hlinkClick>
              </a:rPr>
              <a:t>https://skm.nib.si</a:t>
            </a:r>
            <a:endParaRPr>
              <a:solidFill>
                <a:schemeClr val="dk2"/>
              </a:solidFill>
            </a:endParaRPr>
          </a:p>
          <a:p>
            <a:pPr indent="0" lvl="0" marL="0" rtl="0" algn="l">
              <a:spcBef>
                <a:spcPts val="600"/>
              </a:spcBef>
              <a:spcAft>
                <a:spcPts val="0"/>
              </a:spcAft>
              <a:buNone/>
            </a:pPr>
            <a:r>
              <a:t/>
            </a:r>
            <a:endParaRPr/>
          </a:p>
          <a:p>
            <a:pPr indent="0" lvl="0" marL="0" rtl="0" algn="l">
              <a:spcBef>
                <a:spcPts val="600"/>
              </a:spcBef>
              <a:spcAft>
                <a:spcPts val="0"/>
              </a:spcAft>
              <a:buNone/>
            </a:pPr>
            <a:r>
              <a:rPr lang="en-GB"/>
              <a:t>SKM is a platform for the integration of knowledge on molecular interactions in plants, including abiotic and biotic stress  signalling </a:t>
            </a:r>
            <a:r>
              <a:rPr lang="en-GB"/>
              <a:t>responses</a:t>
            </a:r>
            <a:endParaRPr/>
          </a:p>
          <a:p>
            <a:pPr indent="0" lvl="0" marL="0" rtl="0" algn="l">
              <a:spcBef>
                <a:spcPts val="600"/>
              </a:spcBef>
              <a:spcAft>
                <a:spcPts val="0"/>
              </a:spcAft>
              <a:buNone/>
            </a:pPr>
            <a:r>
              <a:t/>
            </a:r>
            <a:endParaRPr/>
          </a:p>
          <a:p>
            <a:pPr indent="-381000" lvl="0" marL="457200" rtl="0" algn="l">
              <a:spcBef>
                <a:spcPts val="600"/>
              </a:spcBef>
              <a:spcAft>
                <a:spcPts val="0"/>
              </a:spcAft>
              <a:buClr>
                <a:srgbClr val="898989"/>
              </a:buClr>
              <a:buSzPts val="2400"/>
              <a:buChar char="•"/>
            </a:pPr>
            <a:r>
              <a:rPr lang="en-GB">
                <a:solidFill>
                  <a:srgbClr val="898989"/>
                </a:solidFill>
              </a:rPr>
              <a:t>Contribute</a:t>
            </a:r>
            <a:endParaRPr>
              <a:solidFill>
                <a:srgbClr val="898989"/>
              </a:solidFill>
            </a:endParaRPr>
          </a:p>
          <a:p>
            <a:pPr indent="-381000" lvl="0" marL="457200" rtl="0" algn="l">
              <a:spcBef>
                <a:spcPts val="1000"/>
              </a:spcBef>
              <a:spcAft>
                <a:spcPts val="0"/>
              </a:spcAft>
              <a:buSzPts val="2400"/>
              <a:buChar char="•"/>
            </a:pPr>
            <a:r>
              <a:rPr lang="en-GB"/>
              <a:t>Explore &amp; Visualise</a:t>
            </a:r>
            <a:endParaRPr/>
          </a:p>
          <a:p>
            <a:pPr indent="-381000" lvl="0" marL="457200" rtl="0" algn="l">
              <a:spcBef>
                <a:spcPts val="1000"/>
              </a:spcBef>
              <a:spcAft>
                <a:spcPts val="0"/>
              </a:spcAft>
              <a:buSzPts val="2400"/>
              <a:buChar char="•"/>
            </a:pPr>
            <a:r>
              <a:rPr lang="en-GB"/>
              <a:t>Download</a:t>
            </a:r>
            <a:endParaRPr/>
          </a:p>
          <a:p>
            <a:pPr indent="0" lvl="0" marL="0" rtl="0" algn="l">
              <a:spcBef>
                <a:spcPts val="1000"/>
              </a:spcBef>
              <a:spcAft>
                <a:spcPts val="0"/>
              </a:spcAft>
              <a:buNone/>
            </a:pPr>
            <a:r>
              <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600"/>
              </a:spcAft>
              <a:buNone/>
            </a:pPr>
            <a:r>
              <a:t/>
            </a:r>
            <a:endParaRPr/>
          </a:p>
        </p:txBody>
      </p:sp>
      <p:sp>
        <p:nvSpPr>
          <p:cNvPr id="395" name="Google Shape;395;p48"/>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SKM web </a:t>
            </a:r>
            <a:r>
              <a:rPr lang="en-GB"/>
              <a:t>application</a:t>
            </a:r>
            <a:endParaRPr/>
          </a:p>
        </p:txBody>
      </p:sp>
      <p:pic>
        <p:nvPicPr>
          <p:cNvPr id="396" name="Google Shape;396;p48"/>
          <p:cNvPicPr preferRelativeResize="0"/>
          <p:nvPr/>
        </p:nvPicPr>
        <p:blipFill>
          <a:blip r:embed="rId4">
            <a:alphaModFix/>
          </a:blip>
          <a:stretch>
            <a:fillRect/>
          </a:stretch>
        </p:blipFill>
        <p:spPr>
          <a:xfrm>
            <a:off x="10695924" y="162070"/>
            <a:ext cx="1358862" cy="404523"/>
          </a:xfrm>
          <a:prstGeom prst="rect">
            <a:avLst/>
          </a:prstGeom>
          <a:noFill/>
          <a:ln>
            <a:noFill/>
          </a:ln>
        </p:spPr>
      </p:pic>
      <p:pic>
        <p:nvPicPr>
          <p:cNvPr id="397" name="Google Shape;397;p48"/>
          <p:cNvPicPr preferRelativeResize="0"/>
          <p:nvPr/>
        </p:nvPicPr>
        <p:blipFill>
          <a:blip r:embed="rId5">
            <a:alphaModFix/>
          </a:blip>
          <a:stretch>
            <a:fillRect/>
          </a:stretch>
        </p:blipFill>
        <p:spPr>
          <a:xfrm>
            <a:off x="308625" y="1099425"/>
            <a:ext cx="5733502" cy="56218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9"/>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SKM data representation</a:t>
            </a:r>
            <a:endParaRPr/>
          </a:p>
        </p:txBody>
      </p:sp>
      <p:pic>
        <p:nvPicPr>
          <p:cNvPr id="404" name="Google Shape;404;p49"/>
          <p:cNvPicPr preferRelativeResize="0"/>
          <p:nvPr/>
        </p:nvPicPr>
        <p:blipFill>
          <a:blip r:embed="rId3">
            <a:alphaModFix/>
          </a:blip>
          <a:stretch>
            <a:fillRect/>
          </a:stretch>
        </p:blipFill>
        <p:spPr>
          <a:xfrm>
            <a:off x="6664097" y="3984825"/>
            <a:ext cx="2343350" cy="2083980"/>
          </a:xfrm>
          <a:prstGeom prst="rect">
            <a:avLst/>
          </a:prstGeom>
          <a:noFill/>
          <a:ln>
            <a:noFill/>
          </a:ln>
        </p:spPr>
      </p:pic>
      <p:pic>
        <p:nvPicPr>
          <p:cNvPr id="405" name="Google Shape;405;p49"/>
          <p:cNvPicPr preferRelativeResize="0"/>
          <p:nvPr/>
        </p:nvPicPr>
        <p:blipFill>
          <a:blip r:embed="rId4">
            <a:alphaModFix/>
          </a:blip>
          <a:stretch>
            <a:fillRect/>
          </a:stretch>
        </p:blipFill>
        <p:spPr>
          <a:xfrm>
            <a:off x="790248" y="3984825"/>
            <a:ext cx="3552231" cy="2083980"/>
          </a:xfrm>
          <a:prstGeom prst="rect">
            <a:avLst/>
          </a:prstGeom>
          <a:noFill/>
          <a:ln>
            <a:noFill/>
          </a:ln>
        </p:spPr>
      </p:pic>
      <p:pic>
        <p:nvPicPr>
          <p:cNvPr id="406" name="Google Shape;406;p49"/>
          <p:cNvPicPr preferRelativeResize="0"/>
          <p:nvPr/>
        </p:nvPicPr>
        <p:blipFill>
          <a:blip r:embed="rId5">
            <a:alphaModFix/>
          </a:blip>
          <a:stretch>
            <a:fillRect/>
          </a:stretch>
        </p:blipFill>
        <p:spPr>
          <a:xfrm>
            <a:off x="3695763" y="1508769"/>
            <a:ext cx="4800475" cy="1402275"/>
          </a:xfrm>
          <a:prstGeom prst="rect">
            <a:avLst/>
          </a:prstGeom>
          <a:noFill/>
          <a:ln>
            <a:noFill/>
          </a:ln>
        </p:spPr>
      </p:pic>
      <p:sp>
        <p:nvSpPr>
          <p:cNvPr id="407" name="Google Shape;407;p49"/>
          <p:cNvSpPr/>
          <p:nvPr/>
        </p:nvSpPr>
        <p:spPr>
          <a:xfrm rot="7246690">
            <a:off x="3635617" y="3324256"/>
            <a:ext cx="682997" cy="381244"/>
          </a:xfrm>
          <a:prstGeom prst="rightArrow">
            <a:avLst>
              <a:gd fmla="val 50000" name="adj1"/>
              <a:gd fmla="val 50000" name="adj2"/>
            </a:avLst>
          </a:prstGeom>
          <a:solidFill>
            <a:srgbClr val="4D4848"/>
          </a:solidFill>
          <a:ln cap="flat" cmpd="sng" w="12700">
            <a:solidFill>
              <a:srgbClr val="4D484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408" name="Google Shape;408;p49"/>
          <p:cNvSpPr/>
          <p:nvPr/>
        </p:nvSpPr>
        <p:spPr>
          <a:xfrm flipH="1" rot="-7246690">
            <a:off x="6244467" y="3324269"/>
            <a:ext cx="682997" cy="381244"/>
          </a:xfrm>
          <a:prstGeom prst="rightArrow">
            <a:avLst>
              <a:gd fmla="val 50000" name="adj1"/>
              <a:gd fmla="val 50000" name="adj2"/>
            </a:avLst>
          </a:prstGeom>
          <a:solidFill>
            <a:srgbClr val="4D4848"/>
          </a:solidFill>
          <a:ln cap="flat" cmpd="sng" w="12700">
            <a:solidFill>
              <a:srgbClr val="4D484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409" name="Google Shape;409;p49"/>
          <p:cNvPicPr preferRelativeResize="0"/>
          <p:nvPr/>
        </p:nvPicPr>
        <p:blipFill>
          <a:blip r:embed="rId6">
            <a:alphaModFix/>
          </a:blip>
          <a:stretch>
            <a:fillRect/>
          </a:stretch>
        </p:blipFill>
        <p:spPr>
          <a:xfrm>
            <a:off x="10695924" y="162070"/>
            <a:ext cx="1358862" cy="4045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ELIXIR Plant Sciences Community </a:t>
            </a:r>
            <a:endParaRPr/>
          </a:p>
        </p:txBody>
      </p:sp>
      <p:sp>
        <p:nvSpPr>
          <p:cNvPr id="130" name="Google Shape;130;p23"/>
          <p:cNvSpPr txBox="1"/>
          <p:nvPr>
            <p:ph idx="1" type="body"/>
          </p:nvPr>
        </p:nvSpPr>
        <p:spPr>
          <a:xfrm>
            <a:off x="846875" y="1525625"/>
            <a:ext cx="5977800" cy="4351200"/>
          </a:xfrm>
          <a:prstGeom prst="rect">
            <a:avLst/>
          </a:prstGeom>
        </p:spPr>
        <p:txBody>
          <a:bodyPr anchorCtr="0" anchor="t" bIns="0" lIns="0" spcFirstLastPara="1" rIns="0" wrap="square" tIns="0">
            <a:noAutofit/>
          </a:bodyPr>
          <a:lstStyle/>
          <a:p>
            <a:pPr indent="0" lvl="0" marL="0" rtl="0" algn="l">
              <a:spcBef>
                <a:spcPts val="480"/>
              </a:spcBef>
              <a:spcAft>
                <a:spcPts val="0"/>
              </a:spcAft>
              <a:buNone/>
            </a:pPr>
            <a:r>
              <a:rPr lang="en-GB"/>
              <a:t>RoadMap 2019-2023</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GB"/>
              <a:t>Implementation study organised to help bridge the gaps - INCREASING</a:t>
            </a:r>
            <a:endParaRPr/>
          </a:p>
          <a:p>
            <a:pPr indent="0" lvl="0" marL="0" rtl="0" algn="l">
              <a:spcBef>
                <a:spcPts val="600"/>
              </a:spcBef>
              <a:spcAft>
                <a:spcPts val="600"/>
              </a:spcAft>
              <a:buNone/>
            </a:pPr>
            <a:r>
              <a:rPr lang="en-GB"/>
              <a:t>These workshops are the final cornerstone </a:t>
            </a:r>
            <a:endParaRPr/>
          </a:p>
        </p:txBody>
      </p:sp>
      <p:pic>
        <p:nvPicPr>
          <p:cNvPr id="131" name="Google Shape;131;p23"/>
          <p:cNvPicPr preferRelativeResize="0"/>
          <p:nvPr/>
        </p:nvPicPr>
        <p:blipFill rotWithShape="1">
          <a:blip r:embed="rId3">
            <a:alphaModFix/>
          </a:blip>
          <a:srcRect b="0" l="0" r="0" t="0"/>
          <a:stretch/>
        </p:blipFill>
        <p:spPr>
          <a:xfrm>
            <a:off x="7181415" y="1226675"/>
            <a:ext cx="4409361" cy="4351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0"/>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SKM resources:</a:t>
            </a:r>
            <a:br>
              <a:rPr lang="en-GB"/>
            </a:br>
            <a:r>
              <a:rPr lang="en-GB" sz="2400"/>
              <a:t>The Plant Stress Signalling model (PSS)</a:t>
            </a:r>
            <a:endParaRPr sz="2400"/>
          </a:p>
        </p:txBody>
      </p:sp>
      <p:sp>
        <p:nvSpPr>
          <p:cNvPr id="416" name="Google Shape;416;p50"/>
          <p:cNvSpPr/>
          <p:nvPr/>
        </p:nvSpPr>
        <p:spPr>
          <a:xfrm>
            <a:off x="9742775" y="5215450"/>
            <a:ext cx="2439900" cy="157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pic>
        <p:nvPicPr>
          <p:cNvPr id="417" name="Google Shape;417;p50"/>
          <p:cNvPicPr preferRelativeResize="0"/>
          <p:nvPr/>
        </p:nvPicPr>
        <p:blipFill>
          <a:blip r:embed="rId3">
            <a:alphaModFix/>
          </a:blip>
          <a:stretch>
            <a:fillRect/>
          </a:stretch>
        </p:blipFill>
        <p:spPr>
          <a:xfrm>
            <a:off x="6096001" y="70450"/>
            <a:ext cx="5995425" cy="6658683"/>
          </a:xfrm>
          <a:prstGeom prst="rect">
            <a:avLst/>
          </a:prstGeom>
          <a:noFill/>
          <a:ln>
            <a:noFill/>
          </a:ln>
        </p:spPr>
      </p:pic>
      <p:pic>
        <p:nvPicPr>
          <p:cNvPr id="418" name="Google Shape;418;p50"/>
          <p:cNvPicPr preferRelativeResize="0"/>
          <p:nvPr/>
        </p:nvPicPr>
        <p:blipFill>
          <a:blip r:embed="rId4">
            <a:alphaModFix/>
          </a:blip>
          <a:stretch>
            <a:fillRect/>
          </a:stretch>
        </p:blipFill>
        <p:spPr>
          <a:xfrm>
            <a:off x="2240075" y="4696050"/>
            <a:ext cx="2677496" cy="1570800"/>
          </a:xfrm>
          <a:prstGeom prst="rect">
            <a:avLst/>
          </a:prstGeom>
          <a:noFill/>
          <a:ln>
            <a:noFill/>
          </a:ln>
        </p:spPr>
      </p:pic>
      <p:sp>
        <p:nvSpPr>
          <p:cNvPr id="419" name="Google Shape;419;p50"/>
          <p:cNvSpPr txBox="1"/>
          <p:nvPr>
            <p:ph idx="1" type="body"/>
          </p:nvPr>
        </p:nvSpPr>
        <p:spPr>
          <a:xfrm>
            <a:off x="711200" y="1525600"/>
            <a:ext cx="5524800" cy="435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200"/>
              <a:t>Detailed mechanistic model of plant stress signalling</a:t>
            </a:r>
            <a:endParaRPr sz="2200"/>
          </a:p>
          <a:p>
            <a:pPr indent="0" lvl="0" marL="0" rtl="0" algn="l">
              <a:spcBef>
                <a:spcPts val="1200"/>
              </a:spcBef>
              <a:spcAft>
                <a:spcPts val="0"/>
              </a:spcAft>
              <a:buNone/>
            </a:pPr>
            <a:r>
              <a:rPr lang="en-GB" sz="2200"/>
              <a:t>Manual curation of highly reliable, confirmed (physical) reactions and interactions</a:t>
            </a:r>
            <a:endParaRPr sz="2200"/>
          </a:p>
          <a:p>
            <a:pPr indent="0" lvl="0" marL="0" rtl="0" algn="l">
              <a:spcBef>
                <a:spcPts val="1200"/>
              </a:spcBef>
              <a:spcAft>
                <a:spcPts val="1200"/>
              </a:spcAft>
              <a:buNone/>
            </a:pPr>
            <a:r>
              <a:rPr lang="en-GB" sz="2200"/>
              <a:t>~ 1k entities, 3k edges, &gt;500 reactions</a:t>
            </a:r>
            <a:endParaRPr sz="2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1"/>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SKM resources:</a:t>
            </a:r>
            <a:br>
              <a:rPr lang="en-GB"/>
            </a:br>
            <a:r>
              <a:rPr lang="en-GB" sz="2400"/>
              <a:t>The Arabidopsis Comprehensive Knowledge Network (CKN)</a:t>
            </a:r>
            <a:endParaRPr sz="2400"/>
          </a:p>
          <a:p>
            <a:pPr indent="0" lvl="0" marL="0" rtl="0" algn="l">
              <a:spcBef>
                <a:spcPts val="0"/>
              </a:spcBef>
              <a:spcAft>
                <a:spcPts val="0"/>
              </a:spcAft>
              <a:buNone/>
            </a:pPr>
            <a:r>
              <a:t/>
            </a:r>
            <a:endParaRPr/>
          </a:p>
        </p:txBody>
      </p:sp>
      <p:pic>
        <p:nvPicPr>
          <p:cNvPr id="426" name="Google Shape;426;p51"/>
          <p:cNvPicPr preferRelativeResize="0"/>
          <p:nvPr/>
        </p:nvPicPr>
        <p:blipFill>
          <a:blip r:embed="rId3">
            <a:alphaModFix/>
          </a:blip>
          <a:stretch>
            <a:fillRect/>
          </a:stretch>
        </p:blipFill>
        <p:spPr>
          <a:xfrm>
            <a:off x="7057747" y="3428996"/>
            <a:ext cx="2086124" cy="3294054"/>
          </a:xfrm>
          <a:prstGeom prst="rect">
            <a:avLst/>
          </a:prstGeom>
          <a:noFill/>
          <a:ln>
            <a:noFill/>
          </a:ln>
        </p:spPr>
      </p:pic>
      <p:pic>
        <p:nvPicPr>
          <p:cNvPr id="427" name="Google Shape;427;p51"/>
          <p:cNvPicPr preferRelativeResize="0"/>
          <p:nvPr/>
        </p:nvPicPr>
        <p:blipFill>
          <a:blip r:embed="rId4">
            <a:alphaModFix/>
          </a:blip>
          <a:stretch>
            <a:fillRect/>
          </a:stretch>
        </p:blipFill>
        <p:spPr>
          <a:xfrm>
            <a:off x="8010250" y="740960"/>
            <a:ext cx="4181750" cy="4161341"/>
          </a:xfrm>
          <a:prstGeom prst="rect">
            <a:avLst/>
          </a:prstGeom>
          <a:noFill/>
          <a:ln>
            <a:noFill/>
          </a:ln>
        </p:spPr>
      </p:pic>
      <p:pic>
        <p:nvPicPr>
          <p:cNvPr id="428" name="Google Shape;428;p51"/>
          <p:cNvPicPr preferRelativeResize="0"/>
          <p:nvPr/>
        </p:nvPicPr>
        <p:blipFill>
          <a:blip r:embed="rId5">
            <a:alphaModFix/>
          </a:blip>
          <a:stretch>
            <a:fillRect/>
          </a:stretch>
        </p:blipFill>
        <p:spPr>
          <a:xfrm>
            <a:off x="2825122" y="5019263"/>
            <a:ext cx="1766305" cy="1570800"/>
          </a:xfrm>
          <a:prstGeom prst="rect">
            <a:avLst/>
          </a:prstGeom>
          <a:noFill/>
          <a:ln>
            <a:noFill/>
          </a:ln>
        </p:spPr>
      </p:pic>
      <p:sp>
        <p:nvSpPr>
          <p:cNvPr id="429" name="Google Shape;429;p51"/>
          <p:cNvSpPr txBox="1"/>
          <p:nvPr>
            <p:ph idx="1" type="body"/>
          </p:nvPr>
        </p:nvSpPr>
        <p:spPr>
          <a:xfrm>
            <a:off x="711200" y="1525600"/>
            <a:ext cx="5866500" cy="435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200"/>
              <a:t>Condition agnostic assembly of current knowledge in Arabidopsis</a:t>
            </a:r>
            <a:endParaRPr sz="2200"/>
          </a:p>
          <a:p>
            <a:pPr indent="0" lvl="0" marL="0" rtl="0" algn="l">
              <a:spcBef>
                <a:spcPts val="1200"/>
              </a:spcBef>
              <a:spcAft>
                <a:spcPts val="0"/>
              </a:spcAft>
              <a:buClr>
                <a:schemeClr val="dk1"/>
              </a:buClr>
              <a:buSzPts val="1100"/>
              <a:buFont typeface="Arial"/>
              <a:buNone/>
            </a:pPr>
            <a:r>
              <a:rPr lang="en-GB" sz="2200"/>
              <a:t>Diverse knowledge sources combined into a single interaction network </a:t>
            </a:r>
            <a:endParaRPr sz="2200"/>
          </a:p>
          <a:p>
            <a:pPr indent="0" lvl="0" marL="0" rtl="0" algn="l">
              <a:spcBef>
                <a:spcPts val="1200"/>
              </a:spcBef>
              <a:spcAft>
                <a:spcPts val="0"/>
              </a:spcAft>
              <a:buClr>
                <a:schemeClr val="dk1"/>
              </a:buClr>
              <a:buSzPts val="1100"/>
              <a:buFont typeface="Arial"/>
              <a:buNone/>
            </a:pPr>
            <a:r>
              <a:rPr lang="en-GB" sz="2200"/>
              <a:t>Contains information from high-throughput experiments and knowledge bases  </a:t>
            </a:r>
            <a:endParaRPr sz="2200"/>
          </a:p>
          <a:p>
            <a:pPr indent="0" lvl="0" marL="0" rtl="0" algn="l">
              <a:spcBef>
                <a:spcPts val="1200"/>
              </a:spcBef>
              <a:spcAft>
                <a:spcPts val="1200"/>
              </a:spcAft>
              <a:buNone/>
            </a:pPr>
            <a:r>
              <a:rPr lang="en-GB" sz="2200"/>
              <a:t>~ 26k entities, 480k connections</a:t>
            </a:r>
            <a:endParaRPr sz="2200"/>
          </a:p>
        </p:txBody>
      </p:sp>
      <p:pic>
        <p:nvPicPr>
          <p:cNvPr id="430" name="Google Shape;430;p51"/>
          <p:cNvPicPr preferRelativeResize="0"/>
          <p:nvPr/>
        </p:nvPicPr>
        <p:blipFill>
          <a:blip r:embed="rId6">
            <a:alphaModFix/>
          </a:blip>
          <a:stretch>
            <a:fillRect/>
          </a:stretch>
        </p:blipFill>
        <p:spPr>
          <a:xfrm>
            <a:off x="10695924" y="162070"/>
            <a:ext cx="1358862" cy="4045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2"/>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SKM </a:t>
            </a:r>
            <a:r>
              <a:rPr lang="en-GB"/>
              <a:t>environment</a:t>
            </a:r>
            <a:endParaRPr sz="2800"/>
          </a:p>
        </p:txBody>
      </p:sp>
      <p:pic>
        <p:nvPicPr>
          <p:cNvPr id="437" name="Google Shape;437;p52"/>
          <p:cNvPicPr preferRelativeResize="0"/>
          <p:nvPr/>
        </p:nvPicPr>
        <p:blipFill>
          <a:blip r:embed="rId3">
            <a:alphaModFix/>
          </a:blip>
          <a:stretch>
            <a:fillRect/>
          </a:stretch>
        </p:blipFill>
        <p:spPr>
          <a:xfrm>
            <a:off x="637675" y="922950"/>
            <a:ext cx="7133225" cy="5851499"/>
          </a:xfrm>
          <a:prstGeom prst="rect">
            <a:avLst/>
          </a:prstGeom>
          <a:noFill/>
          <a:ln>
            <a:noFill/>
          </a:ln>
        </p:spPr>
      </p:pic>
      <p:sp>
        <p:nvSpPr>
          <p:cNvPr id="438" name="Google Shape;438;p52"/>
          <p:cNvSpPr txBox="1"/>
          <p:nvPr/>
        </p:nvSpPr>
        <p:spPr>
          <a:xfrm>
            <a:off x="8025600" y="1358275"/>
            <a:ext cx="3999900" cy="49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latin typeface="Corbel"/>
                <a:ea typeface="Corbel"/>
                <a:cs typeface="Corbel"/>
                <a:sym typeface="Corbel"/>
              </a:rPr>
              <a:t>Data provenance &amp; external links: </a:t>
            </a:r>
            <a:endParaRPr sz="2100">
              <a:latin typeface="Corbel"/>
              <a:ea typeface="Corbel"/>
              <a:cs typeface="Corbel"/>
              <a:sym typeface="Corbel"/>
            </a:endParaRPr>
          </a:p>
          <a:p>
            <a:pPr indent="-361950" lvl="0" marL="457200" rtl="0" algn="l">
              <a:spcBef>
                <a:spcPts val="0"/>
              </a:spcBef>
              <a:spcAft>
                <a:spcPts val="0"/>
              </a:spcAft>
              <a:buSzPts val="2100"/>
              <a:buFont typeface="Corbel"/>
              <a:buChar char="●"/>
            </a:pPr>
            <a:r>
              <a:rPr lang="en-GB" sz="2100">
                <a:latin typeface="Corbel"/>
                <a:ea typeface="Corbel"/>
                <a:cs typeface="Corbel"/>
                <a:sym typeface="Corbel"/>
              </a:rPr>
              <a:t>DOI, PMID, ChEBI, </a:t>
            </a:r>
            <a:br>
              <a:rPr lang="en-GB" sz="2100">
                <a:latin typeface="Corbel"/>
                <a:ea typeface="Corbel"/>
                <a:cs typeface="Corbel"/>
                <a:sym typeface="Corbel"/>
              </a:rPr>
            </a:br>
            <a:r>
              <a:rPr lang="en-GB" sz="2100">
                <a:latin typeface="Corbel"/>
                <a:ea typeface="Corbel"/>
                <a:cs typeface="Corbel"/>
                <a:sym typeface="Corbel"/>
              </a:rPr>
              <a:t>KEGG, AraCyc,</a:t>
            </a:r>
            <a:br>
              <a:rPr lang="en-GB" sz="2100">
                <a:latin typeface="Corbel"/>
                <a:ea typeface="Corbel"/>
                <a:cs typeface="Corbel"/>
                <a:sym typeface="Corbel"/>
              </a:rPr>
            </a:br>
            <a:r>
              <a:rPr lang="en-GB" sz="2100">
                <a:latin typeface="Corbel"/>
                <a:ea typeface="Corbel"/>
                <a:cs typeface="Corbel"/>
                <a:sym typeface="Corbel"/>
              </a:rPr>
              <a:t>GoMapMan, </a:t>
            </a:r>
            <a:br>
              <a:rPr lang="en-GB" sz="2100">
                <a:latin typeface="Corbel"/>
                <a:ea typeface="Corbel"/>
                <a:cs typeface="Corbel"/>
                <a:sym typeface="Corbel"/>
              </a:rPr>
            </a:br>
            <a:r>
              <a:rPr lang="en-GB" sz="2100">
                <a:solidFill>
                  <a:schemeClr val="dk1"/>
                </a:solidFill>
                <a:latin typeface="Corbel"/>
                <a:ea typeface="Corbel"/>
                <a:cs typeface="Corbel"/>
                <a:sym typeface="Corbel"/>
              </a:rPr>
              <a:t>TAIR, KnetMiner</a:t>
            </a:r>
            <a:endParaRPr sz="2100">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2000">
              <a:latin typeface="Corbel"/>
              <a:ea typeface="Corbel"/>
              <a:cs typeface="Corbel"/>
              <a:sym typeface="Corbel"/>
            </a:endParaRPr>
          </a:p>
          <a:p>
            <a:pPr indent="0" lvl="0" marL="0" rtl="0" algn="l">
              <a:spcBef>
                <a:spcPts val="0"/>
              </a:spcBef>
              <a:spcAft>
                <a:spcPts val="0"/>
              </a:spcAft>
              <a:buNone/>
            </a:pPr>
            <a:r>
              <a:t/>
            </a:r>
            <a:endParaRPr sz="2000">
              <a:latin typeface="Corbel"/>
              <a:ea typeface="Corbel"/>
              <a:cs typeface="Corbel"/>
              <a:sym typeface="Corbel"/>
            </a:endParaRPr>
          </a:p>
        </p:txBody>
      </p:sp>
      <p:pic>
        <p:nvPicPr>
          <p:cNvPr id="439" name="Google Shape;439;p52"/>
          <p:cNvPicPr preferRelativeResize="0"/>
          <p:nvPr/>
        </p:nvPicPr>
        <p:blipFill>
          <a:blip r:embed="rId4">
            <a:alphaModFix/>
          </a:blip>
          <a:stretch>
            <a:fillRect/>
          </a:stretch>
        </p:blipFill>
        <p:spPr>
          <a:xfrm>
            <a:off x="10695924" y="162070"/>
            <a:ext cx="1358862" cy="40452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3"/>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PSS Newt</a:t>
            </a:r>
            <a:endParaRPr/>
          </a:p>
        </p:txBody>
      </p:sp>
      <p:pic>
        <p:nvPicPr>
          <p:cNvPr id="446" name="Google Shape;446;p53"/>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447" name="Google Shape;447;p53"/>
          <p:cNvSpPr txBox="1"/>
          <p:nvPr/>
        </p:nvSpPr>
        <p:spPr>
          <a:xfrm>
            <a:off x="8780275" y="1358275"/>
            <a:ext cx="3245400" cy="19671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Corbel"/>
              <a:buChar char="●"/>
            </a:pPr>
            <a:r>
              <a:rPr lang="en-GB" sz="2100">
                <a:solidFill>
                  <a:schemeClr val="dk1"/>
                </a:solidFill>
                <a:latin typeface="Corbel"/>
                <a:ea typeface="Corbel"/>
                <a:cs typeface="Corbel"/>
                <a:sym typeface="Corbel"/>
              </a:rPr>
              <a:t>Overview of PSS </a:t>
            </a:r>
            <a:endParaRPr sz="2100">
              <a:solidFill>
                <a:schemeClr val="dk1"/>
              </a:solidFill>
              <a:latin typeface="Corbel"/>
              <a:ea typeface="Corbel"/>
              <a:cs typeface="Corbel"/>
              <a:sym typeface="Corbel"/>
            </a:endParaRPr>
          </a:p>
          <a:p>
            <a:pPr indent="-361950" lvl="0" marL="457200" rtl="0" algn="l">
              <a:spcBef>
                <a:spcPts val="1000"/>
              </a:spcBef>
              <a:spcAft>
                <a:spcPts val="0"/>
              </a:spcAft>
              <a:buClr>
                <a:schemeClr val="dk1"/>
              </a:buClr>
              <a:buSzPts val="2100"/>
              <a:buFont typeface="Corbel"/>
              <a:buChar char="●"/>
            </a:pPr>
            <a:r>
              <a:rPr lang="en-GB" sz="2100">
                <a:solidFill>
                  <a:schemeClr val="dk1"/>
                </a:solidFill>
                <a:latin typeface="Corbel"/>
                <a:ea typeface="Corbel"/>
                <a:cs typeface="Corbel"/>
                <a:sym typeface="Corbel"/>
              </a:rPr>
              <a:t>Pathway oriented</a:t>
            </a:r>
            <a:endParaRPr sz="2100">
              <a:solidFill>
                <a:schemeClr val="dk1"/>
              </a:solidFill>
              <a:latin typeface="Corbel"/>
              <a:ea typeface="Corbel"/>
              <a:cs typeface="Corbel"/>
              <a:sym typeface="Corbel"/>
            </a:endParaRPr>
          </a:p>
          <a:p>
            <a:pPr indent="-361950" lvl="0" marL="457200" rtl="0" algn="l">
              <a:spcBef>
                <a:spcPts val="1000"/>
              </a:spcBef>
              <a:spcAft>
                <a:spcPts val="0"/>
              </a:spcAft>
              <a:buClr>
                <a:schemeClr val="dk1"/>
              </a:buClr>
              <a:buSzPts val="2100"/>
              <a:buFont typeface="Corbel"/>
              <a:buChar char="●"/>
            </a:pPr>
            <a:r>
              <a:rPr lang="en-GB" sz="2100">
                <a:solidFill>
                  <a:schemeClr val="dk1"/>
                </a:solidFill>
                <a:latin typeface="Corbel"/>
                <a:ea typeface="Corbel"/>
                <a:cs typeface="Corbel"/>
                <a:sym typeface="Corbel"/>
              </a:rPr>
              <a:t>Uses SGBN standard</a:t>
            </a:r>
            <a:endParaRPr sz="2100">
              <a:solidFill>
                <a:schemeClr val="dk1"/>
              </a:solidFill>
              <a:latin typeface="Corbel"/>
              <a:ea typeface="Corbel"/>
              <a:cs typeface="Corbel"/>
              <a:sym typeface="Corbel"/>
            </a:endParaRPr>
          </a:p>
          <a:p>
            <a:pPr indent="-361950" lvl="0" marL="457200" rtl="0" algn="l">
              <a:spcBef>
                <a:spcPts val="1000"/>
              </a:spcBef>
              <a:spcAft>
                <a:spcPts val="1000"/>
              </a:spcAft>
              <a:buClr>
                <a:schemeClr val="dk1"/>
              </a:buClr>
              <a:buSzPts val="2100"/>
              <a:buFont typeface="Corbel"/>
              <a:buChar char="●"/>
            </a:pPr>
            <a:r>
              <a:rPr lang="en-GB" sz="2100">
                <a:solidFill>
                  <a:schemeClr val="dk1"/>
                </a:solidFill>
                <a:latin typeface="Corbel"/>
                <a:ea typeface="Corbel"/>
                <a:cs typeface="Corbel"/>
                <a:sym typeface="Corbel"/>
              </a:rPr>
              <a:t>Editable</a:t>
            </a:r>
            <a:endParaRPr sz="2100">
              <a:latin typeface="Corbel"/>
              <a:ea typeface="Corbel"/>
              <a:cs typeface="Corbel"/>
              <a:sym typeface="Corbel"/>
            </a:endParaRPr>
          </a:p>
        </p:txBody>
      </p:sp>
      <p:pic>
        <p:nvPicPr>
          <p:cNvPr id="448" name="Google Shape;448;p53"/>
          <p:cNvPicPr preferRelativeResize="0"/>
          <p:nvPr/>
        </p:nvPicPr>
        <p:blipFill>
          <a:blip r:embed="rId4">
            <a:alphaModFix/>
          </a:blip>
          <a:stretch>
            <a:fillRect/>
          </a:stretch>
        </p:blipFill>
        <p:spPr>
          <a:xfrm>
            <a:off x="152400" y="1009825"/>
            <a:ext cx="7720801" cy="478403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4"/>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PSS Newt</a:t>
            </a:r>
            <a:endParaRPr/>
          </a:p>
        </p:txBody>
      </p:sp>
      <p:pic>
        <p:nvPicPr>
          <p:cNvPr id="455" name="Google Shape;455;p54"/>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456" name="Google Shape;456;p54"/>
          <p:cNvSpPr txBox="1"/>
          <p:nvPr/>
        </p:nvSpPr>
        <p:spPr>
          <a:xfrm>
            <a:off x="8780275" y="1358275"/>
            <a:ext cx="3245400" cy="19671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Corbel"/>
              <a:buChar char="●"/>
            </a:pPr>
            <a:r>
              <a:rPr lang="en-GB" sz="2100">
                <a:latin typeface="Corbel"/>
                <a:ea typeface="Corbel"/>
                <a:cs typeface="Corbel"/>
                <a:sym typeface="Corbel"/>
              </a:rPr>
              <a:t>Overview of PSS </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Pathway oriented</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Uses SGBN standard</a:t>
            </a:r>
            <a:endParaRPr sz="2100">
              <a:latin typeface="Corbel"/>
              <a:ea typeface="Corbel"/>
              <a:cs typeface="Corbel"/>
              <a:sym typeface="Corbel"/>
            </a:endParaRPr>
          </a:p>
          <a:p>
            <a:pPr indent="-361950" lvl="0" marL="457200" rtl="0" algn="l">
              <a:lnSpc>
                <a:spcPct val="100000"/>
              </a:lnSpc>
              <a:spcBef>
                <a:spcPts val="1000"/>
              </a:spcBef>
              <a:spcAft>
                <a:spcPts val="1000"/>
              </a:spcAft>
              <a:buSzPts val="2100"/>
              <a:buFont typeface="Corbel"/>
              <a:buChar char="●"/>
            </a:pPr>
            <a:r>
              <a:rPr lang="en-GB" sz="2100">
                <a:latin typeface="Corbel"/>
                <a:ea typeface="Corbel"/>
                <a:cs typeface="Corbel"/>
                <a:sym typeface="Corbel"/>
              </a:rPr>
              <a:t>Editable</a:t>
            </a:r>
            <a:endParaRPr sz="2100">
              <a:latin typeface="Corbel"/>
              <a:ea typeface="Corbel"/>
              <a:cs typeface="Corbel"/>
              <a:sym typeface="Corbel"/>
            </a:endParaRPr>
          </a:p>
        </p:txBody>
      </p:sp>
      <p:pic>
        <p:nvPicPr>
          <p:cNvPr id="457" name="Google Shape;457;p54"/>
          <p:cNvPicPr preferRelativeResize="0"/>
          <p:nvPr/>
        </p:nvPicPr>
        <p:blipFill>
          <a:blip r:embed="rId4">
            <a:alphaModFix/>
          </a:blip>
          <a:stretch>
            <a:fillRect/>
          </a:stretch>
        </p:blipFill>
        <p:spPr>
          <a:xfrm>
            <a:off x="152400" y="1009825"/>
            <a:ext cx="7720801" cy="4784032"/>
          </a:xfrm>
          <a:prstGeom prst="rect">
            <a:avLst/>
          </a:prstGeom>
          <a:noFill/>
          <a:ln>
            <a:noFill/>
          </a:ln>
        </p:spPr>
      </p:pic>
      <p:cxnSp>
        <p:nvCxnSpPr>
          <p:cNvPr id="458" name="Google Shape;458;p54"/>
          <p:cNvCxnSpPr/>
          <p:nvPr/>
        </p:nvCxnSpPr>
        <p:spPr>
          <a:xfrm rot="10800000">
            <a:off x="2224800" y="1771825"/>
            <a:ext cx="364500" cy="105600"/>
          </a:xfrm>
          <a:prstGeom prst="straightConnector1">
            <a:avLst/>
          </a:prstGeom>
          <a:noFill/>
          <a:ln cap="flat" cmpd="sng" w="19050">
            <a:solidFill>
              <a:srgbClr val="DD7E6B"/>
            </a:solidFill>
            <a:prstDash val="solid"/>
            <a:round/>
            <a:headEnd len="med" w="med" type="none"/>
            <a:tailEnd len="med" w="med" type="triangle"/>
          </a:ln>
        </p:spPr>
      </p:cxnSp>
      <p:sp>
        <p:nvSpPr>
          <p:cNvPr id="459" name="Google Shape;459;p54"/>
          <p:cNvSpPr txBox="1"/>
          <p:nvPr/>
        </p:nvSpPr>
        <p:spPr>
          <a:xfrm>
            <a:off x="2584975" y="1716800"/>
            <a:ext cx="18006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Overlay </a:t>
            </a:r>
            <a:r>
              <a:rPr lang="en-GB">
                <a:solidFill>
                  <a:srgbClr val="DD7E6B"/>
                </a:solidFill>
                <a:latin typeface="Corbel"/>
                <a:ea typeface="Corbel"/>
                <a:cs typeface="Corbel"/>
                <a:sym typeface="Corbel"/>
              </a:rPr>
              <a:t>experimental</a:t>
            </a:r>
            <a:r>
              <a:rPr lang="en-GB">
                <a:solidFill>
                  <a:srgbClr val="DD7E6B"/>
                </a:solidFill>
                <a:latin typeface="Corbel"/>
                <a:ea typeface="Corbel"/>
                <a:cs typeface="Corbel"/>
                <a:sym typeface="Corbel"/>
              </a:rPr>
              <a:t> data</a:t>
            </a:r>
            <a:endParaRPr>
              <a:solidFill>
                <a:srgbClr val="DD7E6B"/>
              </a:solidFill>
              <a:latin typeface="Corbel"/>
              <a:ea typeface="Corbel"/>
              <a:cs typeface="Corbel"/>
              <a:sym typeface="Corbel"/>
            </a:endParaRPr>
          </a:p>
        </p:txBody>
      </p:sp>
      <p:pic>
        <p:nvPicPr>
          <p:cNvPr id="460" name="Google Shape;460;p54"/>
          <p:cNvPicPr preferRelativeResize="0"/>
          <p:nvPr/>
        </p:nvPicPr>
        <p:blipFill>
          <a:blip r:embed="rId5">
            <a:alphaModFix/>
          </a:blip>
          <a:stretch>
            <a:fillRect/>
          </a:stretch>
        </p:blipFill>
        <p:spPr>
          <a:xfrm>
            <a:off x="481801" y="1297750"/>
            <a:ext cx="1743000" cy="1771800"/>
          </a:xfrm>
          <a:prstGeom prst="corner">
            <a:avLst>
              <a:gd fmla="val 76403" name="adj1"/>
              <a:gd fmla="val 66199" name="adj2"/>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5"/>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PSS Newt</a:t>
            </a:r>
            <a:endParaRPr/>
          </a:p>
        </p:txBody>
      </p:sp>
      <p:pic>
        <p:nvPicPr>
          <p:cNvPr id="467" name="Google Shape;467;p55"/>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468" name="Google Shape;468;p55"/>
          <p:cNvSpPr txBox="1"/>
          <p:nvPr/>
        </p:nvSpPr>
        <p:spPr>
          <a:xfrm>
            <a:off x="8780275" y="1358275"/>
            <a:ext cx="3245400" cy="19671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Corbel"/>
              <a:buChar char="●"/>
            </a:pPr>
            <a:r>
              <a:rPr lang="en-GB" sz="2100">
                <a:latin typeface="Corbel"/>
                <a:ea typeface="Corbel"/>
                <a:cs typeface="Corbel"/>
                <a:sym typeface="Corbel"/>
              </a:rPr>
              <a:t>Overview of PSS </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Pathway oriented</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Uses SGBN standard</a:t>
            </a:r>
            <a:endParaRPr sz="2100">
              <a:latin typeface="Corbel"/>
              <a:ea typeface="Corbel"/>
              <a:cs typeface="Corbel"/>
              <a:sym typeface="Corbel"/>
            </a:endParaRPr>
          </a:p>
          <a:p>
            <a:pPr indent="-361950" lvl="0" marL="457200" rtl="0" algn="l">
              <a:lnSpc>
                <a:spcPct val="100000"/>
              </a:lnSpc>
              <a:spcBef>
                <a:spcPts val="1000"/>
              </a:spcBef>
              <a:spcAft>
                <a:spcPts val="1000"/>
              </a:spcAft>
              <a:buSzPts val="2100"/>
              <a:buFont typeface="Corbel"/>
              <a:buChar char="●"/>
            </a:pPr>
            <a:r>
              <a:rPr lang="en-GB" sz="2100">
                <a:latin typeface="Corbel"/>
                <a:ea typeface="Corbel"/>
                <a:cs typeface="Corbel"/>
                <a:sym typeface="Corbel"/>
              </a:rPr>
              <a:t>Editable</a:t>
            </a:r>
            <a:endParaRPr sz="2100">
              <a:latin typeface="Corbel"/>
              <a:ea typeface="Corbel"/>
              <a:cs typeface="Corbel"/>
              <a:sym typeface="Corbel"/>
            </a:endParaRPr>
          </a:p>
        </p:txBody>
      </p:sp>
      <p:pic>
        <p:nvPicPr>
          <p:cNvPr id="469" name="Google Shape;469;p55"/>
          <p:cNvPicPr preferRelativeResize="0"/>
          <p:nvPr/>
        </p:nvPicPr>
        <p:blipFill>
          <a:blip r:embed="rId4">
            <a:alphaModFix/>
          </a:blip>
          <a:stretch>
            <a:fillRect/>
          </a:stretch>
        </p:blipFill>
        <p:spPr>
          <a:xfrm>
            <a:off x="152400" y="1009825"/>
            <a:ext cx="7720801" cy="4784032"/>
          </a:xfrm>
          <a:prstGeom prst="rect">
            <a:avLst/>
          </a:prstGeom>
          <a:noFill/>
          <a:ln>
            <a:noFill/>
          </a:ln>
        </p:spPr>
      </p:pic>
      <p:pic>
        <p:nvPicPr>
          <p:cNvPr id="470" name="Google Shape;470;p55"/>
          <p:cNvPicPr preferRelativeResize="0"/>
          <p:nvPr/>
        </p:nvPicPr>
        <p:blipFill rotWithShape="1">
          <a:blip r:embed="rId5">
            <a:alphaModFix/>
          </a:blip>
          <a:srcRect b="-779" l="-938" r="4142" t="780"/>
          <a:stretch/>
        </p:blipFill>
        <p:spPr>
          <a:xfrm>
            <a:off x="152400" y="1311225"/>
            <a:ext cx="1382400" cy="1742100"/>
          </a:xfrm>
          <a:prstGeom prst="corner">
            <a:avLst>
              <a:gd fmla="val 100088" name="adj1"/>
              <a:gd fmla="val 39835" name="adj2"/>
            </a:avLst>
          </a:prstGeom>
          <a:noFill/>
          <a:ln>
            <a:noFill/>
          </a:ln>
        </p:spPr>
      </p:pic>
      <p:cxnSp>
        <p:nvCxnSpPr>
          <p:cNvPr id="471" name="Google Shape;471;p55"/>
          <p:cNvCxnSpPr/>
          <p:nvPr/>
        </p:nvCxnSpPr>
        <p:spPr>
          <a:xfrm rot="10800000">
            <a:off x="916125" y="1711325"/>
            <a:ext cx="364500" cy="105600"/>
          </a:xfrm>
          <a:prstGeom prst="straightConnector1">
            <a:avLst/>
          </a:prstGeom>
          <a:noFill/>
          <a:ln cap="flat" cmpd="sng" w="19050">
            <a:solidFill>
              <a:srgbClr val="DD7E6B"/>
            </a:solidFill>
            <a:prstDash val="solid"/>
            <a:round/>
            <a:headEnd len="med" w="med" type="none"/>
            <a:tailEnd len="med" w="med" type="triangle"/>
          </a:ln>
        </p:spPr>
      </p:cxnSp>
      <p:sp>
        <p:nvSpPr>
          <p:cNvPr id="472" name="Google Shape;472;p55"/>
          <p:cNvSpPr txBox="1"/>
          <p:nvPr/>
        </p:nvSpPr>
        <p:spPr>
          <a:xfrm>
            <a:off x="1246025" y="1589525"/>
            <a:ext cx="16005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Download edits</a:t>
            </a:r>
            <a:endParaRPr>
              <a:solidFill>
                <a:srgbClr val="DD7E6B"/>
              </a:solidFill>
              <a:latin typeface="Corbel"/>
              <a:ea typeface="Corbel"/>
              <a:cs typeface="Corbel"/>
              <a:sym typeface="Corbe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56"/>
          <p:cNvPicPr preferRelativeResize="0"/>
          <p:nvPr/>
        </p:nvPicPr>
        <p:blipFill>
          <a:blip r:embed="rId3">
            <a:alphaModFix/>
          </a:blip>
          <a:stretch>
            <a:fillRect/>
          </a:stretch>
        </p:blipFill>
        <p:spPr>
          <a:xfrm>
            <a:off x="152402" y="1009825"/>
            <a:ext cx="8475474" cy="4858479"/>
          </a:xfrm>
          <a:prstGeom prst="rect">
            <a:avLst/>
          </a:prstGeom>
          <a:noFill/>
          <a:ln>
            <a:noFill/>
          </a:ln>
        </p:spPr>
      </p:pic>
      <p:sp>
        <p:nvSpPr>
          <p:cNvPr id="479" name="Google Shape;479;p56"/>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PSS </a:t>
            </a:r>
            <a:r>
              <a:rPr lang="en-GB"/>
              <a:t>Explorer</a:t>
            </a:r>
            <a:endParaRPr/>
          </a:p>
        </p:txBody>
      </p:sp>
      <p:pic>
        <p:nvPicPr>
          <p:cNvPr id="480" name="Google Shape;480;p56"/>
          <p:cNvPicPr preferRelativeResize="0"/>
          <p:nvPr/>
        </p:nvPicPr>
        <p:blipFill>
          <a:blip r:embed="rId4">
            <a:alphaModFix/>
          </a:blip>
          <a:stretch>
            <a:fillRect/>
          </a:stretch>
        </p:blipFill>
        <p:spPr>
          <a:xfrm>
            <a:off x="10695924" y="162070"/>
            <a:ext cx="1358862" cy="404523"/>
          </a:xfrm>
          <a:prstGeom prst="rect">
            <a:avLst/>
          </a:prstGeom>
          <a:noFill/>
          <a:ln>
            <a:noFill/>
          </a:ln>
        </p:spPr>
      </p:pic>
      <p:sp>
        <p:nvSpPr>
          <p:cNvPr id="481" name="Google Shape;481;p56"/>
          <p:cNvSpPr txBox="1"/>
          <p:nvPr/>
        </p:nvSpPr>
        <p:spPr>
          <a:xfrm>
            <a:off x="8780275" y="1358275"/>
            <a:ext cx="3245400" cy="19671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Corbel"/>
              <a:buChar char="●"/>
            </a:pPr>
            <a:r>
              <a:rPr lang="en-GB" sz="2100">
                <a:latin typeface="Corbel"/>
                <a:ea typeface="Corbel"/>
                <a:cs typeface="Corbel"/>
                <a:sym typeface="Corbel"/>
              </a:rPr>
              <a:t>Interactive exploration </a:t>
            </a:r>
            <a:r>
              <a:rPr lang="en-GB" sz="2100">
                <a:latin typeface="Corbel"/>
                <a:ea typeface="Corbel"/>
                <a:cs typeface="Corbel"/>
                <a:sym typeface="Corbel"/>
              </a:rPr>
              <a:t>of PSS </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Neighbours, shortest paths</a:t>
            </a:r>
            <a:endParaRPr sz="2100">
              <a:latin typeface="Corbel"/>
              <a:ea typeface="Corbel"/>
              <a:cs typeface="Corbel"/>
              <a:sym typeface="Corbel"/>
            </a:endParaRPr>
          </a:p>
          <a:p>
            <a:pPr indent="-361950" lvl="0" marL="457200" rtl="0" algn="l">
              <a:lnSpc>
                <a:spcPct val="100000"/>
              </a:lnSpc>
              <a:spcBef>
                <a:spcPts val="1000"/>
              </a:spcBef>
              <a:spcAft>
                <a:spcPts val="1000"/>
              </a:spcAft>
              <a:buSzPts val="2100"/>
              <a:buFont typeface="Corbel"/>
              <a:buChar char="●"/>
            </a:pPr>
            <a:r>
              <a:rPr lang="en-GB" sz="2100">
                <a:latin typeface="Corbel"/>
                <a:ea typeface="Corbel"/>
                <a:cs typeface="Corbel"/>
                <a:sym typeface="Corbel"/>
              </a:rPr>
              <a:t>Subnetwork download</a:t>
            </a:r>
            <a:endParaRPr sz="2100">
              <a:latin typeface="Corbel"/>
              <a:ea typeface="Corbel"/>
              <a:cs typeface="Corbel"/>
              <a:sym typeface="Corbe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57"/>
          <p:cNvPicPr preferRelativeResize="0"/>
          <p:nvPr/>
        </p:nvPicPr>
        <p:blipFill>
          <a:blip r:embed="rId3">
            <a:alphaModFix/>
          </a:blip>
          <a:stretch>
            <a:fillRect/>
          </a:stretch>
        </p:blipFill>
        <p:spPr>
          <a:xfrm>
            <a:off x="152402" y="1009825"/>
            <a:ext cx="8475474" cy="4858479"/>
          </a:xfrm>
          <a:prstGeom prst="rect">
            <a:avLst/>
          </a:prstGeom>
          <a:noFill/>
          <a:ln>
            <a:noFill/>
          </a:ln>
        </p:spPr>
      </p:pic>
      <p:sp>
        <p:nvSpPr>
          <p:cNvPr id="488" name="Google Shape;488;p57"/>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PSS Explorer</a:t>
            </a:r>
            <a:endParaRPr/>
          </a:p>
        </p:txBody>
      </p:sp>
      <p:pic>
        <p:nvPicPr>
          <p:cNvPr id="489" name="Google Shape;489;p57"/>
          <p:cNvPicPr preferRelativeResize="0"/>
          <p:nvPr/>
        </p:nvPicPr>
        <p:blipFill>
          <a:blip r:embed="rId4">
            <a:alphaModFix/>
          </a:blip>
          <a:stretch>
            <a:fillRect/>
          </a:stretch>
        </p:blipFill>
        <p:spPr>
          <a:xfrm>
            <a:off x="10695924" y="162070"/>
            <a:ext cx="1358862" cy="404523"/>
          </a:xfrm>
          <a:prstGeom prst="rect">
            <a:avLst/>
          </a:prstGeom>
          <a:noFill/>
          <a:ln>
            <a:noFill/>
          </a:ln>
        </p:spPr>
      </p:pic>
      <p:sp>
        <p:nvSpPr>
          <p:cNvPr id="490" name="Google Shape;490;p57"/>
          <p:cNvSpPr txBox="1"/>
          <p:nvPr/>
        </p:nvSpPr>
        <p:spPr>
          <a:xfrm>
            <a:off x="8780275" y="1358275"/>
            <a:ext cx="3245400" cy="19671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Corbel"/>
              <a:buChar char="●"/>
            </a:pPr>
            <a:r>
              <a:rPr lang="en-GB" sz="2100">
                <a:latin typeface="Corbel"/>
                <a:ea typeface="Corbel"/>
                <a:cs typeface="Corbel"/>
                <a:sym typeface="Corbel"/>
              </a:rPr>
              <a:t>Interactive exploration of PSS </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Neighbours, shortest paths</a:t>
            </a:r>
            <a:endParaRPr sz="2100">
              <a:latin typeface="Corbel"/>
              <a:ea typeface="Corbel"/>
              <a:cs typeface="Corbel"/>
              <a:sym typeface="Corbel"/>
            </a:endParaRPr>
          </a:p>
          <a:p>
            <a:pPr indent="-361950" lvl="0" marL="457200" rtl="0" algn="l">
              <a:lnSpc>
                <a:spcPct val="100000"/>
              </a:lnSpc>
              <a:spcBef>
                <a:spcPts val="1000"/>
              </a:spcBef>
              <a:spcAft>
                <a:spcPts val="1000"/>
              </a:spcAft>
              <a:buSzPts val="2100"/>
              <a:buFont typeface="Corbel"/>
              <a:buChar char="●"/>
            </a:pPr>
            <a:r>
              <a:rPr lang="en-GB" sz="2100">
                <a:latin typeface="Corbel"/>
                <a:ea typeface="Corbel"/>
                <a:cs typeface="Corbel"/>
                <a:sym typeface="Corbel"/>
              </a:rPr>
              <a:t>Subnetwork download</a:t>
            </a:r>
            <a:endParaRPr sz="2100">
              <a:latin typeface="Corbel"/>
              <a:ea typeface="Corbel"/>
              <a:cs typeface="Corbel"/>
              <a:sym typeface="Corbel"/>
            </a:endParaRPr>
          </a:p>
        </p:txBody>
      </p:sp>
      <p:pic>
        <p:nvPicPr>
          <p:cNvPr id="491" name="Google Shape;491;p57"/>
          <p:cNvPicPr preferRelativeResize="0"/>
          <p:nvPr/>
        </p:nvPicPr>
        <p:blipFill>
          <a:blip r:embed="rId5">
            <a:alphaModFix/>
          </a:blip>
          <a:stretch>
            <a:fillRect/>
          </a:stretch>
        </p:blipFill>
        <p:spPr>
          <a:xfrm>
            <a:off x="3187874" y="2185775"/>
            <a:ext cx="1530924" cy="1635700"/>
          </a:xfrm>
          <a:prstGeom prst="rect">
            <a:avLst/>
          </a:prstGeom>
          <a:noFill/>
          <a:ln cap="flat" cmpd="sng" w="19050">
            <a:solidFill>
              <a:srgbClr val="DD7E6B"/>
            </a:solidFill>
            <a:prstDash val="solid"/>
            <a:round/>
            <a:headEnd len="sm" w="sm" type="none"/>
            <a:tailEnd len="sm" w="sm" type="none"/>
          </a:ln>
        </p:spPr>
      </p:pic>
      <p:pic>
        <p:nvPicPr>
          <p:cNvPr id="492" name="Google Shape;492;p57"/>
          <p:cNvPicPr preferRelativeResize="0"/>
          <p:nvPr/>
        </p:nvPicPr>
        <p:blipFill>
          <a:blip r:embed="rId6">
            <a:alphaModFix/>
          </a:blip>
          <a:stretch>
            <a:fillRect/>
          </a:stretch>
        </p:blipFill>
        <p:spPr>
          <a:xfrm>
            <a:off x="3338347" y="4898072"/>
            <a:ext cx="1888326" cy="961975"/>
          </a:xfrm>
          <a:prstGeom prst="rect">
            <a:avLst/>
          </a:prstGeom>
          <a:noFill/>
          <a:ln cap="flat" cmpd="sng" w="19050">
            <a:solidFill>
              <a:srgbClr val="DD7E6B"/>
            </a:solidFill>
            <a:prstDash val="solid"/>
            <a:round/>
            <a:headEnd len="sm" w="sm" type="none"/>
            <a:tailEnd len="sm" w="sm" type="none"/>
          </a:ln>
        </p:spPr>
      </p:pic>
      <p:cxnSp>
        <p:nvCxnSpPr>
          <p:cNvPr id="493" name="Google Shape;493;p57"/>
          <p:cNvCxnSpPr/>
          <p:nvPr/>
        </p:nvCxnSpPr>
        <p:spPr>
          <a:xfrm>
            <a:off x="3305275" y="3847975"/>
            <a:ext cx="191700" cy="273600"/>
          </a:xfrm>
          <a:prstGeom prst="straightConnector1">
            <a:avLst/>
          </a:prstGeom>
          <a:noFill/>
          <a:ln cap="flat" cmpd="sng" w="19050">
            <a:solidFill>
              <a:srgbClr val="DD7E6B"/>
            </a:solidFill>
            <a:prstDash val="solid"/>
            <a:round/>
            <a:headEnd len="med" w="med" type="none"/>
            <a:tailEnd len="med" w="med" type="triangle"/>
          </a:ln>
        </p:spPr>
      </p:cxnSp>
      <p:cxnSp>
        <p:nvCxnSpPr>
          <p:cNvPr id="494" name="Google Shape;494;p57"/>
          <p:cNvCxnSpPr>
            <a:stCxn id="492" idx="0"/>
          </p:cNvCxnSpPr>
          <p:nvPr/>
        </p:nvCxnSpPr>
        <p:spPr>
          <a:xfrm flipH="1" rot="10800000">
            <a:off x="4282510" y="4577072"/>
            <a:ext cx="287100" cy="321000"/>
          </a:xfrm>
          <a:prstGeom prst="straightConnector1">
            <a:avLst/>
          </a:prstGeom>
          <a:noFill/>
          <a:ln cap="flat" cmpd="sng" w="19050">
            <a:solidFill>
              <a:srgbClr val="DD7E6B"/>
            </a:solidFill>
            <a:prstDash val="solid"/>
            <a:round/>
            <a:headEnd len="med" w="med" type="none"/>
            <a:tailEnd len="med" w="med" type="triangle"/>
          </a:ln>
        </p:spPr>
      </p:cxnSp>
      <p:cxnSp>
        <p:nvCxnSpPr>
          <p:cNvPr id="495" name="Google Shape;495;p57"/>
          <p:cNvCxnSpPr/>
          <p:nvPr/>
        </p:nvCxnSpPr>
        <p:spPr>
          <a:xfrm rot="10800000">
            <a:off x="378950" y="2266900"/>
            <a:ext cx="360900" cy="153000"/>
          </a:xfrm>
          <a:prstGeom prst="straightConnector1">
            <a:avLst/>
          </a:prstGeom>
          <a:noFill/>
          <a:ln cap="flat" cmpd="sng" w="19050">
            <a:solidFill>
              <a:srgbClr val="DD7E6B"/>
            </a:solidFill>
            <a:prstDash val="solid"/>
            <a:round/>
            <a:headEnd len="med" w="med" type="none"/>
            <a:tailEnd len="med" w="med" type="triangle"/>
          </a:ln>
        </p:spPr>
      </p:cxnSp>
      <p:sp>
        <p:nvSpPr>
          <p:cNvPr id="496" name="Google Shape;496;p57"/>
          <p:cNvSpPr txBox="1"/>
          <p:nvPr/>
        </p:nvSpPr>
        <p:spPr>
          <a:xfrm>
            <a:off x="679300" y="2266900"/>
            <a:ext cx="11133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Search</a:t>
            </a:r>
            <a:endParaRPr>
              <a:solidFill>
                <a:srgbClr val="DD7E6B"/>
              </a:solidFill>
              <a:latin typeface="Corbel"/>
              <a:ea typeface="Corbel"/>
              <a:cs typeface="Corbel"/>
              <a:sym typeface="Corbel"/>
            </a:endParaRPr>
          </a:p>
        </p:txBody>
      </p:sp>
      <p:pic>
        <p:nvPicPr>
          <p:cNvPr id="497" name="Google Shape;497;p57"/>
          <p:cNvPicPr preferRelativeResize="0"/>
          <p:nvPr/>
        </p:nvPicPr>
        <p:blipFill>
          <a:blip r:embed="rId7">
            <a:alphaModFix/>
          </a:blip>
          <a:stretch>
            <a:fillRect/>
          </a:stretch>
        </p:blipFill>
        <p:spPr>
          <a:xfrm>
            <a:off x="152412" y="5244525"/>
            <a:ext cx="983875" cy="737900"/>
          </a:xfrm>
          <a:prstGeom prst="rect">
            <a:avLst/>
          </a:prstGeom>
          <a:noFill/>
          <a:ln>
            <a:noFill/>
          </a:ln>
        </p:spPr>
      </p:pic>
      <p:cxnSp>
        <p:nvCxnSpPr>
          <p:cNvPr id="498" name="Google Shape;498;p57"/>
          <p:cNvCxnSpPr/>
          <p:nvPr/>
        </p:nvCxnSpPr>
        <p:spPr>
          <a:xfrm rot="10800000">
            <a:off x="719675" y="5302563"/>
            <a:ext cx="360900" cy="153000"/>
          </a:xfrm>
          <a:prstGeom prst="straightConnector1">
            <a:avLst/>
          </a:prstGeom>
          <a:noFill/>
          <a:ln cap="flat" cmpd="sng" w="19050">
            <a:solidFill>
              <a:srgbClr val="DD7E6B"/>
            </a:solidFill>
            <a:prstDash val="solid"/>
            <a:round/>
            <a:headEnd len="med" w="med" type="none"/>
            <a:tailEnd len="med" w="med" type="triangle"/>
          </a:ln>
        </p:spPr>
      </p:cxnSp>
      <p:sp>
        <p:nvSpPr>
          <p:cNvPr id="499" name="Google Shape;499;p57"/>
          <p:cNvSpPr txBox="1"/>
          <p:nvPr/>
        </p:nvSpPr>
        <p:spPr>
          <a:xfrm>
            <a:off x="991775" y="5411775"/>
            <a:ext cx="16005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Save subnetwork</a:t>
            </a:r>
            <a:endParaRPr>
              <a:solidFill>
                <a:srgbClr val="DD7E6B"/>
              </a:solidFill>
              <a:latin typeface="Corbel"/>
              <a:ea typeface="Corbel"/>
              <a:cs typeface="Corbel"/>
              <a:sym typeface="Corbel"/>
            </a:endParaRPr>
          </a:p>
        </p:txBody>
      </p:sp>
      <p:cxnSp>
        <p:nvCxnSpPr>
          <p:cNvPr id="500" name="Google Shape;500;p57"/>
          <p:cNvCxnSpPr>
            <a:stCxn id="501" idx="1"/>
          </p:cNvCxnSpPr>
          <p:nvPr/>
        </p:nvCxnSpPr>
        <p:spPr>
          <a:xfrm rot="10800000">
            <a:off x="852325" y="1844900"/>
            <a:ext cx="628200" cy="117600"/>
          </a:xfrm>
          <a:prstGeom prst="straightConnector1">
            <a:avLst/>
          </a:prstGeom>
          <a:noFill/>
          <a:ln cap="flat" cmpd="sng" w="19050">
            <a:solidFill>
              <a:srgbClr val="DD7E6B"/>
            </a:solidFill>
            <a:prstDash val="solid"/>
            <a:round/>
            <a:headEnd len="med" w="med" type="none"/>
            <a:tailEnd len="med" w="med" type="triangle"/>
          </a:ln>
        </p:spPr>
      </p:cxnSp>
      <p:sp>
        <p:nvSpPr>
          <p:cNvPr id="501" name="Google Shape;501;p57"/>
          <p:cNvSpPr txBox="1"/>
          <p:nvPr/>
        </p:nvSpPr>
        <p:spPr>
          <a:xfrm>
            <a:off x="1480525" y="1776200"/>
            <a:ext cx="1298100" cy="3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Additional </a:t>
            </a:r>
            <a:r>
              <a:rPr lang="en-GB">
                <a:solidFill>
                  <a:srgbClr val="DD7E6B"/>
                </a:solidFill>
                <a:latin typeface="Corbel"/>
                <a:ea typeface="Corbel"/>
                <a:cs typeface="Corbel"/>
                <a:sym typeface="Corbel"/>
              </a:rPr>
              <a:t>explanations</a:t>
            </a:r>
            <a:endParaRPr>
              <a:solidFill>
                <a:srgbClr val="DD7E6B"/>
              </a:solidFill>
              <a:latin typeface="Corbel"/>
              <a:ea typeface="Corbel"/>
              <a:cs typeface="Corbel"/>
              <a:sym typeface="Corbe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58"/>
          <p:cNvPicPr preferRelativeResize="0"/>
          <p:nvPr/>
        </p:nvPicPr>
        <p:blipFill>
          <a:blip r:embed="rId3">
            <a:alphaModFix/>
          </a:blip>
          <a:stretch>
            <a:fillRect/>
          </a:stretch>
        </p:blipFill>
        <p:spPr>
          <a:xfrm>
            <a:off x="152400" y="1009825"/>
            <a:ext cx="8475474" cy="4850222"/>
          </a:xfrm>
          <a:prstGeom prst="rect">
            <a:avLst/>
          </a:prstGeom>
          <a:noFill/>
          <a:ln>
            <a:noFill/>
          </a:ln>
        </p:spPr>
      </p:pic>
      <p:sp>
        <p:nvSpPr>
          <p:cNvPr id="508" name="Google Shape;508;p58"/>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PSS Explorer</a:t>
            </a:r>
            <a:endParaRPr/>
          </a:p>
        </p:txBody>
      </p:sp>
      <p:pic>
        <p:nvPicPr>
          <p:cNvPr id="509" name="Google Shape;509;p58"/>
          <p:cNvPicPr preferRelativeResize="0"/>
          <p:nvPr/>
        </p:nvPicPr>
        <p:blipFill>
          <a:blip r:embed="rId4">
            <a:alphaModFix/>
          </a:blip>
          <a:stretch>
            <a:fillRect/>
          </a:stretch>
        </p:blipFill>
        <p:spPr>
          <a:xfrm>
            <a:off x="10695924" y="162070"/>
            <a:ext cx="1358862" cy="404523"/>
          </a:xfrm>
          <a:prstGeom prst="rect">
            <a:avLst/>
          </a:prstGeom>
          <a:noFill/>
          <a:ln>
            <a:noFill/>
          </a:ln>
        </p:spPr>
      </p:pic>
      <p:sp>
        <p:nvSpPr>
          <p:cNvPr id="510" name="Google Shape;510;p58"/>
          <p:cNvSpPr txBox="1"/>
          <p:nvPr/>
        </p:nvSpPr>
        <p:spPr>
          <a:xfrm>
            <a:off x="8780275" y="1358275"/>
            <a:ext cx="3245400" cy="19671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Corbel"/>
              <a:buChar char="●"/>
            </a:pPr>
            <a:r>
              <a:rPr lang="en-GB" sz="2100">
                <a:latin typeface="Corbel"/>
                <a:ea typeface="Corbel"/>
                <a:cs typeface="Corbel"/>
                <a:sym typeface="Corbel"/>
              </a:rPr>
              <a:t>Interactive exploration of PSS </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Neighbours, shortest paths</a:t>
            </a:r>
            <a:endParaRPr sz="2100">
              <a:latin typeface="Corbel"/>
              <a:ea typeface="Corbel"/>
              <a:cs typeface="Corbel"/>
              <a:sym typeface="Corbel"/>
            </a:endParaRPr>
          </a:p>
          <a:p>
            <a:pPr indent="-361950" lvl="0" marL="457200" rtl="0" algn="l">
              <a:lnSpc>
                <a:spcPct val="100000"/>
              </a:lnSpc>
              <a:spcBef>
                <a:spcPts val="1000"/>
              </a:spcBef>
              <a:spcAft>
                <a:spcPts val="1000"/>
              </a:spcAft>
              <a:buSzPts val="2100"/>
              <a:buFont typeface="Corbel"/>
              <a:buChar char="●"/>
            </a:pPr>
            <a:r>
              <a:rPr lang="en-GB" sz="2100">
                <a:latin typeface="Corbel"/>
                <a:ea typeface="Corbel"/>
                <a:cs typeface="Corbel"/>
                <a:sym typeface="Corbel"/>
              </a:rPr>
              <a:t>Subnetwork download</a:t>
            </a:r>
            <a:endParaRPr sz="2100">
              <a:latin typeface="Corbel"/>
              <a:ea typeface="Corbel"/>
              <a:cs typeface="Corbel"/>
              <a:sym typeface="Corbel"/>
            </a:endParaRPr>
          </a:p>
        </p:txBody>
      </p:sp>
      <p:pic>
        <p:nvPicPr>
          <p:cNvPr id="511" name="Google Shape;511;p58"/>
          <p:cNvPicPr preferRelativeResize="0"/>
          <p:nvPr/>
        </p:nvPicPr>
        <p:blipFill>
          <a:blip r:embed="rId5">
            <a:alphaModFix/>
          </a:blip>
          <a:stretch>
            <a:fillRect/>
          </a:stretch>
        </p:blipFill>
        <p:spPr>
          <a:xfrm>
            <a:off x="3187874" y="2185775"/>
            <a:ext cx="1530924" cy="1635700"/>
          </a:xfrm>
          <a:prstGeom prst="rect">
            <a:avLst/>
          </a:prstGeom>
          <a:noFill/>
          <a:ln cap="flat" cmpd="sng" w="19050">
            <a:solidFill>
              <a:srgbClr val="DD7E6B"/>
            </a:solidFill>
            <a:prstDash val="solid"/>
            <a:round/>
            <a:headEnd len="sm" w="sm" type="none"/>
            <a:tailEnd len="sm" w="sm" type="none"/>
          </a:ln>
        </p:spPr>
      </p:pic>
      <p:pic>
        <p:nvPicPr>
          <p:cNvPr id="512" name="Google Shape;512;p58"/>
          <p:cNvPicPr preferRelativeResize="0"/>
          <p:nvPr/>
        </p:nvPicPr>
        <p:blipFill>
          <a:blip r:embed="rId6">
            <a:alphaModFix/>
          </a:blip>
          <a:stretch>
            <a:fillRect/>
          </a:stretch>
        </p:blipFill>
        <p:spPr>
          <a:xfrm>
            <a:off x="3338347" y="4898072"/>
            <a:ext cx="1888326" cy="961975"/>
          </a:xfrm>
          <a:prstGeom prst="rect">
            <a:avLst/>
          </a:prstGeom>
          <a:noFill/>
          <a:ln cap="flat" cmpd="sng" w="19050">
            <a:solidFill>
              <a:srgbClr val="DD7E6B"/>
            </a:solidFill>
            <a:prstDash val="solid"/>
            <a:round/>
            <a:headEnd len="sm" w="sm" type="none"/>
            <a:tailEnd len="sm" w="sm" type="none"/>
          </a:ln>
        </p:spPr>
      </p:pic>
      <p:cxnSp>
        <p:nvCxnSpPr>
          <p:cNvPr id="513" name="Google Shape;513;p58"/>
          <p:cNvCxnSpPr/>
          <p:nvPr/>
        </p:nvCxnSpPr>
        <p:spPr>
          <a:xfrm>
            <a:off x="3196975" y="3844550"/>
            <a:ext cx="300000" cy="276900"/>
          </a:xfrm>
          <a:prstGeom prst="straightConnector1">
            <a:avLst/>
          </a:prstGeom>
          <a:noFill/>
          <a:ln cap="flat" cmpd="sng" w="19050">
            <a:solidFill>
              <a:srgbClr val="DD7E6B"/>
            </a:solidFill>
            <a:prstDash val="solid"/>
            <a:round/>
            <a:headEnd len="med" w="med" type="none"/>
            <a:tailEnd len="med" w="med" type="triangle"/>
          </a:ln>
        </p:spPr>
      </p:cxnSp>
      <p:cxnSp>
        <p:nvCxnSpPr>
          <p:cNvPr id="514" name="Google Shape;514;p58"/>
          <p:cNvCxnSpPr>
            <a:stCxn id="512" idx="0"/>
          </p:cNvCxnSpPr>
          <p:nvPr/>
        </p:nvCxnSpPr>
        <p:spPr>
          <a:xfrm flipH="1" rot="10800000">
            <a:off x="4282510" y="4577072"/>
            <a:ext cx="287100" cy="321000"/>
          </a:xfrm>
          <a:prstGeom prst="straightConnector1">
            <a:avLst/>
          </a:prstGeom>
          <a:noFill/>
          <a:ln cap="flat" cmpd="sng" w="19050">
            <a:solidFill>
              <a:srgbClr val="DD7E6B"/>
            </a:solidFill>
            <a:prstDash val="solid"/>
            <a:round/>
            <a:headEnd len="med" w="med" type="none"/>
            <a:tailEnd len="med" w="med" type="triangle"/>
          </a:ln>
        </p:spPr>
      </p:cxnSp>
      <p:cxnSp>
        <p:nvCxnSpPr>
          <p:cNvPr id="515" name="Google Shape;515;p58"/>
          <p:cNvCxnSpPr/>
          <p:nvPr/>
        </p:nvCxnSpPr>
        <p:spPr>
          <a:xfrm rot="10800000">
            <a:off x="378950" y="2266900"/>
            <a:ext cx="360900" cy="153000"/>
          </a:xfrm>
          <a:prstGeom prst="straightConnector1">
            <a:avLst/>
          </a:prstGeom>
          <a:noFill/>
          <a:ln cap="flat" cmpd="sng" w="19050">
            <a:solidFill>
              <a:srgbClr val="DD7E6B"/>
            </a:solidFill>
            <a:prstDash val="solid"/>
            <a:round/>
            <a:headEnd len="med" w="med" type="none"/>
            <a:tailEnd len="med" w="med" type="triangle"/>
          </a:ln>
        </p:spPr>
      </p:cxnSp>
      <p:sp>
        <p:nvSpPr>
          <p:cNvPr id="516" name="Google Shape;516;p58"/>
          <p:cNvSpPr txBox="1"/>
          <p:nvPr/>
        </p:nvSpPr>
        <p:spPr>
          <a:xfrm>
            <a:off x="679300" y="2266900"/>
            <a:ext cx="11133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Search</a:t>
            </a:r>
            <a:endParaRPr>
              <a:solidFill>
                <a:srgbClr val="DD7E6B"/>
              </a:solidFill>
              <a:latin typeface="Corbel"/>
              <a:ea typeface="Corbel"/>
              <a:cs typeface="Corbel"/>
              <a:sym typeface="Corbel"/>
            </a:endParaRPr>
          </a:p>
        </p:txBody>
      </p:sp>
      <p:pic>
        <p:nvPicPr>
          <p:cNvPr id="517" name="Google Shape;517;p58"/>
          <p:cNvPicPr preferRelativeResize="0"/>
          <p:nvPr/>
        </p:nvPicPr>
        <p:blipFill>
          <a:blip r:embed="rId7">
            <a:alphaModFix/>
          </a:blip>
          <a:stretch>
            <a:fillRect/>
          </a:stretch>
        </p:blipFill>
        <p:spPr>
          <a:xfrm>
            <a:off x="165512" y="5397200"/>
            <a:ext cx="983875" cy="737900"/>
          </a:xfrm>
          <a:prstGeom prst="rect">
            <a:avLst/>
          </a:prstGeom>
          <a:noFill/>
          <a:ln>
            <a:noFill/>
          </a:ln>
        </p:spPr>
      </p:pic>
      <p:cxnSp>
        <p:nvCxnSpPr>
          <p:cNvPr id="518" name="Google Shape;518;p58"/>
          <p:cNvCxnSpPr/>
          <p:nvPr/>
        </p:nvCxnSpPr>
        <p:spPr>
          <a:xfrm rot="10800000">
            <a:off x="551975" y="5551225"/>
            <a:ext cx="360900" cy="153000"/>
          </a:xfrm>
          <a:prstGeom prst="straightConnector1">
            <a:avLst/>
          </a:prstGeom>
          <a:noFill/>
          <a:ln cap="flat" cmpd="sng" w="19050">
            <a:solidFill>
              <a:srgbClr val="DD7E6B"/>
            </a:solidFill>
            <a:prstDash val="solid"/>
            <a:round/>
            <a:headEnd len="med" w="med" type="none"/>
            <a:tailEnd len="med" w="med" type="triangle"/>
          </a:ln>
        </p:spPr>
      </p:cxnSp>
      <p:sp>
        <p:nvSpPr>
          <p:cNvPr id="519" name="Google Shape;519;p58"/>
          <p:cNvSpPr txBox="1"/>
          <p:nvPr/>
        </p:nvSpPr>
        <p:spPr>
          <a:xfrm>
            <a:off x="852325" y="5551225"/>
            <a:ext cx="16005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Save subnetwork</a:t>
            </a:r>
            <a:endParaRPr>
              <a:solidFill>
                <a:srgbClr val="DD7E6B"/>
              </a:solidFill>
              <a:latin typeface="Corbel"/>
              <a:ea typeface="Corbel"/>
              <a:cs typeface="Corbel"/>
              <a:sym typeface="Corbel"/>
            </a:endParaRPr>
          </a:p>
        </p:txBody>
      </p:sp>
      <p:cxnSp>
        <p:nvCxnSpPr>
          <p:cNvPr id="520" name="Google Shape;520;p58"/>
          <p:cNvCxnSpPr>
            <a:stCxn id="521" idx="1"/>
          </p:cNvCxnSpPr>
          <p:nvPr/>
        </p:nvCxnSpPr>
        <p:spPr>
          <a:xfrm rot="10800000">
            <a:off x="852325" y="1844900"/>
            <a:ext cx="628200" cy="117600"/>
          </a:xfrm>
          <a:prstGeom prst="straightConnector1">
            <a:avLst/>
          </a:prstGeom>
          <a:noFill/>
          <a:ln cap="flat" cmpd="sng" w="19050">
            <a:solidFill>
              <a:srgbClr val="DD7E6B"/>
            </a:solidFill>
            <a:prstDash val="solid"/>
            <a:round/>
            <a:headEnd len="med" w="med" type="none"/>
            <a:tailEnd len="med" w="med" type="triangle"/>
          </a:ln>
        </p:spPr>
      </p:cxnSp>
      <p:sp>
        <p:nvSpPr>
          <p:cNvPr id="521" name="Google Shape;521;p58"/>
          <p:cNvSpPr txBox="1"/>
          <p:nvPr/>
        </p:nvSpPr>
        <p:spPr>
          <a:xfrm>
            <a:off x="1480525" y="1776200"/>
            <a:ext cx="1298100" cy="3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Additional explanations</a:t>
            </a:r>
            <a:endParaRPr>
              <a:solidFill>
                <a:srgbClr val="DD7E6B"/>
              </a:solidFill>
              <a:latin typeface="Corbel"/>
              <a:ea typeface="Corbel"/>
              <a:cs typeface="Corbel"/>
              <a:sym typeface="Corbel"/>
            </a:endParaRPr>
          </a:p>
        </p:txBody>
      </p:sp>
      <p:cxnSp>
        <p:nvCxnSpPr>
          <p:cNvPr id="522" name="Google Shape;522;p58"/>
          <p:cNvCxnSpPr/>
          <p:nvPr/>
        </p:nvCxnSpPr>
        <p:spPr>
          <a:xfrm rot="10800000">
            <a:off x="6879425" y="3567650"/>
            <a:ext cx="360900" cy="153000"/>
          </a:xfrm>
          <a:prstGeom prst="straightConnector1">
            <a:avLst/>
          </a:prstGeom>
          <a:noFill/>
          <a:ln cap="flat" cmpd="sng" w="19050">
            <a:solidFill>
              <a:srgbClr val="DD7E6B"/>
            </a:solidFill>
            <a:prstDash val="solid"/>
            <a:round/>
            <a:headEnd len="med" w="med" type="none"/>
            <a:tailEnd len="med" w="med" type="triangle"/>
          </a:ln>
        </p:spPr>
      </p:cxnSp>
      <p:sp>
        <p:nvSpPr>
          <p:cNvPr id="523" name="Google Shape;523;p58"/>
          <p:cNvSpPr txBox="1"/>
          <p:nvPr/>
        </p:nvSpPr>
        <p:spPr>
          <a:xfrm>
            <a:off x="7179775" y="3567650"/>
            <a:ext cx="16005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“Expand”</a:t>
            </a:r>
            <a:endParaRPr>
              <a:solidFill>
                <a:srgbClr val="DD7E6B"/>
              </a:solidFill>
              <a:latin typeface="Corbel"/>
              <a:ea typeface="Corbel"/>
              <a:cs typeface="Corbel"/>
              <a:sym typeface="Corbe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59"/>
          <p:cNvPicPr preferRelativeResize="0"/>
          <p:nvPr/>
        </p:nvPicPr>
        <p:blipFill>
          <a:blip r:embed="rId3">
            <a:alphaModFix/>
          </a:blip>
          <a:stretch>
            <a:fillRect/>
          </a:stretch>
        </p:blipFill>
        <p:spPr>
          <a:xfrm>
            <a:off x="152402" y="1009825"/>
            <a:ext cx="8532941" cy="4916426"/>
          </a:xfrm>
          <a:prstGeom prst="rect">
            <a:avLst/>
          </a:prstGeom>
          <a:noFill/>
          <a:ln>
            <a:noFill/>
          </a:ln>
        </p:spPr>
      </p:pic>
      <p:sp>
        <p:nvSpPr>
          <p:cNvPr id="530" name="Google Shape;530;p59"/>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CKN Explorer</a:t>
            </a:r>
            <a:endParaRPr/>
          </a:p>
        </p:txBody>
      </p:sp>
      <p:pic>
        <p:nvPicPr>
          <p:cNvPr id="531" name="Google Shape;531;p59"/>
          <p:cNvPicPr preferRelativeResize="0"/>
          <p:nvPr/>
        </p:nvPicPr>
        <p:blipFill>
          <a:blip r:embed="rId4">
            <a:alphaModFix/>
          </a:blip>
          <a:stretch>
            <a:fillRect/>
          </a:stretch>
        </p:blipFill>
        <p:spPr>
          <a:xfrm>
            <a:off x="10695924" y="162070"/>
            <a:ext cx="1358862" cy="404523"/>
          </a:xfrm>
          <a:prstGeom prst="rect">
            <a:avLst/>
          </a:prstGeom>
          <a:noFill/>
          <a:ln>
            <a:noFill/>
          </a:ln>
        </p:spPr>
      </p:pic>
      <p:sp>
        <p:nvSpPr>
          <p:cNvPr id="532" name="Google Shape;532;p59"/>
          <p:cNvSpPr txBox="1"/>
          <p:nvPr/>
        </p:nvSpPr>
        <p:spPr>
          <a:xfrm>
            <a:off x="8780275" y="1358275"/>
            <a:ext cx="3245400" cy="19671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Corbel"/>
              <a:buChar char="●"/>
            </a:pPr>
            <a:r>
              <a:rPr lang="en-GB" sz="2100">
                <a:latin typeface="Corbel"/>
                <a:ea typeface="Corbel"/>
                <a:cs typeface="Corbel"/>
                <a:sym typeface="Corbel"/>
              </a:rPr>
              <a:t>Interactive exploration of CKN </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Neighbours, shortest paths</a:t>
            </a:r>
            <a:endParaRPr sz="2100">
              <a:latin typeface="Corbel"/>
              <a:ea typeface="Corbel"/>
              <a:cs typeface="Corbel"/>
              <a:sym typeface="Corbel"/>
            </a:endParaRPr>
          </a:p>
          <a:p>
            <a:pPr indent="-361950" lvl="0" marL="457200" rtl="0" algn="l">
              <a:lnSpc>
                <a:spcPct val="100000"/>
              </a:lnSpc>
              <a:spcBef>
                <a:spcPts val="1000"/>
              </a:spcBef>
              <a:spcAft>
                <a:spcPts val="1000"/>
              </a:spcAft>
              <a:buSzPts val="2100"/>
              <a:buFont typeface="Corbel"/>
              <a:buChar char="●"/>
            </a:pPr>
            <a:r>
              <a:rPr lang="en-GB" sz="2100">
                <a:latin typeface="Corbel"/>
                <a:ea typeface="Corbel"/>
                <a:cs typeface="Corbel"/>
                <a:sym typeface="Corbel"/>
              </a:rPr>
              <a:t>Subnetwork download</a:t>
            </a:r>
            <a:endParaRPr sz="2100">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Plant Data Analysis &amp; Visualisation bundle</a:t>
            </a:r>
            <a:endParaRPr/>
          </a:p>
        </p:txBody>
      </p:sp>
      <p:pic>
        <p:nvPicPr>
          <p:cNvPr id="138" name="Google Shape;138;p24"/>
          <p:cNvPicPr preferRelativeResize="0"/>
          <p:nvPr/>
        </p:nvPicPr>
        <p:blipFill>
          <a:blip r:embed="rId3">
            <a:alphaModFix/>
          </a:blip>
          <a:stretch>
            <a:fillRect/>
          </a:stretch>
        </p:blipFill>
        <p:spPr>
          <a:xfrm>
            <a:off x="5005550" y="1525600"/>
            <a:ext cx="7083625" cy="3893725"/>
          </a:xfrm>
          <a:prstGeom prst="rect">
            <a:avLst/>
          </a:prstGeom>
          <a:noFill/>
          <a:ln>
            <a:noFill/>
          </a:ln>
        </p:spPr>
      </p:pic>
      <p:sp>
        <p:nvSpPr>
          <p:cNvPr id="139" name="Google Shape;139;p24"/>
          <p:cNvSpPr txBox="1"/>
          <p:nvPr>
            <p:ph idx="1" type="body"/>
          </p:nvPr>
        </p:nvSpPr>
        <p:spPr>
          <a:xfrm>
            <a:off x="711200" y="1525600"/>
            <a:ext cx="4403400" cy="4351200"/>
          </a:xfrm>
          <a:prstGeom prst="rect">
            <a:avLst/>
          </a:prstGeom>
        </p:spPr>
        <p:txBody>
          <a:bodyPr anchorCtr="0" anchor="t" bIns="0" lIns="0" spcFirstLastPara="1" rIns="0" wrap="square" tIns="0">
            <a:noAutofit/>
          </a:bodyPr>
          <a:lstStyle/>
          <a:p>
            <a:pPr indent="0" lvl="0" marL="0" rtl="0" algn="l">
              <a:spcBef>
                <a:spcPts val="480"/>
              </a:spcBef>
              <a:spcAft>
                <a:spcPts val="0"/>
              </a:spcAft>
              <a:buNone/>
            </a:pPr>
            <a:r>
              <a:rPr lang="en-GB"/>
              <a:t>Set of linked tools</a:t>
            </a:r>
            <a:endParaRPr/>
          </a:p>
          <a:p>
            <a:pPr indent="-381000" lvl="0" marL="457200" rtl="0" algn="l">
              <a:lnSpc>
                <a:spcPct val="100000"/>
              </a:lnSpc>
              <a:spcBef>
                <a:spcPts val="600"/>
              </a:spcBef>
              <a:spcAft>
                <a:spcPts val="0"/>
              </a:spcAft>
              <a:buSzPts val="2400"/>
              <a:buChar char="•"/>
            </a:pPr>
            <a:r>
              <a:rPr lang="en-GB"/>
              <a:t>all registered on bio.tools</a:t>
            </a:r>
            <a:endParaRPr/>
          </a:p>
          <a:p>
            <a:pPr indent="-381000" lvl="0" marL="457200" rtl="0" algn="l">
              <a:lnSpc>
                <a:spcPct val="100000"/>
              </a:lnSpc>
              <a:spcBef>
                <a:spcPts val="1000"/>
              </a:spcBef>
              <a:spcAft>
                <a:spcPts val="0"/>
              </a:spcAft>
              <a:buSzPts val="2400"/>
              <a:buChar char="•"/>
            </a:pPr>
            <a:r>
              <a:rPr lang="en-GB"/>
              <a:t>integrated user manual available at </a:t>
            </a:r>
            <a:r>
              <a:rPr lang="en-GB" sz="1400" u="sng">
                <a:solidFill>
                  <a:schemeClr val="hlink"/>
                </a:solidFill>
                <a:hlinkClick r:id="rId4"/>
              </a:rPr>
              <a:t>PlantDataAnalysisVisualisationBundle - Google Docs</a:t>
            </a:r>
            <a:endParaRPr b="1" sz="1400"/>
          </a:p>
          <a:p>
            <a:pPr indent="-381000" lvl="0" marL="457200" rtl="0" algn="l">
              <a:lnSpc>
                <a:spcPct val="100000"/>
              </a:lnSpc>
              <a:spcBef>
                <a:spcPts val="1000"/>
              </a:spcBef>
              <a:spcAft>
                <a:spcPts val="0"/>
              </a:spcAft>
              <a:buSzPts val="2400"/>
              <a:buChar char="•"/>
            </a:pPr>
            <a:r>
              <a:rPr lang="en-GB"/>
              <a:t>the workshop materials will be registered on TeSS</a:t>
            </a:r>
            <a:endParaRPr/>
          </a:p>
          <a:p>
            <a:pPr indent="-381000" lvl="0" marL="457200" rtl="0" algn="l">
              <a:lnSpc>
                <a:spcPct val="100000"/>
              </a:lnSpc>
              <a:spcBef>
                <a:spcPts val="1000"/>
              </a:spcBef>
              <a:spcAft>
                <a:spcPts val="1000"/>
              </a:spcAft>
              <a:buSzPts val="2400"/>
              <a:buChar char="•"/>
            </a:pPr>
            <a:r>
              <a:rPr lang="en-GB"/>
              <a:t>link to the video sent also via email to registered participant</a:t>
            </a:r>
            <a:r>
              <a:rPr lang="en-GB"/>
              <a: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60"/>
          <p:cNvPicPr preferRelativeResize="0"/>
          <p:nvPr/>
        </p:nvPicPr>
        <p:blipFill>
          <a:blip r:embed="rId3">
            <a:alphaModFix/>
          </a:blip>
          <a:stretch>
            <a:fillRect/>
          </a:stretch>
        </p:blipFill>
        <p:spPr>
          <a:xfrm>
            <a:off x="152402" y="1009825"/>
            <a:ext cx="8532941" cy="4916426"/>
          </a:xfrm>
          <a:prstGeom prst="rect">
            <a:avLst/>
          </a:prstGeom>
          <a:noFill/>
          <a:ln>
            <a:noFill/>
          </a:ln>
        </p:spPr>
      </p:pic>
      <p:sp>
        <p:nvSpPr>
          <p:cNvPr id="539" name="Google Shape;539;p60"/>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CKN Explorer</a:t>
            </a:r>
            <a:endParaRPr/>
          </a:p>
        </p:txBody>
      </p:sp>
      <p:pic>
        <p:nvPicPr>
          <p:cNvPr id="540" name="Google Shape;540;p60"/>
          <p:cNvPicPr preferRelativeResize="0"/>
          <p:nvPr/>
        </p:nvPicPr>
        <p:blipFill>
          <a:blip r:embed="rId4">
            <a:alphaModFix/>
          </a:blip>
          <a:stretch>
            <a:fillRect/>
          </a:stretch>
        </p:blipFill>
        <p:spPr>
          <a:xfrm>
            <a:off x="10695924" y="162070"/>
            <a:ext cx="1358862" cy="404523"/>
          </a:xfrm>
          <a:prstGeom prst="rect">
            <a:avLst/>
          </a:prstGeom>
          <a:noFill/>
          <a:ln>
            <a:noFill/>
          </a:ln>
        </p:spPr>
      </p:pic>
      <p:sp>
        <p:nvSpPr>
          <p:cNvPr id="541" name="Google Shape;541;p60"/>
          <p:cNvSpPr txBox="1"/>
          <p:nvPr/>
        </p:nvSpPr>
        <p:spPr>
          <a:xfrm>
            <a:off x="8780275" y="1358275"/>
            <a:ext cx="3245400" cy="19671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Corbel"/>
              <a:buChar char="●"/>
            </a:pPr>
            <a:r>
              <a:rPr lang="en-GB" sz="2100">
                <a:latin typeface="Corbel"/>
                <a:ea typeface="Corbel"/>
                <a:cs typeface="Corbel"/>
                <a:sym typeface="Corbel"/>
              </a:rPr>
              <a:t>Interactive exploration of CKN </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Neighbours, shortest paths</a:t>
            </a:r>
            <a:endParaRPr sz="2100">
              <a:latin typeface="Corbel"/>
              <a:ea typeface="Corbel"/>
              <a:cs typeface="Corbel"/>
              <a:sym typeface="Corbel"/>
            </a:endParaRPr>
          </a:p>
          <a:p>
            <a:pPr indent="-361950" lvl="0" marL="457200" rtl="0" algn="l">
              <a:lnSpc>
                <a:spcPct val="100000"/>
              </a:lnSpc>
              <a:spcBef>
                <a:spcPts val="1000"/>
              </a:spcBef>
              <a:spcAft>
                <a:spcPts val="1000"/>
              </a:spcAft>
              <a:buSzPts val="2100"/>
              <a:buFont typeface="Corbel"/>
              <a:buChar char="●"/>
            </a:pPr>
            <a:r>
              <a:rPr lang="en-GB" sz="2100">
                <a:latin typeface="Corbel"/>
                <a:ea typeface="Corbel"/>
                <a:cs typeface="Corbel"/>
                <a:sym typeface="Corbel"/>
              </a:rPr>
              <a:t>Subnetwork download</a:t>
            </a:r>
            <a:endParaRPr sz="2100">
              <a:latin typeface="Corbel"/>
              <a:ea typeface="Corbel"/>
              <a:cs typeface="Corbel"/>
              <a:sym typeface="Corbel"/>
            </a:endParaRPr>
          </a:p>
        </p:txBody>
      </p:sp>
      <p:cxnSp>
        <p:nvCxnSpPr>
          <p:cNvPr id="542" name="Google Shape;542;p60"/>
          <p:cNvCxnSpPr/>
          <p:nvPr/>
        </p:nvCxnSpPr>
        <p:spPr>
          <a:xfrm rot="10800000">
            <a:off x="3932800" y="3510875"/>
            <a:ext cx="279300" cy="583800"/>
          </a:xfrm>
          <a:prstGeom prst="straightConnector1">
            <a:avLst/>
          </a:prstGeom>
          <a:noFill/>
          <a:ln cap="flat" cmpd="sng" w="19050">
            <a:solidFill>
              <a:srgbClr val="DD7E6B"/>
            </a:solidFill>
            <a:prstDash val="solid"/>
            <a:round/>
            <a:headEnd len="med" w="med" type="none"/>
            <a:tailEnd len="med" w="med" type="triangle"/>
          </a:ln>
        </p:spPr>
      </p:cxnSp>
      <p:cxnSp>
        <p:nvCxnSpPr>
          <p:cNvPr id="543" name="Google Shape;543;p60"/>
          <p:cNvCxnSpPr/>
          <p:nvPr/>
        </p:nvCxnSpPr>
        <p:spPr>
          <a:xfrm rot="10800000">
            <a:off x="6878350" y="3682375"/>
            <a:ext cx="888900" cy="871500"/>
          </a:xfrm>
          <a:prstGeom prst="straightConnector1">
            <a:avLst/>
          </a:prstGeom>
          <a:noFill/>
          <a:ln cap="flat" cmpd="sng" w="19050">
            <a:solidFill>
              <a:srgbClr val="DD7E6B"/>
            </a:solidFill>
            <a:prstDash val="solid"/>
            <a:round/>
            <a:headEnd len="med" w="med" type="none"/>
            <a:tailEnd len="med" w="med" type="triangle"/>
          </a:ln>
        </p:spPr>
      </p:cxnSp>
      <p:cxnSp>
        <p:nvCxnSpPr>
          <p:cNvPr id="544" name="Google Shape;544;p60"/>
          <p:cNvCxnSpPr/>
          <p:nvPr/>
        </p:nvCxnSpPr>
        <p:spPr>
          <a:xfrm rot="10800000">
            <a:off x="378950" y="2266900"/>
            <a:ext cx="360900" cy="153000"/>
          </a:xfrm>
          <a:prstGeom prst="straightConnector1">
            <a:avLst/>
          </a:prstGeom>
          <a:noFill/>
          <a:ln cap="flat" cmpd="sng" w="19050">
            <a:solidFill>
              <a:srgbClr val="DD7E6B"/>
            </a:solidFill>
            <a:prstDash val="solid"/>
            <a:round/>
            <a:headEnd len="med" w="med" type="none"/>
            <a:tailEnd len="med" w="med" type="triangle"/>
          </a:ln>
        </p:spPr>
      </p:cxnSp>
      <p:sp>
        <p:nvSpPr>
          <p:cNvPr id="545" name="Google Shape;545;p60"/>
          <p:cNvSpPr txBox="1"/>
          <p:nvPr/>
        </p:nvSpPr>
        <p:spPr>
          <a:xfrm>
            <a:off x="679300" y="2266900"/>
            <a:ext cx="11133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Search</a:t>
            </a:r>
            <a:endParaRPr>
              <a:solidFill>
                <a:srgbClr val="DD7E6B"/>
              </a:solidFill>
              <a:latin typeface="Corbel"/>
              <a:ea typeface="Corbel"/>
              <a:cs typeface="Corbel"/>
              <a:sym typeface="Corbel"/>
            </a:endParaRPr>
          </a:p>
        </p:txBody>
      </p:sp>
      <p:cxnSp>
        <p:nvCxnSpPr>
          <p:cNvPr id="546" name="Google Shape;546;p60"/>
          <p:cNvCxnSpPr>
            <a:stCxn id="547" idx="1"/>
          </p:cNvCxnSpPr>
          <p:nvPr/>
        </p:nvCxnSpPr>
        <p:spPr>
          <a:xfrm rot="10800000">
            <a:off x="1074325" y="1956800"/>
            <a:ext cx="406200" cy="5700"/>
          </a:xfrm>
          <a:prstGeom prst="straightConnector1">
            <a:avLst/>
          </a:prstGeom>
          <a:noFill/>
          <a:ln cap="flat" cmpd="sng" w="19050">
            <a:solidFill>
              <a:srgbClr val="DD7E6B"/>
            </a:solidFill>
            <a:prstDash val="solid"/>
            <a:round/>
            <a:headEnd len="med" w="med" type="none"/>
            <a:tailEnd len="med" w="med" type="triangle"/>
          </a:ln>
        </p:spPr>
      </p:cxnSp>
      <p:sp>
        <p:nvSpPr>
          <p:cNvPr id="547" name="Google Shape;547;p60"/>
          <p:cNvSpPr txBox="1"/>
          <p:nvPr/>
        </p:nvSpPr>
        <p:spPr>
          <a:xfrm>
            <a:off x="1480525" y="1776200"/>
            <a:ext cx="1298100" cy="3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Edge reliability</a:t>
            </a:r>
            <a:endParaRPr>
              <a:solidFill>
                <a:srgbClr val="DD7E6B"/>
              </a:solidFill>
              <a:latin typeface="Corbel"/>
              <a:ea typeface="Corbel"/>
              <a:cs typeface="Corbel"/>
              <a:sym typeface="Corbel"/>
            </a:endParaRPr>
          </a:p>
        </p:txBody>
      </p:sp>
      <p:pic>
        <p:nvPicPr>
          <p:cNvPr id="548" name="Google Shape;548;p60"/>
          <p:cNvPicPr preferRelativeResize="0"/>
          <p:nvPr/>
        </p:nvPicPr>
        <p:blipFill>
          <a:blip r:embed="rId5">
            <a:alphaModFix/>
          </a:blip>
          <a:stretch>
            <a:fillRect/>
          </a:stretch>
        </p:blipFill>
        <p:spPr>
          <a:xfrm>
            <a:off x="117537" y="5401425"/>
            <a:ext cx="983875" cy="737900"/>
          </a:xfrm>
          <a:prstGeom prst="rect">
            <a:avLst/>
          </a:prstGeom>
          <a:noFill/>
          <a:ln>
            <a:noFill/>
          </a:ln>
        </p:spPr>
      </p:pic>
      <p:sp>
        <p:nvSpPr>
          <p:cNvPr id="549" name="Google Shape;549;p60"/>
          <p:cNvSpPr txBox="1"/>
          <p:nvPr/>
        </p:nvSpPr>
        <p:spPr>
          <a:xfrm>
            <a:off x="956900" y="5568675"/>
            <a:ext cx="16005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Save subnetwork</a:t>
            </a:r>
            <a:endParaRPr>
              <a:solidFill>
                <a:srgbClr val="DD7E6B"/>
              </a:solidFill>
              <a:latin typeface="Corbel"/>
              <a:ea typeface="Corbel"/>
              <a:cs typeface="Corbel"/>
              <a:sym typeface="Corbel"/>
            </a:endParaRPr>
          </a:p>
        </p:txBody>
      </p:sp>
      <p:pic>
        <p:nvPicPr>
          <p:cNvPr id="550" name="Google Shape;550;p60"/>
          <p:cNvPicPr preferRelativeResize="0"/>
          <p:nvPr/>
        </p:nvPicPr>
        <p:blipFill>
          <a:blip r:embed="rId6">
            <a:alphaModFix/>
          </a:blip>
          <a:stretch>
            <a:fillRect/>
          </a:stretch>
        </p:blipFill>
        <p:spPr>
          <a:xfrm>
            <a:off x="3932800" y="3967813"/>
            <a:ext cx="2121074" cy="2107024"/>
          </a:xfrm>
          <a:prstGeom prst="rect">
            <a:avLst/>
          </a:prstGeom>
          <a:noFill/>
          <a:ln cap="flat" cmpd="sng" w="19050">
            <a:solidFill>
              <a:srgbClr val="DD7E6B"/>
            </a:solidFill>
            <a:prstDash val="solid"/>
            <a:round/>
            <a:headEnd len="sm" w="sm" type="none"/>
            <a:tailEnd len="sm" w="sm" type="none"/>
          </a:ln>
        </p:spPr>
      </p:pic>
      <p:pic>
        <p:nvPicPr>
          <p:cNvPr id="551" name="Google Shape;551;p60"/>
          <p:cNvPicPr preferRelativeResize="0"/>
          <p:nvPr/>
        </p:nvPicPr>
        <p:blipFill>
          <a:blip r:embed="rId7">
            <a:alphaModFix/>
          </a:blip>
          <a:stretch>
            <a:fillRect/>
          </a:stretch>
        </p:blipFill>
        <p:spPr>
          <a:xfrm>
            <a:off x="7726774" y="3547500"/>
            <a:ext cx="2659262" cy="3227825"/>
          </a:xfrm>
          <a:prstGeom prst="rect">
            <a:avLst/>
          </a:prstGeom>
          <a:noFill/>
          <a:ln cap="flat" cmpd="sng" w="19050">
            <a:solidFill>
              <a:srgbClr val="DD7E6B"/>
            </a:solidFill>
            <a:prstDash val="solid"/>
            <a:round/>
            <a:headEnd len="sm" w="sm" type="none"/>
            <a:tailEnd len="sm" w="sm" type="none"/>
          </a:ln>
        </p:spPr>
      </p:pic>
      <p:cxnSp>
        <p:nvCxnSpPr>
          <p:cNvPr id="552" name="Google Shape;552;p60"/>
          <p:cNvCxnSpPr/>
          <p:nvPr/>
        </p:nvCxnSpPr>
        <p:spPr>
          <a:xfrm rot="10800000">
            <a:off x="684800" y="5459463"/>
            <a:ext cx="360900" cy="153000"/>
          </a:xfrm>
          <a:prstGeom prst="straightConnector1">
            <a:avLst/>
          </a:prstGeom>
          <a:noFill/>
          <a:ln cap="flat" cmpd="sng" w="19050">
            <a:solidFill>
              <a:srgbClr val="DD7E6B"/>
            </a:solidFill>
            <a:prstDash val="solid"/>
            <a:round/>
            <a:headEnd len="med" w="med" type="non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1"/>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CKN Explorer</a:t>
            </a:r>
            <a:endParaRPr/>
          </a:p>
        </p:txBody>
      </p:sp>
      <p:pic>
        <p:nvPicPr>
          <p:cNvPr id="559" name="Google Shape;559;p61"/>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560" name="Google Shape;560;p61"/>
          <p:cNvSpPr txBox="1"/>
          <p:nvPr/>
        </p:nvSpPr>
        <p:spPr>
          <a:xfrm>
            <a:off x="8780275" y="1358275"/>
            <a:ext cx="3245400" cy="19671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Corbel"/>
              <a:buChar char="●"/>
            </a:pPr>
            <a:r>
              <a:rPr lang="en-GB" sz="2100">
                <a:latin typeface="Corbel"/>
                <a:ea typeface="Corbel"/>
                <a:cs typeface="Corbel"/>
                <a:sym typeface="Corbel"/>
              </a:rPr>
              <a:t>Interactive exploration of CKN </a:t>
            </a:r>
            <a:endParaRPr sz="2100">
              <a:latin typeface="Corbel"/>
              <a:ea typeface="Corbel"/>
              <a:cs typeface="Corbel"/>
              <a:sym typeface="Corbel"/>
            </a:endParaRPr>
          </a:p>
          <a:p>
            <a:pPr indent="-361950" lvl="0" marL="457200" rtl="0" algn="l">
              <a:lnSpc>
                <a:spcPct val="100000"/>
              </a:lnSpc>
              <a:spcBef>
                <a:spcPts val="1000"/>
              </a:spcBef>
              <a:spcAft>
                <a:spcPts val="0"/>
              </a:spcAft>
              <a:buSzPts val="2100"/>
              <a:buFont typeface="Corbel"/>
              <a:buChar char="●"/>
            </a:pPr>
            <a:r>
              <a:rPr lang="en-GB" sz="2100">
                <a:latin typeface="Corbel"/>
                <a:ea typeface="Corbel"/>
                <a:cs typeface="Corbel"/>
                <a:sym typeface="Corbel"/>
              </a:rPr>
              <a:t>Neighbours, shortest paths</a:t>
            </a:r>
            <a:endParaRPr sz="2100">
              <a:latin typeface="Corbel"/>
              <a:ea typeface="Corbel"/>
              <a:cs typeface="Corbel"/>
              <a:sym typeface="Corbel"/>
            </a:endParaRPr>
          </a:p>
          <a:p>
            <a:pPr indent="-361950" lvl="0" marL="457200" rtl="0" algn="l">
              <a:lnSpc>
                <a:spcPct val="100000"/>
              </a:lnSpc>
              <a:spcBef>
                <a:spcPts val="1000"/>
              </a:spcBef>
              <a:spcAft>
                <a:spcPts val="1000"/>
              </a:spcAft>
              <a:buSzPts val="2100"/>
              <a:buFont typeface="Corbel"/>
              <a:buChar char="●"/>
            </a:pPr>
            <a:r>
              <a:rPr lang="en-GB" sz="2100">
                <a:latin typeface="Corbel"/>
                <a:ea typeface="Corbel"/>
                <a:cs typeface="Corbel"/>
                <a:sym typeface="Corbel"/>
              </a:rPr>
              <a:t>Subnetwork download</a:t>
            </a:r>
            <a:endParaRPr sz="2100">
              <a:latin typeface="Corbel"/>
              <a:ea typeface="Corbel"/>
              <a:cs typeface="Corbel"/>
              <a:sym typeface="Corbel"/>
            </a:endParaRPr>
          </a:p>
        </p:txBody>
      </p:sp>
      <p:pic>
        <p:nvPicPr>
          <p:cNvPr id="561" name="Google Shape;561;p61"/>
          <p:cNvPicPr preferRelativeResize="0"/>
          <p:nvPr/>
        </p:nvPicPr>
        <p:blipFill>
          <a:blip r:embed="rId4">
            <a:alphaModFix/>
          </a:blip>
          <a:stretch>
            <a:fillRect/>
          </a:stretch>
        </p:blipFill>
        <p:spPr>
          <a:xfrm>
            <a:off x="152400" y="1009825"/>
            <a:ext cx="8475474" cy="4916437"/>
          </a:xfrm>
          <a:prstGeom prst="rect">
            <a:avLst/>
          </a:prstGeom>
          <a:noFill/>
          <a:ln>
            <a:noFill/>
          </a:ln>
        </p:spPr>
      </p:pic>
      <p:cxnSp>
        <p:nvCxnSpPr>
          <p:cNvPr id="562" name="Google Shape;562;p61"/>
          <p:cNvCxnSpPr/>
          <p:nvPr/>
        </p:nvCxnSpPr>
        <p:spPr>
          <a:xfrm flipH="1">
            <a:off x="4717050" y="2976000"/>
            <a:ext cx="174300" cy="453000"/>
          </a:xfrm>
          <a:prstGeom prst="straightConnector1">
            <a:avLst/>
          </a:prstGeom>
          <a:noFill/>
          <a:ln cap="flat" cmpd="sng" w="19050">
            <a:solidFill>
              <a:srgbClr val="DD7E6B"/>
            </a:solidFill>
            <a:prstDash val="solid"/>
            <a:round/>
            <a:headEnd len="med" w="med" type="none"/>
            <a:tailEnd len="med" w="med" type="triangle"/>
          </a:ln>
        </p:spPr>
      </p:cxnSp>
      <p:sp>
        <p:nvSpPr>
          <p:cNvPr id="563" name="Google Shape;563;p61"/>
          <p:cNvSpPr txBox="1"/>
          <p:nvPr/>
        </p:nvSpPr>
        <p:spPr>
          <a:xfrm>
            <a:off x="4765750" y="2699100"/>
            <a:ext cx="16005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D7E6B"/>
                </a:solidFill>
                <a:latin typeface="Corbel"/>
                <a:ea typeface="Corbel"/>
                <a:cs typeface="Corbel"/>
                <a:sym typeface="Corbel"/>
              </a:rPr>
              <a:t>“Expand”</a:t>
            </a:r>
            <a:endParaRPr>
              <a:solidFill>
                <a:srgbClr val="DD7E6B"/>
              </a:solidFill>
              <a:latin typeface="Corbel"/>
              <a:ea typeface="Corbel"/>
              <a:cs typeface="Corbel"/>
              <a:sym typeface="Corbe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2"/>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SKM</a:t>
            </a:r>
            <a:r>
              <a:rPr lang="en-GB"/>
              <a:t> Downloads</a:t>
            </a:r>
            <a:endParaRPr/>
          </a:p>
        </p:txBody>
      </p:sp>
      <p:graphicFrame>
        <p:nvGraphicFramePr>
          <p:cNvPr id="570" name="Google Shape;570;p62"/>
          <p:cNvGraphicFramePr/>
          <p:nvPr/>
        </p:nvGraphicFramePr>
        <p:xfrm>
          <a:off x="6808625" y="2621675"/>
          <a:ext cx="3000000" cy="3000000"/>
        </p:xfrm>
        <a:graphic>
          <a:graphicData uri="http://schemas.openxmlformats.org/drawingml/2006/table">
            <a:tbl>
              <a:tblPr>
                <a:noFill/>
                <a:tableStyleId>{8EFFED88-7A7C-4FCC-9EC5-EBB0F045C0EE}</a:tableStyleId>
              </a:tblPr>
              <a:tblGrid>
                <a:gridCol w="643900"/>
                <a:gridCol w="2090550"/>
                <a:gridCol w="2003400"/>
              </a:tblGrid>
              <a:tr h="493475">
                <a:tc>
                  <a:txBody>
                    <a:bodyPr/>
                    <a:lstStyle/>
                    <a:p>
                      <a:pPr indent="0" lvl="0" marL="0" rtl="0" algn="l">
                        <a:spcBef>
                          <a:spcPts val="0"/>
                        </a:spcBef>
                        <a:spcAft>
                          <a:spcPts val="0"/>
                        </a:spcAft>
                        <a:buNone/>
                      </a:pPr>
                      <a:r>
                        <a:rPr lang="en-GB" sz="1200">
                          <a:solidFill>
                            <a:srgbClr val="595959"/>
                          </a:solidFill>
                          <a:latin typeface="Corbel"/>
                          <a:ea typeface="Corbel"/>
                          <a:cs typeface="Corbel"/>
                          <a:sym typeface="Corbel"/>
                        </a:rPr>
                        <a:t>SBGN</a:t>
                      </a:r>
                      <a:endParaRPr sz="1200">
                        <a:solidFill>
                          <a:srgbClr val="595959"/>
                        </a:solidFill>
                        <a:latin typeface="Corbel"/>
                        <a:ea typeface="Corbel"/>
                        <a:cs typeface="Corbel"/>
                        <a:sym typeface="Corbel"/>
                      </a:endParaRPr>
                    </a:p>
                  </a:txBody>
                  <a:tcPr marT="18000" marB="18000" marR="18000" marL="54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en-GB" sz="1200">
                          <a:solidFill>
                            <a:srgbClr val="595959"/>
                          </a:solidFill>
                          <a:latin typeface="Corbel"/>
                          <a:ea typeface="Corbel"/>
                          <a:cs typeface="Corbel"/>
                          <a:sym typeface="Corbel"/>
                        </a:rPr>
                        <a:t>Systems Biology Graphical Notation XML</a:t>
                      </a:r>
                      <a:endParaRPr sz="1200">
                        <a:solidFill>
                          <a:srgbClr val="595959"/>
                        </a:solidFill>
                        <a:latin typeface="Corbel"/>
                        <a:ea typeface="Corbel"/>
                        <a:cs typeface="Corbel"/>
                        <a:sym typeface="Corbel"/>
                      </a:endParaRPr>
                    </a:p>
                  </a:txBody>
                  <a:tcPr marT="18000" marB="18000" marR="18000" marL="18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en-GB" sz="1200">
                          <a:solidFill>
                            <a:srgbClr val="595959"/>
                          </a:solidFill>
                          <a:latin typeface="Corbel"/>
                          <a:ea typeface="Corbel"/>
                          <a:cs typeface="Corbel"/>
                          <a:sym typeface="Corbel"/>
                        </a:rPr>
                        <a:t>Visualizations tools – NEWT</a:t>
                      </a:r>
                      <a:endParaRPr sz="1200">
                        <a:solidFill>
                          <a:srgbClr val="595959"/>
                        </a:solidFill>
                        <a:latin typeface="Corbel"/>
                        <a:ea typeface="Corbel"/>
                        <a:cs typeface="Corbel"/>
                        <a:sym typeface="Corbel"/>
                      </a:endParaRPr>
                    </a:p>
                  </a:txBody>
                  <a:tcPr marT="18000" marB="18000" marR="18000" marL="18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r>
              <a:tr h="533800">
                <a:tc>
                  <a:txBody>
                    <a:bodyPr/>
                    <a:lstStyle/>
                    <a:p>
                      <a:pPr indent="0" lvl="0" marL="0" rtl="0" algn="l">
                        <a:spcBef>
                          <a:spcPts val="0"/>
                        </a:spcBef>
                        <a:spcAft>
                          <a:spcPts val="0"/>
                        </a:spcAft>
                        <a:buNone/>
                      </a:pPr>
                      <a:r>
                        <a:rPr lang="en-GB" sz="1200">
                          <a:solidFill>
                            <a:srgbClr val="595959"/>
                          </a:solidFill>
                          <a:latin typeface="Corbel"/>
                          <a:ea typeface="Corbel"/>
                          <a:cs typeface="Corbel"/>
                          <a:sym typeface="Corbel"/>
                        </a:rPr>
                        <a:t>SBML</a:t>
                      </a:r>
                      <a:endParaRPr sz="1200">
                        <a:solidFill>
                          <a:srgbClr val="595959"/>
                        </a:solidFill>
                        <a:latin typeface="Corbel"/>
                        <a:ea typeface="Corbel"/>
                        <a:cs typeface="Corbel"/>
                        <a:sym typeface="Corbel"/>
                      </a:endParaRPr>
                    </a:p>
                  </a:txBody>
                  <a:tcPr marT="18000" marB="18000" marR="18000" marL="54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en-GB" sz="1200">
                          <a:solidFill>
                            <a:srgbClr val="595959"/>
                          </a:solidFill>
                          <a:latin typeface="Corbel"/>
                          <a:ea typeface="Corbel"/>
                          <a:cs typeface="Corbel"/>
                          <a:sym typeface="Corbel"/>
                        </a:rPr>
                        <a:t>Systems Biology Markup Language XML </a:t>
                      </a:r>
                      <a:endParaRPr sz="1200">
                        <a:solidFill>
                          <a:srgbClr val="595959"/>
                        </a:solidFill>
                        <a:latin typeface="Corbel"/>
                        <a:ea typeface="Corbel"/>
                        <a:cs typeface="Corbel"/>
                        <a:sym typeface="Corbel"/>
                      </a:endParaRPr>
                    </a:p>
                  </a:txBody>
                  <a:tcPr marT="18000" marB="18000" marR="18000" marL="18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en-GB" sz="1200">
                          <a:solidFill>
                            <a:srgbClr val="595959"/>
                          </a:solidFill>
                          <a:latin typeface="Corbel"/>
                          <a:ea typeface="Corbel"/>
                          <a:cs typeface="Corbel"/>
                          <a:sym typeface="Corbel"/>
                        </a:rPr>
                        <a:t>Modelling – Simulations</a:t>
                      </a:r>
                      <a:endParaRPr sz="1200">
                        <a:solidFill>
                          <a:srgbClr val="595959"/>
                        </a:solidFill>
                        <a:latin typeface="Corbel"/>
                        <a:ea typeface="Corbel"/>
                        <a:cs typeface="Corbel"/>
                        <a:sym typeface="Corbel"/>
                      </a:endParaRPr>
                    </a:p>
                  </a:txBody>
                  <a:tcPr marT="18000" marB="18000" marR="18000" marL="18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r>
              <a:tr h="782575">
                <a:tc>
                  <a:txBody>
                    <a:bodyPr/>
                    <a:lstStyle/>
                    <a:p>
                      <a:pPr indent="0" lvl="0" marL="0" rtl="0" algn="l">
                        <a:spcBef>
                          <a:spcPts val="0"/>
                        </a:spcBef>
                        <a:spcAft>
                          <a:spcPts val="0"/>
                        </a:spcAft>
                        <a:buNone/>
                      </a:pPr>
                      <a:r>
                        <a:rPr b="1" lang="en-GB" sz="1200">
                          <a:solidFill>
                            <a:srgbClr val="595959"/>
                          </a:solidFill>
                          <a:latin typeface="Corbel"/>
                          <a:ea typeface="Corbel"/>
                          <a:cs typeface="Corbel"/>
                          <a:sym typeface="Corbel"/>
                        </a:rPr>
                        <a:t>SIF/LGL</a:t>
                      </a:r>
                      <a:endParaRPr b="1" sz="1200">
                        <a:solidFill>
                          <a:srgbClr val="595959"/>
                        </a:solidFill>
                        <a:latin typeface="Corbel"/>
                        <a:ea typeface="Corbel"/>
                        <a:cs typeface="Corbel"/>
                        <a:sym typeface="Corbel"/>
                      </a:endParaRPr>
                    </a:p>
                  </a:txBody>
                  <a:tcPr marT="18000" marB="18000" marR="18000" marL="54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b="1" lang="en-GB" sz="1200">
                          <a:solidFill>
                            <a:srgbClr val="595959"/>
                          </a:solidFill>
                          <a:latin typeface="Corbel"/>
                          <a:ea typeface="Corbel"/>
                          <a:cs typeface="Corbel"/>
                          <a:sym typeface="Corbel"/>
                        </a:rPr>
                        <a:t>Simple interaction format </a:t>
                      </a:r>
                      <a:endParaRPr b="1" sz="1200">
                        <a:solidFill>
                          <a:srgbClr val="595959"/>
                        </a:solidFill>
                        <a:latin typeface="Corbel"/>
                        <a:ea typeface="Corbel"/>
                        <a:cs typeface="Corbel"/>
                        <a:sym typeface="Corbel"/>
                      </a:endParaRPr>
                    </a:p>
                  </a:txBody>
                  <a:tcPr marT="18000" marB="18000" marR="18000" marL="18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b="1" lang="en-GB" sz="1200">
                          <a:solidFill>
                            <a:srgbClr val="595959"/>
                          </a:solidFill>
                          <a:latin typeface="Corbel"/>
                          <a:ea typeface="Corbel"/>
                          <a:cs typeface="Corbel"/>
                          <a:sym typeface="Corbel"/>
                        </a:rPr>
                        <a:t>Cytoscape &amp; network analysis</a:t>
                      </a:r>
                      <a:endParaRPr b="1" sz="1200">
                        <a:solidFill>
                          <a:srgbClr val="595959"/>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b="1" lang="en-GB" sz="1200">
                          <a:solidFill>
                            <a:srgbClr val="595959"/>
                          </a:solidFill>
                          <a:latin typeface="Corbel"/>
                          <a:ea typeface="Corbel"/>
                          <a:cs typeface="Corbel"/>
                          <a:sym typeface="Corbel"/>
                        </a:rPr>
                        <a:t>DiNAR app for differential network analysis</a:t>
                      </a:r>
                      <a:endParaRPr b="1" sz="1200">
                        <a:solidFill>
                          <a:srgbClr val="595959"/>
                        </a:solidFill>
                        <a:latin typeface="Corbel"/>
                        <a:ea typeface="Corbel"/>
                        <a:cs typeface="Corbel"/>
                        <a:sym typeface="Corbel"/>
                      </a:endParaRPr>
                    </a:p>
                  </a:txBody>
                  <a:tcPr marT="18000" marB="18000" marR="18000" marL="18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r>
              <a:tr h="536200">
                <a:tc>
                  <a:txBody>
                    <a:bodyPr/>
                    <a:lstStyle/>
                    <a:p>
                      <a:pPr indent="0" lvl="0" marL="0" rtl="0" algn="l">
                        <a:spcBef>
                          <a:spcPts val="0"/>
                        </a:spcBef>
                        <a:spcAft>
                          <a:spcPts val="0"/>
                        </a:spcAft>
                        <a:buNone/>
                      </a:pPr>
                      <a:r>
                        <a:rPr lang="en-GB" sz="1200">
                          <a:solidFill>
                            <a:srgbClr val="595959"/>
                          </a:solidFill>
                          <a:latin typeface="Corbel"/>
                          <a:ea typeface="Corbel"/>
                          <a:cs typeface="Corbel"/>
                          <a:sym typeface="Corbel"/>
                        </a:rPr>
                        <a:t>Boolnet</a:t>
                      </a:r>
                      <a:endParaRPr sz="1200">
                        <a:solidFill>
                          <a:srgbClr val="595959"/>
                        </a:solidFill>
                        <a:latin typeface="Corbel"/>
                        <a:ea typeface="Corbel"/>
                        <a:cs typeface="Corbel"/>
                        <a:sym typeface="Corbel"/>
                      </a:endParaRPr>
                    </a:p>
                  </a:txBody>
                  <a:tcPr marT="18000" marB="18000" marR="18000" marL="54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en-GB" sz="1200">
                          <a:solidFill>
                            <a:srgbClr val="595959"/>
                          </a:solidFill>
                          <a:latin typeface="Corbel"/>
                          <a:ea typeface="Corbel"/>
                          <a:cs typeface="Corbel"/>
                          <a:sym typeface="Corbel"/>
                        </a:rPr>
                        <a:t>Boolean network </a:t>
                      </a:r>
                      <a:endParaRPr sz="1200">
                        <a:solidFill>
                          <a:srgbClr val="595959"/>
                        </a:solidFill>
                        <a:latin typeface="Corbel"/>
                        <a:ea typeface="Corbel"/>
                        <a:cs typeface="Corbel"/>
                        <a:sym typeface="Corbel"/>
                      </a:endParaRPr>
                    </a:p>
                  </a:txBody>
                  <a:tcPr marT="18000" marB="18000" marR="18000" marL="18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rPr lang="en-GB" sz="1200">
                          <a:solidFill>
                            <a:srgbClr val="595959"/>
                          </a:solidFill>
                          <a:latin typeface="Corbel"/>
                          <a:ea typeface="Corbel"/>
                          <a:cs typeface="Corbel"/>
                          <a:sym typeface="Corbel"/>
                        </a:rPr>
                        <a:t>Boolean network analysis and modelling</a:t>
                      </a:r>
                      <a:endParaRPr sz="1200">
                        <a:solidFill>
                          <a:srgbClr val="595959"/>
                        </a:solidFill>
                        <a:latin typeface="Corbel"/>
                        <a:ea typeface="Corbel"/>
                        <a:cs typeface="Corbel"/>
                        <a:sym typeface="Corbel"/>
                      </a:endParaRPr>
                    </a:p>
                  </a:txBody>
                  <a:tcPr marT="18000" marB="18000" marR="18000" marL="1800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tcPr>
                </a:tc>
              </a:tr>
            </a:tbl>
          </a:graphicData>
        </a:graphic>
      </p:graphicFrame>
      <p:sp>
        <p:nvSpPr>
          <p:cNvPr id="571" name="Google Shape;571;p62"/>
          <p:cNvSpPr txBox="1"/>
          <p:nvPr>
            <p:ph idx="1" type="body"/>
          </p:nvPr>
        </p:nvSpPr>
        <p:spPr>
          <a:xfrm>
            <a:off x="6808625" y="958625"/>
            <a:ext cx="4773600" cy="1257300"/>
          </a:xfrm>
          <a:prstGeom prst="rect">
            <a:avLst/>
          </a:prstGeom>
        </p:spPr>
        <p:txBody>
          <a:bodyPr anchorCtr="0" anchor="t" bIns="0" lIns="0" spcFirstLastPara="1" rIns="0" wrap="square" tIns="0">
            <a:noAutofit/>
          </a:bodyPr>
          <a:lstStyle/>
          <a:p>
            <a:pPr indent="0" lvl="0" marL="0" rtl="0" algn="l">
              <a:spcBef>
                <a:spcPts val="480"/>
              </a:spcBef>
              <a:spcAft>
                <a:spcPts val="600"/>
              </a:spcAft>
              <a:buClr>
                <a:schemeClr val="dk1"/>
              </a:buClr>
              <a:buSzPts val="1100"/>
              <a:buFont typeface="Arial"/>
              <a:buNone/>
            </a:pPr>
            <a:r>
              <a:rPr lang="en-GB"/>
              <a:t>Automated (up-to-date) exports in multiple formats </a:t>
            </a:r>
            <a:endParaRPr/>
          </a:p>
        </p:txBody>
      </p:sp>
      <p:pic>
        <p:nvPicPr>
          <p:cNvPr id="572" name="Google Shape;572;p62"/>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id="573" name="Google Shape;573;p62"/>
          <p:cNvPicPr preferRelativeResize="0"/>
          <p:nvPr/>
        </p:nvPicPr>
        <p:blipFill>
          <a:blip r:embed="rId4">
            <a:alphaModFix/>
          </a:blip>
          <a:stretch>
            <a:fillRect/>
          </a:stretch>
        </p:blipFill>
        <p:spPr>
          <a:xfrm>
            <a:off x="231850" y="958625"/>
            <a:ext cx="6239201" cy="579137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63"/>
          <p:cNvPicPr preferRelativeResize="0"/>
          <p:nvPr/>
        </p:nvPicPr>
        <p:blipFill rotWithShape="1">
          <a:blip r:embed="rId3">
            <a:alphaModFix/>
          </a:blip>
          <a:srcRect b="11685" l="10405" r="16575" t="4967"/>
          <a:stretch/>
        </p:blipFill>
        <p:spPr>
          <a:xfrm>
            <a:off x="2833600" y="998363"/>
            <a:ext cx="3187200" cy="2910300"/>
          </a:xfrm>
          <a:prstGeom prst="rect">
            <a:avLst/>
          </a:prstGeom>
          <a:noFill/>
          <a:ln>
            <a:noFill/>
          </a:ln>
        </p:spPr>
      </p:pic>
      <p:sp>
        <p:nvSpPr>
          <p:cNvPr id="580" name="Google Shape;580;p63"/>
          <p:cNvSpPr/>
          <p:nvPr/>
        </p:nvSpPr>
        <p:spPr>
          <a:xfrm>
            <a:off x="9742775" y="5215450"/>
            <a:ext cx="2439900" cy="157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581" name="Google Shape;581;p63"/>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SKM uses…</a:t>
            </a:r>
            <a:endParaRPr/>
          </a:p>
        </p:txBody>
      </p:sp>
      <p:cxnSp>
        <p:nvCxnSpPr>
          <p:cNvPr id="582" name="Google Shape;582;p63"/>
          <p:cNvCxnSpPr/>
          <p:nvPr/>
        </p:nvCxnSpPr>
        <p:spPr>
          <a:xfrm>
            <a:off x="6096000" y="1248450"/>
            <a:ext cx="0" cy="5499900"/>
          </a:xfrm>
          <a:prstGeom prst="straightConnector1">
            <a:avLst/>
          </a:prstGeom>
          <a:noFill/>
          <a:ln cap="flat" cmpd="sng" w="38100">
            <a:solidFill>
              <a:schemeClr val="accent6"/>
            </a:solidFill>
            <a:prstDash val="solid"/>
            <a:round/>
            <a:headEnd len="med" w="med" type="none"/>
            <a:tailEnd len="med" w="med" type="none"/>
          </a:ln>
        </p:spPr>
      </p:cxnSp>
      <p:cxnSp>
        <p:nvCxnSpPr>
          <p:cNvPr id="583" name="Google Shape;583;p63"/>
          <p:cNvCxnSpPr/>
          <p:nvPr/>
        </p:nvCxnSpPr>
        <p:spPr>
          <a:xfrm>
            <a:off x="1656900" y="3998400"/>
            <a:ext cx="8878200" cy="0"/>
          </a:xfrm>
          <a:prstGeom prst="straightConnector1">
            <a:avLst/>
          </a:prstGeom>
          <a:noFill/>
          <a:ln cap="flat" cmpd="sng" w="38100">
            <a:solidFill>
              <a:schemeClr val="accent6"/>
            </a:solidFill>
            <a:prstDash val="solid"/>
            <a:round/>
            <a:headEnd len="med" w="med" type="none"/>
            <a:tailEnd len="med" w="med" type="none"/>
          </a:ln>
        </p:spPr>
      </p:cxnSp>
      <p:pic>
        <p:nvPicPr>
          <p:cNvPr id="584" name="Google Shape;584;p63"/>
          <p:cNvPicPr preferRelativeResize="0"/>
          <p:nvPr/>
        </p:nvPicPr>
        <p:blipFill>
          <a:blip r:embed="rId4">
            <a:alphaModFix/>
          </a:blip>
          <a:stretch>
            <a:fillRect/>
          </a:stretch>
        </p:blipFill>
        <p:spPr>
          <a:xfrm>
            <a:off x="8193325" y="819281"/>
            <a:ext cx="2073642" cy="3013196"/>
          </a:xfrm>
          <a:prstGeom prst="rect">
            <a:avLst/>
          </a:prstGeom>
          <a:noFill/>
          <a:ln>
            <a:noFill/>
          </a:ln>
        </p:spPr>
      </p:pic>
      <p:sp>
        <p:nvSpPr>
          <p:cNvPr id="585" name="Google Shape;585;p63"/>
          <p:cNvSpPr/>
          <p:nvPr/>
        </p:nvSpPr>
        <p:spPr>
          <a:xfrm>
            <a:off x="5740550" y="4138750"/>
            <a:ext cx="237600" cy="288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586" name="Google Shape;586;p63"/>
          <p:cNvSpPr txBox="1"/>
          <p:nvPr/>
        </p:nvSpPr>
        <p:spPr>
          <a:xfrm>
            <a:off x="3222588" y="3564600"/>
            <a:ext cx="2873400" cy="433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a:latin typeface="Corbel"/>
                <a:ea typeface="Corbel"/>
                <a:cs typeface="Corbel"/>
                <a:sym typeface="Corbel"/>
              </a:rPr>
              <a:t>Multi-omic data integration</a:t>
            </a:r>
            <a:endParaRPr>
              <a:latin typeface="Corbel"/>
              <a:ea typeface="Corbel"/>
              <a:cs typeface="Corbel"/>
              <a:sym typeface="Corbel"/>
            </a:endParaRPr>
          </a:p>
        </p:txBody>
      </p:sp>
      <p:pic>
        <p:nvPicPr>
          <p:cNvPr id="587" name="Google Shape;587;p63"/>
          <p:cNvPicPr preferRelativeResize="0"/>
          <p:nvPr/>
        </p:nvPicPr>
        <p:blipFill>
          <a:blip r:embed="rId5">
            <a:alphaModFix/>
          </a:blip>
          <a:stretch>
            <a:fillRect/>
          </a:stretch>
        </p:blipFill>
        <p:spPr>
          <a:xfrm>
            <a:off x="6794755" y="5354975"/>
            <a:ext cx="3960545" cy="1301496"/>
          </a:xfrm>
          <a:prstGeom prst="rect">
            <a:avLst/>
          </a:prstGeom>
          <a:noFill/>
          <a:ln>
            <a:noFill/>
          </a:ln>
        </p:spPr>
      </p:pic>
      <p:sp>
        <p:nvSpPr>
          <p:cNvPr id="588" name="Google Shape;588;p63"/>
          <p:cNvSpPr txBox="1"/>
          <p:nvPr/>
        </p:nvSpPr>
        <p:spPr>
          <a:xfrm>
            <a:off x="6095988" y="3998400"/>
            <a:ext cx="28734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orbel"/>
                <a:ea typeface="Corbel"/>
                <a:cs typeface="Corbel"/>
                <a:sym typeface="Corbel"/>
              </a:rPr>
              <a:t>semi-quantitative dynamics</a:t>
            </a:r>
            <a:endParaRPr>
              <a:latin typeface="Corbel"/>
              <a:ea typeface="Corbel"/>
              <a:cs typeface="Corbel"/>
              <a:sym typeface="Corbel"/>
            </a:endParaRPr>
          </a:p>
        </p:txBody>
      </p:sp>
      <p:sp>
        <p:nvSpPr>
          <p:cNvPr id="589" name="Google Shape;589;p63"/>
          <p:cNvSpPr txBox="1"/>
          <p:nvPr/>
        </p:nvSpPr>
        <p:spPr>
          <a:xfrm>
            <a:off x="3222588" y="3998400"/>
            <a:ext cx="2873400" cy="433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a:latin typeface="Corbel"/>
                <a:ea typeface="Corbel"/>
                <a:cs typeface="Corbel"/>
                <a:sym typeface="Corbel"/>
              </a:rPr>
              <a:t>Large-scale hypothesis generation</a:t>
            </a:r>
            <a:endParaRPr>
              <a:latin typeface="Corbel"/>
              <a:ea typeface="Corbel"/>
              <a:cs typeface="Corbel"/>
              <a:sym typeface="Corbel"/>
            </a:endParaRPr>
          </a:p>
        </p:txBody>
      </p:sp>
      <p:pic>
        <p:nvPicPr>
          <p:cNvPr id="590" name="Google Shape;590;p63"/>
          <p:cNvPicPr preferRelativeResize="0"/>
          <p:nvPr/>
        </p:nvPicPr>
        <p:blipFill>
          <a:blip r:embed="rId6">
            <a:alphaModFix/>
          </a:blip>
          <a:stretch>
            <a:fillRect/>
          </a:stretch>
        </p:blipFill>
        <p:spPr>
          <a:xfrm>
            <a:off x="65859" y="4432204"/>
            <a:ext cx="5863567" cy="1414338"/>
          </a:xfrm>
          <a:prstGeom prst="rect">
            <a:avLst/>
          </a:prstGeom>
          <a:noFill/>
          <a:ln>
            <a:noFill/>
          </a:ln>
        </p:spPr>
      </p:pic>
      <p:pic>
        <p:nvPicPr>
          <p:cNvPr id="591" name="Google Shape;591;p63"/>
          <p:cNvPicPr preferRelativeResize="0"/>
          <p:nvPr/>
        </p:nvPicPr>
        <p:blipFill rotWithShape="1">
          <a:blip r:embed="rId7">
            <a:alphaModFix/>
          </a:blip>
          <a:srcRect b="0" l="35843" r="0" t="0"/>
          <a:stretch/>
        </p:blipFill>
        <p:spPr>
          <a:xfrm>
            <a:off x="6179287" y="2166933"/>
            <a:ext cx="1930752" cy="1002150"/>
          </a:xfrm>
          <a:prstGeom prst="rect">
            <a:avLst/>
          </a:prstGeom>
          <a:noFill/>
          <a:ln>
            <a:noFill/>
          </a:ln>
        </p:spPr>
      </p:pic>
      <p:sp>
        <p:nvSpPr>
          <p:cNvPr id="592" name="Google Shape;592;p63"/>
          <p:cNvSpPr txBox="1"/>
          <p:nvPr/>
        </p:nvSpPr>
        <p:spPr>
          <a:xfrm>
            <a:off x="6171200" y="3362189"/>
            <a:ext cx="2167500" cy="6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orbel"/>
                <a:ea typeface="Corbel"/>
                <a:cs typeface="Corbel"/>
                <a:sym typeface="Corbel"/>
              </a:rPr>
              <a:t>Mechanistic explanations of experimental results</a:t>
            </a:r>
            <a:endParaRPr>
              <a:latin typeface="Corbel"/>
              <a:ea typeface="Corbel"/>
              <a:cs typeface="Corbel"/>
              <a:sym typeface="Corbel"/>
            </a:endParaRPr>
          </a:p>
        </p:txBody>
      </p:sp>
      <p:pic>
        <p:nvPicPr>
          <p:cNvPr id="593" name="Google Shape;593;p63"/>
          <p:cNvPicPr preferRelativeResize="0"/>
          <p:nvPr/>
        </p:nvPicPr>
        <p:blipFill rotWithShape="1">
          <a:blip r:embed="rId8">
            <a:alphaModFix/>
          </a:blip>
          <a:srcRect b="39652" l="0" r="0" t="32294"/>
          <a:stretch/>
        </p:blipFill>
        <p:spPr>
          <a:xfrm>
            <a:off x="6213850" y="4427350"/>
            <a:ext cx="5563624" cy="927625"/>
          </a:xfrm>
          <a:prstGeom prst="rect">
            <a:avLst/>
          </a:prstGeom>
          <a:noFill/>
          <a:ln>
            <a:noFill/>
          </a:ln>
        </p:spPr>
      </p:pic>
      <p:pic>
        <p:nvPicPr>
          <p:cNvPr id="594" name="Google Shape;594;p63"/>
          <p:cNvPicPr preferRelativeResize="0"/>
          <p:nvPr/>
        </p:nvPicPr>
        <p:blipFill>
          <a:blip r:embed="rId9">
            <a:alphaModFix/>
          </a:blip>
          <a:stretch>
            <a:fillRect/>
          </a:stretch>
        </p:blipFill>
        <p:spPr>
          <a:xfrm>
            <a:off x="10695924" y="162070"/>
            <a:ext cx="1358862" cy="40452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4"/>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SKM-tools</a:t>
            </a:r>
            <a:br>
              <a:rPr lang="en-GB"/>
            </a:br>
            <a:r>
              <a:rPr lang="en-GB" sz="2700"/>
              <a:t>Python toolkit to maximise re-usability of SKM resources as networks</a:t>
            </a:r>
            <a:endParaRPr sz="2700"/>
          </a:p>
        </p:txBody>
      </p:sp>
      <p:sp>
        <p:nvSpPr>
          <p:cNvPr id="601" name="Google Shape;601;p64"/>
          <p:cNvSpPr txBox="1"/>
          <p:nvPr>
            <p:ph idx="1" type="body"/>
          </p:nvPr>
        </p:nvSpPr>
        <p:spPr>
          <a:xfrm>
            <a:off x="711200" y="1525589"/>
            <a:ext cx="10871100" cy="4351200"/>
          </a:xfrm>
          <a:prstGeom prst="rect">
            <a:avLst/>
          </a:prstGeom>
        </p:spPr>
        <p:txBody>
          <a:bodyPr anchorCtr="0" anchor="t" bIns="0" lIns="0" spcFirstLastPara="1" rIns="0" wrap="square" tIns="0">
            <a:noAutofit/>
          </a:bodyPr>
          <a:lstStyle/>
          <a:p>
            <a:pPr indent="-361950" lvl="0" marL="457200" rtl="0" algn="l">
              <a:lnSpc>
                <a:spcPct val="100000"/>
              </a:lnSpc>
              <a:spcBef>
                <a:spcPts val="0"/>
              </a:spcBef>
              <a:spcAft>
                <a:spcPts val="0"/>
              </a:spcAft>
              <a:buSzPts val="2100"/>
              <a:buChar char="•"/>
            </a:pPr>
            <a:r>
              <a:rPr lang="en-GB" sz="2100"/>
              <a:t>Directly create a networkX graph object – allowing access to a multitude of graph analysis operations,</a:t>
            </a:r>
            <a:endParaRPr sz="2100"/>
          </a:p>
          <a:p>
            <a:pPr indent="-361950" lvl="0" marL="457200" rtl="0" algn="l">
              <a:lnSpc>
                <a:spcPct val="100000"/>
              </a:lnSpc>
              <a:spcBef>
                <a:spcPts val="1000"/>
              </a:spcBef>
              <a:spcAft>
                <a:spcPts val="0"/>
              </a:spcAft>
              <a:buSzPts val="2100"/>
              <a:buChar char="•"/>
            </a:pPr>
            <a:r>
              <a:rPr lang="en-GB" sz="2100"/>
              <a:t>Network filtering – filtering edges or nodes that are not relevant to the biological question at hand,</a:t>
            </a:r>
            <a:endParaRPr sz="2100"/>
          </a:p>
          <a:p>
            <a:pPr indent="-361950" lvl="0" marL="457200" rtl="0" algn="l">
              <a:lnSpc>
                <a:spcPct val="100000"/>
              </a:lnSpc>
              <a:spcBef>
                <a:spcPts val="1000"/>
              </a:spcBef>
              <a:spcAft>
                <a:spcPts val="0"/>
              </a:spcAft>
              <a:buSzPts val="2100"/>
              <a:buChar char="•"/>
            </a:pPr>
            <a:r>
              <a:rPr lang="en-GB" sz="2100"/>
              <a:t>Inclusion of experimental data – importing experimental data as context to the networks, </a:t>
            </a:r>
            <a:r>
              <a:rPr lang="en-GB" sz="2100"/>
              <a:t>and</a:t>
            </a:r>
            <a:endParaRPr sz="2100"/>
          </a:p>
          <a:p>
            <a:pPr indent="-361950" lvl="0" marL="457200" rtl="0" algn="l">
              <a:lnSpc>
                <a:spcPct val="100000"/>
              </a:lnSpc>
              <a:spcBef>
                <a:spcPts val="1000"/>
              </a:spcBef>
              <a:spcAft>
                <a:spcPts val="1000"/>
              </a:spcAft>
              <a:buSzPts val="2100"/>
              <a:buChar char="•"/>
            </a:pPr>
            <a:r>
              <a:rPr lang="en-GB" sz="2100"/>
              <a:t>Cytoscape Automation – loading and styling  network analysis results to the Cytoscape interface. </a:t>
            </a:r>
            <a:endParaRPr sz="2100"/>
          </a:p>
        </p:txBody>
      </p:sp>
      <p:pic>
        <p:nvPicPr>
          <p:cNvPr id="602" name="Google Shape;602;p64"/>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603" name="Google Shape;603;p64"/>
          <p:cNvSpPr txBox="1"/>
          <p:nvPr/>
        </p:nvSpPr>
        <p:spPr>
          <a:xfrm>
            <a:off x="3363875" y="4557825"/>
            <a:ext cx="4098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dk2"/>
                </a:solidFill>
                <a:latin typeface="Corbel"/>
                <a:ea typeface="Corbel"/>
                <a:cs typeface="Corbel"/>
                <a:sym typeface="Corbel"/>
              </a:rPr>
              <a:t> </a:t>
            </a:r>
            <a:r>
              <a:rPr lang="en-GB" sz="2000" u="sng">
                <a:solidFill>
                  <a:schemeClr val="dk2"/>
                </a:solidFill>
                <a:latin typeface="Corbel"/>
                <a:ea typeface="Corbel"/>
                <a:cs typeface="Corbel"/>
                <a:sym typeface="Corbel"/>
                <a:hlinkClick r:id="rId4">
                  <a:extLst>
                    <a:ext uri="{A12FA001-AC4F-418D-AE19-62706E023703}">
                      <ahyp:hlinkClr val="tx"/>
                    </a:ext>
                  </a:extLst>
                </a:hlinkClick>
              </a:rPr>
              <a:t>https://github.com/NIB-SI/skm-tools</a:t>
            </a:r>
            <a:endParaRPr sz="2000">
              <a:solidFill>
                <a:schemeClr val="dk2"/>
              </a:solidFill>
              <a:latin typeface="Corbel"/>
              <a:ea typeface="Corbel"/>
              <a:cs typeface="Corbel"/>
              <a:sym typeface="Corbe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65"/>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Example 1 (PSS)</a:t>
            </a:r>
            <a:endParaRPr/>
          </a:p>
        </p:txBody>
      </p:sp>
      <p:pic>
        <p:nvPicPr>
          <p:cNvPr id="610" name="Google Shape;610;p65"/>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id="611" name="Google Shape;611;p65"/>
          <p:cNvPicPr preferRelativeResize="0"/>
          <p:nvPr/>
        </p:nvPicPr>
        <p:blipFill>
          <a:blip r:embed="rId4">
            <a:alphaModFix/>
          </a:blip>
          <a:stretch>
            <a:fillRect/>
          </a:stretch>
        </p:blipFill>
        <p:spPr>
          <a:xfrm>
            <a:off x="4760041" y="1176379"/>
            <a:ext cx="3672151" cy="898025"/>
          </a:xfrm>
          <a:prstGeom prst="rect">
            <a:avLst/>
          </a:prstGeom>
          <a:noFill/>
          <a:ln>
            <a:noFill/>
          </a:ln>
        </p:spPr>
      </p:pic>
      <p:pic>
        <p:nvPicPr>
          <p:cNvPr id="612" name="Google Shape;612;p65"/>
          <p:cNvPicPr preferRelativeResize="0"/>
          <p:nvPr/>
        </p:nvPicPr>
        <p:blipFill>
          <a:blip r:embed="rId5">
            <a:alphaModFix/>
          </a:blip>
          <a:stretch>
            <a:fillRect/>
          </a:stretch>
        </p:blipFill>
        <p:spPr>
          <a:xfrm>
            <a:off x="4690850" y="2443525"/>
            <a:ext cx="3672149" cy="594499"/>
          </a:xfrm>
          <a:prstGeom prst="rect">
            <a:avLst/>
          </a:prstGeom>
          <a:noFill/>
          <a:ln>
            <a:noFill/>
          </a:ln>
        </p:spPr>
      </p:pic>
      <p:pic>
        <p:nvPicPr>
          <p:cNvPr id="613" name="Google Shape;613;p65"/>
          <p:cNvPicPr preferRelativeResize="0"/>
          <p:nvPr/>
        </p:nvPicPr>
        <p:blipFill>
          <a:blip r:embed="rId6">
            <a:alphaModFix/>
          </a:blip>
          <a:stretch>
            <a:fillRect/>
          </a:stretch>
        </p:blipFill>
        <p:spPr>
          <a:xfrm>
            <a:off x="4760050" y="3723225"/>
            <a:ext cx="3672150" cy="681799"/>
          </a:xfrm>
          <a:prstGeom prst="rect">
            <a:avLst/>
          </a:prstGeom>
          <a:noFill/>
          <a:ln>
            <a:noFill/>
          </a:ln>
        </p:spPr>
      </p:pic>
      <p:pic>
        <p:nvPicPr>
          <p:cNvPr id="614" name="Google Shape;614;p65"/>
          <p:cNvPicPr preferRelativeResize="0"/>
          <p:nvPr/>
        </p:nvPicPr>
        <p:blipFill>
          <a:blip r:embed="rId7">
            <a:alphaModFix/>
          </a:blip>
          <a:stretch>
            <a:fillRect/>
          </a:stretch>
        </p:blipFill>
        <p:spPr>
          <a:xfrm>
            <a:off x="4806200" y="5008476"/>
            <a:ext cx="3672150" cy="609009"/>
          </a:xfrm>
          <a:prstGeom prst="rect">
            <a:avLst/>
          </a:prstGeom>
          <a:noFill/>
          <a:ln>
            <a:noFill/>
          </a:ln>
        </p:spPr>
      </p:pic>
      <p:pic>
        <p:nvPicPr>
          <p:cNvPr id="615" name="Google Shape;615;p65"/>
          <p:cNvPicPr preferRelativeResize="0"/>
          <p:nvPr/>
        </p:nvPicPr>
        <p:blipFill>
          <a:blip r:embed="rId8">
            <a:alphaModFix/>
          </a:blip>
          <a:stretch>
            <a:fillRect/>
          </a:stretch>
        </p:blipFill>
        <p:spPr>
          <a:xfrm>
            <a:off x="8487175" y="1026397"/>
            <a:ext cx="3222875" cy="4683149"/>
          </a:xfrm>
          <a:prstGeom prst="rect">
            <a:avLst/>
          </a:prstGeom>
          <a:noFill/>
          <a:ln>
            <a:noFill/>
          </a:ln>
        </p:spPr>
      </p:pic>
      <p:pic>
        <p:nvPicPr>
          <p:cNvPr id="616" name="Google Shape;616;p65"/>
          <p:cNvPicPr preferRelativeResize="0"/>
          <p:nvPr/>
        </p:nvPicPr>
        <p:blipFill rotWithShape="1">
          <a:blip r:embed="rId9">
            <a:alphaModFix/>
          </a:blip>
          <a:srcRect b="0" l="35843" r="0" t="0"/>
          <a:stretch/>
        </p:blipFill>
        <p:spPr>
          <a:xfrm>
            <a:off x="347824" y="2288050"/>
            <a:ext cx="3414400" cy="1772225"/>
          </a:xfrm>
          <a:prstGeom prst="rect">
            <a:avLst/>
          </a:prstGeom>
          <a:noFill/>
          <a:ln>
            <a:noFill/>
          </a:ln>
        </p:spPr>
      </p:pic>
      <p:sp>
        <p:nvSpPr>
          <p:cNvPr id="617" name="Google Shape;617;p65"/>
          <p:cNvSpPr txBox="1"/>
          <p:nvPr>
            <p:ph idx="1" type="body"/>
          </p:nvPr>
        </p:nvSpPr>
        <p:spPr>
          <a:xfrm>
            <a:off x="4103325" y="757450"/>
            <a:ext cx="2497200" cy="3155100"/>
          </a:xfrm>
          <a:prstGeom prst="rect">
            <a:avLst/>
          </a:prstGeom>
        </p:spPr>
        <p:txBody>
          <a:bodyPr anchorCtr="0" anchor="t" bIns="0" lIns="0" spcFirstLastPara="1" rIns="0" wrap="square" tIns="0">
            <a:noAutofit/>
          </a:bodyPr>
          <a:lstStyle/>
          <a:p>
            <a:pPr indent="0" lvl="0" marL="0" rtl="0" algn="l">
              <a:lnSpc>
                <a:spcPct val="150000"/>
              </a:lnSpc>
              <a:spcBef>
                <a:spcPts val="480"/>
              </a:spcBef>
              <a:spcAft>
                <a:spcPts val="0"/>
              </a:spcAft>
              <a:buNone/>
            </a:pPr>
            <a:r>
              <a:rPr lang="en-GB"/>
              <a:t>Load network</a:t>
            </a:r>
            <a:endParaRPr/>
          </a:p>
          <a:p>
            <a:pPr indent="0" lvl="0" marL="0" rtl="0" algn="l">
              <a:lnSpc>
                <a:spcPct val="150000"/>
              </a:lnSpc>
              <a:spcBef>
                <a:spcPts val="600"/>
              </a:spcBef>
              <a:spcAft>
                <a:spcPts val="0"/>
              </a:spcAft>
              <a:buNone/>
            </a:pPr>
            <a:r>
              <a:rPr lang="en-GB"/>
              <a:t>    ↓</a:t>
            </a:r>
            <a:endParaRPr/>
          </a:p>
          <a:p>
            <a:pPr indent="0" lvl="0" marL="0" rtl="0" algn="l">
              <a:lnSpc>
                <a:spcPct val="150000"/>
              </a:lnSpc>
              <a:spcBef>
                <a:spcPts val="600"/>
              </a:spcBef>
              <a:spcAft>
                <a:spcPts val="0"/>
              </a:spcAft>
              <a:buNone/>
            </a:pPr>
            <a:r>
              <a:rPr lang="en-GB"/>
              <a:t>Filter</a:t>
            </a:r>
            <a:endParaRPr/>
          </a:p>
          <a:p>
            <a:pPr indent="0" lvl="0" marL="0" rtl="0" algn="l">
              <a:lnSpc>
                <a:spcPct val="150000"/>
              </a:lnSpc>
              <a:spcBef>
                <a:spcPts val="600"/>
              </a:spcBef>
              <a:spcAft>
                <a:spcPts val="0"/>
              </a:spcAft>
              <a:buClr>
                <a:schemeClr val="dk1"/>
              </a:buClr>
              <a:buSzPts val="1100"/>
              <a:buFont typeface="Arial"/>
              <a:buNone/>
            </a:pPr>
            <a:r>
              <a:rPr lang="en-GB"/>
              <a:t>    ↓</a:t>
            </a:r>
            <a:endParaRPr/>
          </a:p>
          <a:p>
            <a:pPr indent="0" lvl="0" marL="0" rtl="0" algn="l">
              <a:lnSpc>
                <a:spcPct val="150000"/>
              </a:lnSpc>
              <a:spcBef>
                <a:spcPts val="600"/>
              </a:spcBef>
              <a:spcAft>
                <a:spcPts val="0"/>
              </a:spcAft>
              <a:buNone/>
            </a:pPr>
            <a:r>
              <a:rPr lang="en-GB"/>
              <a:t>Identify</a:t>
            </a:r>
            <a:r>
              <a:rPr lang="en-GB"/>
              <a:t> paths</a:t>
            </a:r>
            <a:endParaRPr/>
          </a:p>
          <a:p>
            <a:pPr indent="0" lvl="0" marL="0" rtl="0" algn="l">
              <a:lnSpc>
                <a:spcPct val="150000"/>
              </a:lnSpc>
              <a:spcBef>
                <a:spcPts val="600"/>
              </a:spcBef>
              <a:spcAft>
                <a:spcPts val="0"/>
              </a:spcAft>
              <a:buNone/>
            </a:pPr>
            <a:r>
              <a:rPr lang="en-GB"/>
              <a:t>    ↓</a:t>
            </a:r>
            <a:endParaRPr/>
          </a:p>
          <a:p>
            <a:pPr indent="0" lvl="0" marL="0" rtl="0" algn="l">
              <a:lnSpc>
                <a:spcPct val="150000"/>
              </a:lnSpc>
              <a:spcBef>
                <a:spcPts val="600"/>
              </a:spcBef>
              <a:spcAft>
                <a:spcPts val="600"/>
              </a:spcAft>
              <a:buNone/>
            </a:pPr>
            <a:r>
              <a:rPr lang="en-GB"/>
              <a:t>Visualize</a:t>
            </a:r>
            <a:r>
              <a:rPr lang="en-GB"/>
              <a: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6"/>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Example 2 (CKN)</a:t>
            </a:r>
            <a:endParaRPr/>
          </a:p>
        </p:txBody>
      </p:sp>
      <p:pic>
        <p:nvPicPr>
          <p:cNvPr id="624" name="Google Shape;624;p66"/>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625" name="Google Shape;625;p66"/>
          <p:cNvSpPr txBox="1"/>
          <p:nvPr>
            <p:ph idx="1" type="body"/>
          </p:nvPr>
        </p:nvSpPr>
        <p:spPr>
          <a:xfrm>
            <a:off x="445725" y="1138450"/>
            <a:ext cx="1850100" cy="3155100"/>
          </a:xfrm>
          <a:prstGeom prst="rect">
            <a:avLst/>
          </a:prstGeom>
        </p:spPr>
        <p:txBody>
          <a:bodyPr anchorCtr="0" anchor="t" bIns="0" lIns="0" spcFirstLastPara="1" rIns="0" wrap="square" tIns="0">
            <a:noAutofit/>
          </a:bodyPr>
          <a:lstStyle/>
          <a:p>
            <a:pPr indent="0" lvl="0" marL="0" rtl="0" algn="l">
              <a:lnSpc>
                <a:spcPct val="150000"/>
              </a:lnSpc>
              <a:spcBef>
                <a:spcPts val="480"/>
              </a:spcBef>
              <a:spcAft>
                <a:spcPts val="0"/>
              </a:spcAft>
              <a:buNone/>
            </a:pPr>
            <a:r>
              <a:rPr lang="en-GB"/>
              <a:t>Load network</a:t>
            </a:r>
            <a:endParaRPr/>
          </a:p>
          <a:p>
            <a:pPr indent="0" lvl="0" marL="0" rtl="0" algn="l">
              <a:lnSpc>
                <a:spcPct val="150000"/>
              </a:lnSpc>
              <a:spcBef>
                <a:spcPts val="600"/>
              </a:spcBef>
              <a:spcAft>
                <a:spcPts val="0"/>
              </a:spcAft>
              <a:buNone/>
            </a:pPr>
            <a:r>
              <a:rPr lang="en-GB"/>
              <a:t>    ↓</a:t>
            </a:r>
            <a:endParaRPr/>
          </a:p>
          <a:p>
            <a:pPr indent="0" lvl="0" marL="0" rtl="0" algn="l">
              <a:lnSpc>
                <a:spcPct val="150000"/>
              </a:lnSpc>
              <a:spcBef>
                <a:spcPts val="600"/>
              </a:spcBef>
              <a:spcAft>
                <a:spcPts val="0"/>
              </a:spcAft>
              <a:buNone/>
            </a:pPr>
            <a:r>
              <a:rPr lang="en-GB"/>
              <a:t>Filter</a:t>
            </a:r>
            <a:endParaRPr/>
          </a:p>
          <a:p>
            <a:pPr indent="0" lvl="0" marL="0" rtl="0" algn="l">
              <a:lnSpc>
                <a:spcPct val="150000"/>
              </a:lnSpc>
              <a:spcBef>
                <a:spcPts val="600"/>
              </a:spcBef>
              <a:spcAft>
                <a:spcPts val="0"/>
              </a:spcAft>
              <a:buNone/>
            </a:pPr>
            <a:r>
              <a:rPr lang="en-GB"/>
              <a:t>    ↓</a:t>
            </a:r>
            <a:endParaRPr/>
          </a:p>
          <a:p>
            <a:pPr indent="0" lvl="0" marL="0" rtl="0" algn="l">
              <a:lnSpc>
                <a:spcPct val="150000"/>
              </a:lnSpc>
              <a:spcBef>
                <a:spcPts val="600"/>
              </a:spcBef>
              <a:spcAft>
                <a:spcPts val="0"/>
              </a:spcAft>
              <a:buNone/>
            </a:pPr>
            <a:r>
              <a:rPr lang="en-GB"/>
              <a:t>Identify paths</a:t>
            </a:r>
            <a:endParaRPr/>
          </a:p>
          <a:p>
            <a:pPr indent="0" lvl="0" marL="0" rtl="0" algn="l">
              <a:lnSpc>
                <a:spcPct val="150000"/>
              </a:lnSpc>
              <a:spcBef>
                <a:spcPts val="600"/>
              </a:spcBef>
              <a:spcAft>
                <a:spcPts val="0"/>
              </a:spcAft>
              <a:buNone/>
            </a:pPr>
            <a:r>
              <a:rPr lang="en-GB"/>
              <a:t>    ↓</a:t>
            </a:r>
            <a:endParaRPr/>
          </a:p>
          <a:p>
            <a:pPr indent="0" lvl="0" marL="0" rtl="0" algn="l">
              <a:lnSpc>
                <a:spcPct val="150000"/>
              </a:lnSpc>
              <a:spcBef>
                <a:spcPts val="600"/>
              </a:spcBef>
              <a:spcAft>
                <a:spcPts val="600"/>
              </a:spcAft>
              <a:buNone/>
            </a:pPr>
            <a:r>
              <a:rPr lang="en-GB"/>
              <a:t>Visualize </a:t>
            </a:r>
            <a:endParaRPr/>
          </a:p>
        </p:txBody>
      </p:sp>
      <p:pic>
        <p:nvPicPr>
          <p:cNvPr id="626" name="Google Shape;626;p66"/>
          <p:cNvPicPr preferRelativeResize="0"/>
          <p:nvPr/>
        </p:nvPicPr>
        <p:blipFill>
          <a:blip r:embed="rId4">
            <a:alphaModFix/>
          </a:blip>
          <a:stretch>
            <a:fillRect/>
          </a:stretch>
        </p:blipFill>
        <p:spPr>
          <a:xfrm>
            <a:off x="1125529" y="1579818"/>
            <a:ext cx="4234027" cy="764775"/>
          </a:xfrm>
          <a:prstGeom prst="rect">
            <a:avLst/>
          </a:prstGeom>
          <a:noFill/>
          <a:ln>
            <a:noFill/>
          </a:ln>
        </p:spPr>
      </p:pic>
      <p:pic>
        <p:nvPicPr>
          <p:cNvPr id="627" name="Google Shape;627;p66"/>
          <p:cNvPicPr preferRelativeResize="0"/>
          <p:nvPr/>
        </p:nvPicPr>
        <p:blipFill>
          <a:blip r:embed="rId5">
            <a:alphaModFix/>
          </a:blip>
          <a:stretch>
            <a:fillRect/>
          </a:stretch>
        </p:blipFill>
        <p:spPr>
          <a:xfrm>
            <a:off x="1125525" y="2783924"/>
            <a:ext cx="4234026" cy="550108"/>
          </a:xfrm>
          <a:prstGeom prst="rect">
            <a:avLst/>
          </a:prstGeom>
          <a:noFill/>
          <a:ln>
            <a:noFill/>
          </a:ln>
        </p:spPr>
      </p:pic>
      <p:pic>
        <p:nvPicPr>
          <p:cNvPr id="628" name="Google Shape;628;p66"/>
          <p:cNvPicPr preferRelativeResize="0"/>
          <p:nvPr/>
        </p:nvPicPr>
        <p:blipFill rotWithShape="1">
          <a:blip r:embed="rId6">
            <a:alphaModFix/>
          </a:blip>
          <a:srcRect b="-5529" l="0" r="0" t="5530"/>
          <a:stretch/>
        </p:blipFill>
        <p:spPr>
          <a:xfrm>
            <a:off x="1125525" y="3362850"/>
            <a:ext cx="4234026" cy="333775"/>
          </a:xfrm>
          <a:prstGeom prst="rect">
            <a:avLst/>
          </a:prstGeom>
          <a:noFill/>
          <a:ln>
            <a:noFill/>
          </a:ln>
        </p:spPr>
      </p:pic>
      <p:pic>
        <p:nvPicPr>
          <p:cNvPr id="629" name="Google Shape;629;p66"/>
          <p:cNvPicPr preferRelativeResize="0"/>
          <p:nvPr/>
        </p:nvPicPr>
        <p:blipFill>
          <a:blip r:embed="rId7">
            <a:alphaModFix/>
          </a:blip>
          <a:stretch>
            <a:fillRect/>
          </a:stretch>
        </p:blipFill>
        <p:spPr>
          <a:xfrm>
            <a:off x="1102450" y="6107125"/>
            <a:ext cx="4234027" cy="170844"/>
          </a:xfrm>
          <a:prstGeom prst="rect">
            <a:avLst/>
          </a:prstGeom>
          <a:noFill/>
          <a:ln>
            <a:noFill/>
          </a:ln>
        </p:spPr>
      </p:pic>
      <p:pic>
        <p:nvPicPr>
          <p:cNvPr id="630" name="Google Shape;630;p66"/>
          <p:cNvPicPr preferRelativeResize="0"/>
          <p:nvPr/>
        </p:nvPicPr>
        <p:blipFill>
          <a:blip r:embed="rId8">
            <a:alphaModFix/>
          </a:blip>
          <a:stretch>
            <a:fillRect/>
          </a:stretch>
        </p:blipFill>
        <p:spPr>
          <a:xfrm>
            <a:off x="1102450" y="5352575"/>
            <a:ext cx="4257099" cy="717301"/>
          </a:xfrm>
          <a:prstGeom prst="rect">
            <a:avLst/>
          </a:prstGeom>
          <a:noFill/>
          <a:ln>
            <a:noFill/>
          </a:ln>
        </p:spPr>
      </p:pic>
      <p:pic>
        <p:nvPicPr>
          <p:cNvPr id="631" name="Google Shape;631;p66"/>
          <p:cNvPicPr preferRelativeResize="0"/>
          <p:nvPr/>
        </p:nvPicPr>
        <p:blipFill>
          <a:blip r:embed="rId9">
            <a:alphaModFix/>
          </a:blip>
          <a:stretch>
            <a:fillRect/>
          </a:stretch>
        </p:blipFill>
        <p:spPr>
          <a:xfrm>
            <a:off x="1125525" y="4297275"/>
            <a:ext cx="4234026" cy="454642"/>
          </a:xfrm>
          <a:prstGeom prst="rect">
            <a:avLst/>
          </a:prstGeom>
          <a:noFill/>
          <a:ln>
            <a:noFill/>
          </a:ln>
        </p:spPr>
      </p:pic>
      <p:pic>
        <p:nvPicPr>
          <p:cNvPr id="632" name="Google Shape;632;p66"/>
          <p:cNvPicPr preferRelativeResize="0"/>
          <p:nvPr/>
        </p:nvPicPr>
        <p:blipFill rotWithShape="1">
          <a:blip r:embed="rId10">
            <a:alphaModFix/>
          </a:blip>
          <a:srcRect b="8214" l="0" r="0" t="15374"/>
          <a:stretch/>
        </p:blipFill>
        <p:spPr>
          <a:xfrm rot="-5400000">
            <a:off x="4888002" y="2238800"/>
            <a:ext cx="6625198" cy="23804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67"/>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Links &amp; Acknowledgements</a:t>
            </a:r>
            <a:endParaRPr/>
          </a:p>
        </p:txBody>
      </p:sp>
      <p:sp>
        <p:nvSpPr>
          <p:cNvPr id="639" name="Google Shape;639;p67"/>
          <p:cNvSpPr txBox="1"/>
          <p:nvPr>
            <p:ph idx="1" type="body"/>
          </p:nvPr>
        </p:nvSpPr>
        <p:spPr>
          <a:xfrm>
            <a:off x="988625" y="3015273"/>
            <a:ext cx="10871100" cy="1597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300" u="sng"/>
              <a:t>Acknowledgements:</a:t>
            </a:r>
            <a:endParaRPr sz="2300" u="sng"/>
          </a:p>
          <a:p>
            <a:pPr indent="457200" lvl="0" marL="0" rtl="0" algn="l">
              <a:spcBef>
                <a:spcPts val="1000"/>
              </a:spcBef>
              <a:spcAft>
                <a:spcPts val="0"/>
              </a:spcAft>
              <a:buNone/>
            </a:pPr>
            <a:r>
              <a:rPr lang="en-GB" sz="2000"/>
              <a:t>“Omics&amp;modelling” group</a:t>
            </a:r>
            <a:br>
              <a:rPr lang="en-GB" sz="2000"/>
            </a:br>
            <a:r>
              <a:rPr lang="en-GB" sz="2000"/>
              <a:t>	Department of Biotechnology and Systems Biology, National Institute of Biology, Slovenia</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rPr lang="en-GB" sz="2000"/>
              <a:t>Vid Podpečan</a:t>
            </a:r>
            <a:endParaRPr sz="2000"/>
          </a:p>
          <a:p>
            <a:pPr indent="0" lvl="0" marL="457200" rtl="0" algn="l">
              <a:spcBef>
                <a:spcPts val="0"/>
              </a:spcBef>
              <a:spcAft>
                <a:spcPts val="0"/>
              </a:spcAft>
              <a:buNone/>
            </a:pPr>
            <a:r>
              <a:rPr lang="en-GB" sz="2000"/>
              <a:t>Jozef Stefan Institute, Department of Knowledge Technologies, University of Ljubljana, Slovenia</a:t>
            </a:r>
            <a:endParaRPr/>
          </a:p>
        </p:txBody>
      </p:sp>
      <p:pic>
        <p:nvPicPr>
          <p:cNvPr id="640" name="Google Shape;640;p67"/>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641" name="Google Shape;641;p67"/>
          <p:cNvSpPr/>
          <p:nvPr/>
        </p:nvSpPr>
        <p:spPr>
          <a:xfrm>
            <a:off x="9742775" y="5215450"/>
            <a:ext cx="2439900" cy="1570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642" name="Google Shape;642;p67"/>
          <p:cNvSpPr txBox="1"/>
          <p:nvPr/>
        </p:nvSpPr>
        <p:spPr>
          <a:xfrm>
            <a:off x="114000" y="5369633"/>
            <a:ext cx="11964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000000"/>
                </a:solidFill>
                <a:latin typeface="Corbel"/>
                <a:ea typeface="Corbel"/>
                <a:cs typeface="Corbel"/>
                <a:sym typeface="Corbel"/>
              </a:rPr>
              <a:t>This work has been performed with funding from the European Union's Horizon 2020 research and innovation programme under grant agreement No. 862858 (ADAPT) and with funding from the Slovenian Research Agency under grant agreements No. P4-0165, No. Z7-1888 and No. J4-1777.</a:t>
            </a:r>
            <a:endParaRPr sz="1500">
              <a:solidFill>
                <a:srgbClr val="000000"/>
              </a:solidFill>
              <a:latin typeface="Corbel"/>
              <a:ea typeface="Corbel"/>
              <a:cs typeface="Corbel"/>
              <a:sym typeface="Corbel"/>
            </a:endParaRPr>
          </a:p>
        </p:txBody>
      </p:sp>
      <p:pic>
        <p:nvPicPr>
          <p:cNvPr id="643" name="Google Shape;643;p67"/>
          <p:cNvPicPr preferRelativeResize="0"/>
          <p:nvPr/>
        </p:nvPicPr>
        <p:blipFill>
          <a:blip r:embed="rId4">
            <a:alphaModFix/>
          </a:blip>
          <a:stretch>
            <a:fillRect/>
          </a:stretch>
        </p:blipFill>
        <p:spPr>
          <a:xfrm>
            <a:off x="8290733" y="6111761"/>
            <a:ext cx="1703716" cy="499758"/>
          </a:xfrm>
          <a:prstGeom prst="rect">
            <a:avLst/>
          </a:prstGeom>
          <a:noFill/>
          <a:ln>
            <a:noFill/>
          </a:ln>
        </p:spPr>
      </p:pic>
      <p:pic>
        <p:nvPicPr>
          <p:cNvPr id="644" name="Google Shape;644;p67"/>
          <p:cNvPicPr preferRelativeResize="0"/>
          <p:nvPr/>
        </p:nvPicPr>
        <p:blipFill>
          <a:blip r:embed="rId3">
            <a:alphaModFix/>
          </a:blip>
          <a:stretch>
            <a:fillRect/>
          </a:stretch>
        </p:blipFill>
        <p:spPr>
          <a:xfrm>
            <a:off x="276674" y="6159378"/>
            <a:ext cx="1358862" cy="404524"/>
          </a:xfrm>
          <a:prstGeom prst="rect">
            <a:avLst/>
          </a:prstGeom>
          <a:noFill/>
          <a:ln>
            <a:noFill/>
          </a:ln>
        </p:spPr>
      </p:pic>
      <p:pic>
        <p:nvPicPr>
          <p:cNvPr id="645" name="Google Shape;645;p67"/>
          <p:cNvPicPr preferRelativeResize="0"/>
          <p:nvPr/>
        </p:nvPicPr>
        <p:blipFill>
          <a:blip r:embed="rId5">
            <a:alphaModFix/>
          </a:blip>
          <a:stretch>
            <a:fillRect/>
          </a:stretch>
        </p:blipFill>
        <p:spPr>
          <a:xfrm>
            <a:off x="2247148" y="6055078"/>
            <a:ext cx="1586143" cy="613123"/>
          </a:xfrm>
          <a:prstGeom prst="rect">
            <a:avLst/>
          </a:prstGeom>
          <a:noFill/>
          <a:ln>
            <a:noFill/>
          </a:ln>
        </p:spPr>
      </p:pic>
      <p:pic>
        <p:nvPicPr>
          <p:cNvPr id="646" name="Google Shape;646;p67"/>
          <p:cNvPicPr preferRelativeResize="0"/>
          <p:nvPr/>
        </p:nvPicPr>
        <p:blipFill>
          <a:blip r:embed="rId6">
            <a:alphaModFix/>
          </a:blip>
          <a:stretch>
            <a:fillRect/>
          </a:stretch>
        </p:blipFill>
        <p:spPr>
          <a:xfrm>
            <a:off x="4368703" y="5985807"/>
            <a:ext cx="1167190" cy="751666"/>
          </a:xfrm>
          <a:prstGeom prst="rect">
            <a:avLst/>
          </a:prstGeom>
          <a:noFill/>
          <a:ln>
            <a:noFill/>
          </a:ln>
        </p:spPr>
      </p:pic>
      <p:pic>
        <p:nvPicPr>
          <p:cNvPr id="647" name="Google Shape;647;p67"/>
          <p:cNvPicPr preferRelativeResize="0"/>
          <p:nvPr/>
        </p:nvPicPr>
        <p:blipFill rotWithShape="1">
          <a:blip r:embed="rId7">
            <a:alphaModFix/>
          </a:blip>
          <a:srcRect b="0" l="0" r="58808" t="0"/>
          <a:stretch/>
        </p:blipFill>
        <p:spPr>
          <a:xfrm>
            <a:off x="6248400" y="5965150"/>
            <a:ext cx="1495516" cy="751675"/>
          </a:xfrm>
          <a:prstGeom prst="rect">
            <a:avLst/>
          </a:prstGeom>
          <a:noFill/>
          <a:ln>
            <a:noFill/>
          </a:ln>
        </p:spPr>
      </p:pic>
      <p:pic>
        <p:nvPicPr>
          <p:cNvPr descr="A picture containing meter&#10;&#10;Description automatically generated" id="648" name="Google Shape;648;p67"/>
          <p:cNvPicPr preferRelativeResize="0"/>
          <p:nvPr/>
        </p:nvPicPr>
        <p:blipFill rotWithShape="1">
          <a:blip r:embed="rId8">
            <a:alphaModFix/>
          </a:blip>
          <a:srcRect b="0" l="0" r="0" t="0"/>
          <a:stretch/>
        </p:blipFill>
        <p:spPr>
          <a:xfrm>
            <a:off x="10568927" y="5974611"/>
            <a:ext cx="1021575" cy="774052"/>
          </a:xfrm>
          <a:prstGeom prst="rect">
            <a:avLst/>
          </a:prstGeom>
          <a:noFill/>
          <a:ln>
            <a:noFill/>
          </a:ln>
        </p:spPr>
      </p:pic>
      <p:sp>
        <p:nvSpPr>
          <p:cNvPr id="649" name="Google Shape;649;p67"/>
          <p:cNvSpPr txBox="1"/>
          <p:nvPr/>
        </p:nvSpPr>
        <p:spPr>
          <a:xfrm>
            <a:off x="988625" y="987625"/>
            <a:ext cx="7101600" cy="159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u="sng">
                <a:latin typeface="Corbel"/>
                <a:ea typeface="Corbel"/>
                <a:cs typeface="Corbel"/>
                <a:sym typeface="Corbel"/>
              </a:rPr>
              <a:t>Links:</a:t>
            </a:r>
            <a:endParaRPr sz="2300" u="sng">
              <a:latin typeface="Corbel"/>
              <a:ea typeface="Corbel"/>
              <a:cs typeface="Corbel"/>
              <a:sym typeface="Corbel"/>
            </a:endParaRPr>
          </a:p>
          <a:p>
            <a:pPr indent="0" lvl="0" marL="457200" rtl="0" algn="l">
              <a:spcBef>
                <a:spcPts val="1000"/>
              </a:spcBef>
              <a:spcAft>
                <a:spcPts val="0"/>
              </a:spcAft>
              <a:buNone/>
            </a:pPr>
            <a:r>
              <a:rPr lang="en-GB" sz="2000" u="sng">
                <a:solidFill>
                  <a:schemeClr val="dk2"/>
                </a:solidFill>
                <a:latin typeface="Corbel"/>
                <a:ea typeface="Corbel"/>
                <a:cs typeface="Corbel"/>
                <a:sym typeface="Corbel"/>
                <a:hlinkClick r:id="rId9">
                  <a:extLst>
                    <a:ext uri="{A12FA001-AC4F-418D-AE19-62706E023703}">
                      <ahyp:hlinkClr val="tx"/>
                    </a:ext>
                  </a:extLst>
                </a:hlinkClick>
              </a:rPr>
              <a:t>https://skm.nib.si</a:t>
            </a:r>
            <a:r>
              <a:rPr lang="en-GB" sz="2000" u="sng">
                <a:solidFill>
                  <a:schemeClr val="dk2"/>
                </a:solidFill>
                <a:latin typeface="Corbel"/>
                <a:ea typeface="Corbel"/>
                <a:cs typeface="Corbel"/>
                <a:sym typeface="Corbel"/>
              </a:rPr>
              <a:t> </a:t>
            </a:r>
            <a:endParaRPr sz="2000" u="sng">
              <a:solidFill>
                <a:schemeClr val="dk2"/>
              </a:solidFill>
              <a:latin typeface="Corbel"/>
              <a:ea typeface="Corbel"/>
              <a:cs typeface="Corbel"/>
              <a:sym typeface="Corbel"/>
            </a:endParaRPr>
          </a:p>
          <a:p>
            <a:pPr indent="0" lvl="0" marL="457200" rtl="0" algn="l">
              <a:spcBef>
                <a:spcPts val="0"/>
              </a:spcBef>
              <a:spcAft>
                <a:spcPts val="0"/>
              </a:spcAft>
              <a:buNone/>
            </a:pPr>
            <a:r>
              <a:t/>
            </a:r>
            <a:endParaRPr sz="2000">
              <a:solidFill>
                <a:schemeClr val="dk2"/>
              </a:solidFill>
              <a:latin typeface="Corbel"/>
              <a:ea typeface="Corbel"/>
              <a:cs typeface="Corbel"/>
              <a:sym typeface="Corbel"/>
            </a:endParaRPr>
          </a:p>
          <a:p>
            <a:pPr indent="0" lvl="0" marL="457200" rtl="0" algn="l">
              <a:spcBef>
                <a:spcPts val="0"/>
              </a:spcBef>
              <a:spcAft>
                <a:spcPts val="0"/>
              </a:spcAft>
              <a:buNone/>
            </a:pPr>
            <a:r>
              <a:rPr lang="en-GB" sz="2000" u="sng">
                <a:solidFill>
                  <a:schemeClr val="dk2"/>
                </a:solidFill>
                <a:latin typeface="Corbel"/>
                <a:ea typeface="Corbel"/>
                <a:cs typeface="Corbel"/>
                <a:sym typeface="Corbel"/>
                <a:hlinkClick r:id="rId10">
                  <a:extLst>
                    <a:ext uri="{A12FA001-AC4F-418D-AE19-62706E023703}">
                      <ahyp:hlinkClr val="tx"/>
                    </a:ext>
                  </a:extLst>
                </a:hlinkClick>
              </a:rPr>
              <a:t>https://github.com/NIB-SI/skm-tools</a:t>
            </a:r>
            <a:endParaRPr sz="2000">
              <a:solidFill>
                <a:schemeClr val="dk2"/>
              </a:solidFill>
              <a:latin typeface="Corbel"/>
              <a:ea typeface="Corbel"/>
              <a:cs typeface="Corbel"/>
              <a:sym typeface="Corbel"/>
            </a:endParaRPr>
          </a:p>
        </p:txBody>
      </p:sp>
      <p:cxnSp>
        <p:nvCxnSpPr>
          <p:cNvPr id="650" name="Google Shape;650;p67"/>
          <p:cNvCxnSpPr/>
          <p:nvPr/>
        </p:nvCxnSpPr>
        <p:spPr>
          <a:xfrm>
            <a:off x="-61200" y="5369633"/>
            <a:ext cx="12316500" cy="0"/>
          </a:xfrm>
          <a:prstGeom prst="straightConnector1">
            <a:avLst/>
          </a:prstGeom>
          <a:noFill/>
          <a:ln cap="flat" cmpd="sng" w="9525">
            <a:solidFill>
              <a:srgbClr val="2F5897"/>
            </a:solidFill>
            <a:prstDash val="solid"/>
            <a:round/>
            <a:headEnd len="med" w="med" type="none"/>
            <a:tailEnd len="med" w="med"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68"/>
          <p:cNvSpPr txBox="1"/>
          <p:nvPr>
            <p:ph type="ctrTitle"/>
          </p:nvPr>
        </p:nvSpPr>
        <p:spPr>
          <a:xfrm>
            <a:off x="3775025" y="3541300"/>
            <a:ext cx="7860300" cy="1434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GB"/>
              <a:t>FAIDARE – FAIR Data-finder for Agronomic REsearch </a:t>
            </a:r>
            <a:endParaRPr/>
          </a:p>
        </p:txBody>
      </p:sp>
      <p:sp>
        <p:nvSpPr>
          <p:cNvPr id="657" name="Google Shape;657;p68"/>
          <p:cNvSpPr txBox="1"/>
          <p:nvPr>
            <p:ph idx="1" type="subTitle"/>
          </p:nvPr>
        </p:nvSpPr>
        <p:spPr>
          <a:xfrm>
            <a:off x="3775035" y="4975900"/>
            <a:ext cx="7860300" cy="899700"/>
          </a:xfrm>
          <a:prstGeom prst="rect">
            <a:avLst/>
          </a:prstGeom>
        </p:spPr>
        <p:txBody>
          <a:bodyPr anchorCtr="0" anchor="b" bIns="0" lIns="0" spcFirstLastPara="1" rIns="0" wrap="square" tIns="0">
            <a:noAutofit/>
          </a:bodyPr>
          <a:lstStyle/>
          <a:p>
            <a:pPr indent="0" lvl="0" marL="0" rtl="0" algn="r">
              <a:spcBef>
                <a:spcPts val="560"/>
              </a:spcBef>
              <a:spcAft>
                <a:spcPts val="600"/>
              </a:spcAft>
              <a:buNone/>
            </a:pPr>
            <a:r>
              <a:t/>
            </a:r>
            <a:endParaRPr/>
          </a:p>
        </p:txBody>
      </p:sp>
      <p:sp>
        <p:nvSpPr>
          <p:cNvPr id="658" name="Google Shape;658;p68"/>
          <p:cNvSpPr txBox="1"/>
          <p:nvPr>
            <p:ph idx="2" type="body"/>
          </p:nvPr>
        </p:nvSpPr>
        <p:spPr>
          <a:xfrm>
            <a:off x="3775035" y="5875475"/>
            <a:ext cx="7860300" cy="558000"/>
          </a:xfrm>
          <a:prstGeom prst="rect">
            <a:avLst/>
          </a:prstGeom>
        </p:spPr>
        <p:txBody>
          <a:bodyPr anchorCtr="0" anchor="t" bIns="0" lIns="0" spcFirstLastPara="1" rIns="0" wrap="square" tIns="0">
            <a:noAutofit/>
          </a:bodyPr>
          <a:lstStyle/>
          <a:p>
            <a:pPr indent="0" lvl="0" marL="0" rtl="0" algn="r">
              <a:spcBef>
                <a:spcPts val="360"/>
              </a:spcBef>
              <a:spcAft>
                <a:spcPts val="60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69"/>
          <p:cNvPicPr preferRelativeResize="0"/>
          <p:nvPr/>
        </p:nvPicPr>
        <p:blipFill>
          <a:blip r:embed="rId3">
            <a:alphaModFix/>
          </a:blip>
          <a:stretch>
            <a:fillRect/>
          </a:stretch>
        </p:blipFill>
        <p:spPr>
          <a:xfrm>
            <a:off x="162625" y="98275"/>
            <a:ext cx="2573476" cy="1415400"/>
          </a:xfrm>
          <a:prstGeom prst="rect">
            <a:avLst/>
          </a:prstGeom>
          <a:noFill/>
          <a:ln>
            <a:noFill/>
          </a:ln>
        </p:spPr>
      </p:pic>
      <p:sp>
        <p:nvSpPr>
          <p:cNvPr id="665" name="Google Shape;665;p69"/>
          <p:cNvSpPr txBox="1"/>
          <p:nvPr>
            <p:ph idx="1" type="body"/>
          </p:nvPr>
        </p:nvSpPr>
        <p:spPr>
          <a:xfrm>
            <a:off x="711200" y="1525589"/>
            <a:ext cx="10871100" cy="4351200"/>
          </a:xfrm>
          <a:prstGeom prst="rect">
            <a:avLst/>
          </a:prstGeom>
        </p:spPr>
        <p:txBody>
          <a:bodyPr anchorCtr="0" anchor="t" bIns="0" lIns="0" spcFirstLastPara="1" rIns="0" wrap="square" tIns="0">
            <a:noAutofit/>
          </a:bodyPr>
          <a:lstStyle/>
          <a:p>
            <a:pPr indent="0" lvl="0" marL="0" rtl="0" algn="l">
              <a:spcBef>
                <a:spcPts val="480"/>
              </a:spcBef>
              <a:spcAft>
                <a:spcPts val="0"/>
              </a:spcAft>
              <a:buNone/>
            </a:pPr>
            <a:r>
              <a:rPr lang="en-GB"/>
              <a:t>FAIR Data-finder for Agronomic REsearch – </a:t>
            </a:r>
            <a:r>
              <a:rPr lang="en-GB" u="sng">
                <a:solidFill>
                  <a:schemeClr val="hlink"/>
                </a:solidFill>
                <a:hlinkClick r:id="rId4"/>
              </a:rPr>
              <a:t>https://urgi.versailles.inra.fr/faidare/</a:t>
            </a:r>
            <a:r>
              <a:rPr lang="en-GB"/>
              <a:t> </a:t>
            </a:r>
            <a:endParaRPr/>
          </a:p>
          <a:p>
            <a:pPr indent="457200" lvl="0" marL="0" rtl="0" algn="l">
              <a:spcBef>
                <a:spcPts val="600"/>
              </a:spcBef>
              <a:spcAft>
                <a:spcPts val="600"/>
              </a:spcAft>
              <a:buNone/>
            </a:pPr>
            <a:r>
              <a:rPr lang="en-GB" sz="2000"/>
              <a:t>Federated search engine, indexing multiple plant science resources</a:t>
            </a:r>
            <a:endParaRPr sz="2000"/>
          </a:p>
        </p:txBody>
      </p:sp>
      <p:pic>
        <p:nvPicPr>
          <p:cNvPr descr="pasted-image.tiff" id="666" name="Google Shape;666;p69"/>
          <p:cNvPicPr preferRelativeResize="0"/>
          <p:nvPr/>
        </p:nvPicPr>
        <p:blipFill rotWithShape="1">
          <a:blip r:embed="rId5">
            <a:alphaModFix/>
          </a:blip>
          <a:srcRect b="0" l="0" r="0" t="0"/>
          <a:stretch/>
        </p:blipFill>
        <p:spPr>
          <a:xfrm>
            <a:off x="10225241" y="40692"/>
            <a:ext cx="1907732" cy="502035"/>
          </a:xfrm>
          <a:prstGeom prst="rect">
            <a:avLst/>
          </a:prstGeom>
          <a:noFill/>
          <a:ln>
            <a:noFill/>
          </a:ln>
        </p:spPr>
      </p:pic>
      <p:pic>
        <p:nvPicPr>
          <p:cNvPr id="667" name="Google Shape;667;p69"/>
          <p:cNvPicPr preferRelativeResize="0"/>
          <p:nvPr/>
        </p:nvPicPr>
        <p:blipFill>
          <a:blip r:embed="rId6">
            <a:alphaModFix/>
          </a:blip>
          <a:stretch>
            <a:fillRect/>
          </a:stretch>
        </p:blipFill>
        <p:spPr>
          <a:xfrm>
            <a:off x="3302046" y="2546350"/>
            <a:ext cx="7637524" cy="3599925"/>
          </a:xfrm>
          <a:prstGeom prst="rect">
            <a:avLst/>
          </a:prstGeom>
          <a:noFill/>
          <a:ln>
            <a:noFill/>
          </a:ln>
        </p:spPr>
      </p:pic>
      <p:pic>
        <p:nvPicPr>
          <p:cNvPr id="668" name="Google Shape;668;p69"/>
          <p:cNvPicPr preferRelativeResize="0"/>
          <p:nvPr/>
        </p:nvPicPr>
        <p:blipFill rotWithShape="1">
          <a:blip r:embed="rId7">
            <a:alphaModFix/>
          </a:blip>
          <a:srcRect b="-2082" l="0" r="0" t="0"/>
          <a:stretch/>
        </p:blipFill>
        <p:spPr>
          <a:xfrm>
            <a:off x="1120075" y="5135325"/>
            <a:ext cx="1787100" cy="1627800"/>
          </a:xfrm>
          <a:prstGeom prst="roundRect">
            <a:avLst>
              <a:gd fmla="val 5093" name="adj"/>
            </a:avLst>
          </a:prstGeom>
          <a:noFill/>
          <a:ln cap="flat" cmpd="sng" w="19050">
            <a:solidFill>
              <a:srgbClr val="DD7E6B"/>
            </a:solidFill>
            <a:prstDash val="solid"/>
            <a:round/>
            <a:headEnd len="sm" w="sm" type="none"/>
            <a:tailEnd len="sm" w="sm" type="none"/>
          </a:ln>
        </p:spPr>
      </p:pic>
      <p:cxnSp>
        <p:nvCxnSpPr>
          <p:cNvPr id="669" name="Google Shape;669;p69"/>
          <p:cNvCxnSpPr>
            <a:stCxn id="668" idx="3"/>
          </p:cNvCxnSpPr>
          <p:nvPr/>
        </p:nvCxnSpPr>
        <p:spPr>
          <a:xfrm flipH="1" rot="10800000">
            <a:off x="2907175" y="5678325"/>
            <a:ext cx="483300" cy="270900"/>
          </a:xfrm>
          <a:prstGeom prst="straightConnector1">
            <a:avLst/>
          </a:prstGeom>
          <a:noFill/>
          <a:ln cap="flat" cmpd="sng" w="19050">
            <a:solidFill>
              <a:srgbClr val="DD7E6B"/>
            </a:solidFill>
            <a:prstDash val="solid"/>
            <a:round/>
            <a:headEnd len="med" w="med" type="none"/>
            <a:tailEnd len="med" w="med" type="triangle"/>
          </a:ln>
        </p:spPr>
      </p:cxnSp>
      <p:sp>
        <p:nvSpPr>
          <p:cNvPr id="670" name="Google Shape;670;p69"/>
          <p:cNvSpPr/>
          <p:nvPr/>
        </p:nvSpPr>
        <p:spPr>
          <a:xfrm>
            <a:off x="1264725" y="6053650"/>
            <a:ext cx="438300" cy="167400"/>
          </a:xfrm>
          <a:prstGeom prst="rect">
            <a:avLst/>
          </a:prstGeom>
          <a:noFill/>
          <a:ln cap="flat" cmpd="sng" w="952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69"/>
          <p:cNvSpPr/>
          <p:nvPr/>
        </p:nvSpPr>
        <p:spPr>
          <a:xfrm>
            <a:off x="1264725" y="6425221"/>
            <a:ext cx="744000" cy="167400"/>
          </a:xfrm>
          <a:prstGeom prst="rect">
            <a:avLst/>
          </a:prstGeom>
          <a:noFill/>
          <a:ln cap="flat" cmpd="sng" w="952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Agenda</a:t>
            </a:r>
            <a:endParaRPr/>
          </a:p>
        </p:txBody>
      </p:sp>
      <p:sp>
        <p:nvSpPr>
          <p:cNvPr id="146" name="Google Shape;146;p25"/>
          <p:cNvSpPr txBox="1"/>
          <p:nvPr>
            <p:ph idx="1" type="body"/>
          </p:nvPr>
        </p:nvSpPr>
        <p:spPr>
          <a:xfrm>
            <a:off x="711200" y="1525589"/>
            <a:ext cx="10871100" cy="4351200"/>
          </a:xfrm>
          <a:prstGeom prst="rect">
            <a:avLst/>
          </a:prstGeom>
        </p:spPr>
        <p:txBody>
          <a:bodyPr anchorCtr="0" anchor="t" bIns="0" lIns="0" spcFirstLastPara="1" rIns="0" wrap="square" tIns="0">
            <a:noAutofit/>
          </a:bodyPr>
          <a:lstStyle/>
          <a:p>
            <a:pPr indent="-381000" lvl="0" marL="457200" rtl="0" algn="l">
              <a:spcBef>
                <a:spcPts val="480"/>
              </a:spcBef>
              <a:spcAft>
                <a:spcPts val="0"/>
              </a:spcAft>
              <a:buSzPts val="2400"/>
              <a:buAutoNum type="arabicPeriod"/>
            </a:pPr>
            <a:r>
              <a:rPr lang="en-GB"/>
              <a:t>Short overview of the bundle </a:t>
            </a:r>
            <a:r>
              <a:rPr lang="en-GB" sz="2000"/>
              <a:t>| </a:t>
            </a:r>
            <a:r>
              <a:rPr lang="en-GB">
                <a:solidFill>
                  <a:schemeClr val="dk2"/>
                </a:solidFill>
              </a:rPr>
              <a:t>Kristina Gruden</a:t>
            </a:r>
            <a:r>
              <a:rPr baseline="30000" lang="en-GB">
                <a:solidFill>
                  <a:schemeClr val="dk2"/>
                </a:solidFill>
              </a:rPr>
              <a:t>National Institute of Biology, Slovenia</a:t>
            </a:r>
            <a:endParaRPr baseline="30000">
              <a:solidFill>
                <a:schemeClr val="accent1"/>
              </a:solidFill>
            </a:endParaRPr>
          </a:p>
          <a:p>
            <a:pPr indent="-381000" lvl="0" marL="457200" rtl="0" algn="l">
              <a:spcBef>
                <a:spcPts val="1000"/>
              </a:spcBef>
              <a:spcAft>
                <a:spcPts val="0"/>
              </a:spcAft>
              <a:buClr>
                <a:srgbClr val="FF0000"/>
              </a:buClr>
              <a:buSzPts val="2400"/>
              <a:buAutoNum type="arabicPeriod"/>
            </a:pPr>
            <a:r>
              <a:rPr b="1" lang="en-GB">
                <a:solidFill>
                  <a:srgbClr val="FF0000"/>
                </a:solidFill>
              </a:rPr>
              <a:t>Technical background and practical use of knowledge graphs</a:t>
            </a:r>
            <a:endParaRPr b="1">
              <a:solidFill>
                <a:srgbClr val="FF0000"/>
              </a:solidFill>
            </a:endParaRPr>
          </a:p>
          <a:p>
            <a:pPr indent="-355600" lvl="1" marL="914400" rtl="0" algn="l">
              <a:spcBef>
                <a:spcPts val="0"/>
              </a:spcBef>
              <a:spcAft>
                <a:spcPts val="0"/>
              </a:spcAft>
              <a:buSzPts val="2000"/>
              <a:buChar char="•"/>
            </a:pPr>
            <a:r>
              <a:rPr b="1" lang="en-GB"/>
              <a:t>KnetMiner</a:t>
            </a:r>
            <a:r>
              <a:rPr lang="en-GB">
                <a:solidFill>
                  <a:schemeClr val="accent6"/>
                </a:solidFill>
              </a:rPr>
              <a:t> </a:t>
            </a:r>
            <a:r>
              <a:rPr lang="en-GB"/>
              <a:t>|</a:t>
            </a:r>
            <a:r>
              <a:rPr lang="en-GB">
                <a:solidFill>
                  <a:schemeClr val="accent6"/>
                </a:solidFill>
              </a:rPr>
              <a:t> </a:t>
            </a:r>
            <a:r>
              <a:rPr lang="en-GB">
                <a:solidFill>
                  <a:schemeClr val="dk2"/>
                </a:solidFill>
              </a:rPr>
              <a:t>Keywan Hassani-Pak </a:t>
            </a:r>
            <a:r>
              <a:rPr baseline="30000" lang="en-GB">
                <a:solidFill>
                  <a:schemeClr val="dk2"/>
                </a:solidFill>
              </a:rPr>
              <a:t>Rothamsted Research, UK</a:t>
            </a:r>
            <a:endParaRPr baseline="30000">
              <a:solidFill>
                <a:schemeClr val="dk2"/>
              </a:solidFill>
            </a:endParaRPr>
          </a:p>
          <a:p>
            <a:pPr indent="-355600" lvl="1" marL="914400" rtl="0" algn="l">
              <a:spcBef>
                <a:spcPts val="0"/>
              </a:spcBef>
              <a:spcAft>
                <a:spcPts val="0"/>
              </a:spcAft>
              <a:buSzPts val="2000"/>
              <a:buChar char="•"/>
            </a:pPr>
            <a:r>
              <a:rPr b="1" lang="en-GB"/>
              <a:t>AgroLD</a:t>
            </a:r>
            <a:r>
              <a:rPr lang="en-GB"/>
              <a:t> |</a:t>
            </a:r>
            <a:r>
              <a:rPr lang="en-GB">
                <a:solidFill>
                  <a:schemeClr val="accent6"/>
                </a:solidFill>
              </a:rPr>
              <a:t> </a:t>
            </a:r>
            <a:r>
              <a:rPr lang="en-GB">
                <a:solidFill>
                  <a:schemeClr val="dk2"/>
                </a:solidFill>
              </a:rPr>
              <a:t>Pierre Larmande</a:t>
            </a:r>
            <a:r>
              <a:rPr baseline="30000" lang="en-GB">
                <a:solidFill>
                  <a:schemeClr val="dk2"/>
                </a:solidFill>
              </a:rPr>
              <a:t> University of Montpellier / South Green Bioinformatics Platform, France</a:t>
            </a:r>
            <a:endParaRPr baseline="30000"/>
          </a:p>
          <a:p>
            <a:pPr indent="-355600" lvl="1" marL="914400" rtl="0" algn="l">
              <a:spcBef>
                <a:spcPts val="0"/>
              </a:spcBef>
              <a:spcAft>
                <a:spcPts val="0"/>
              </a:spcAft>
              <a:buSzPts val="2000"/>
              <a:buChar char="•"/>
            </a:pPr>
            <a:r>
              <a:rPr b="1" lang="en-GB"/>
              <a:t>SKM</a:t>
            </a:r>
            <a:r>
              <a:rPr lang="en-GB">
                <a:solidFill>
                  <a:schemeClr val="accent6"/>
                </a:solidFill>
              </a:rPr>
              <a:t> </a:t>
            </a:r>
            <a:r>
              <a:rPr lang="en-GB"/>
              <a:t>|</a:t>
            </a:r>
            <a:r>
              <a:rPr lang="en-GB">
                <a:solidFill>
                  <a:schemeClr val="accent6"/>
                </a:solidFill>
              </a:rPr>
              <a:t> </a:t>
            </a:r>
            <a:r>
              <a:rPr lang="en-GB">
                <a:solidFill>
                  <a:schemeClr val="dk2"/>
                </a:solidFill>
              </a:rPr>
              <a:t>Carissa Bleker </a:t>
            </a:r>
            <a:r>
              <a:rPr baseline="30000" lang="en-GB">
                <a:solidFill>
                  <a:schemeClr val="dk2"/>
                </a:solidFill>
              </a:rPr>
              <a:t>National Institute of Biology, Slovenia</a:t>
            </a:r>
            <a:endParaRPr baseline="30000">
              <a:solidFill>
                <a:schemeClr val="dk2"/>
              </a:solidFill>
            </a:endParaRPr>
          </a:p>
          <a:p>
            <a:pPr indent="-355600" lvl="1" marL="914400" rtl="0" algn="l">
              <a:spcBef>
                <a:spcPts val="0"/>
              </a:spcBef>
              <a:spcAft>
                <a:spcPts val="0"/>
              </a:spcAft>
              <a:buSzPts val="2000"/>
              <a:buChar char="•"/>
            </a:pPr>
            <a:r>
              <a:rPr b="1" lang="en-GB"/>
              <a:t>FAIDARE</a:t>
            </a:r>
            <a:r>
              <a:rPr lang="en-GB">
                <a:solidFill>
                  <a:schemeClr val="accent6"/>
                </a:solidFill>
              </a:rPr>
              <a:t> </a:t>
            </a:r>
            <a:r>
              <a:rPr lang="en-GB"/>
              <a:t>|</a:t>
            </a:r>
            <a:r>
              <a:rPr lang="en-GB">
                <a:solidFill>
                  <a:schemeClr val="accent6"/>
                </a:solidFill>
              </a:rPr>
              <a:t> </a:t>
            </a:r>
            <a:r>
              <a:rPr lang="en-GB">
                <a:solidFill>
                  <a:schemeClr val="dk2"/>
                </a:solidFill>
              </a:rPr>
              <a:t>Carissa Bleker on behalf of Cyril Pommier </a:t>
            </a:r>
            <a:r>
              <a:rPr baseline="30000" lang="en-GB">
                <a:solidFill>
                  <a:schemeClr val="dk2"/>
                </a:solidFill>
              </a:rPr>
              <a:t>Université Paris-Saclay, INRAE, URGI, France</a:t>
            </a:r>
            <a:endParaRPr baseline="30000">
              <a:solidFill>
                <a:schemeClr val="dk2"/>
              </a:solidFill>
            </a:endParaRPr>
          </a:p>
          <a:p>
            <a:pPr indent="0" lvl="0" marL="0" rtl="0" algn="l">
              <a:spcBef>
                <a:spcPts val="1000"/>
              </a:spcBef>
              <a:spcAft>
                <a:spcPts val="0"/>
              </a:spcAft>
              <a:buNone/>
            </a:pPr>
            <a:r>
              <a:rPr lang="en-GB">
                <a:solidFill>
                  <a:schemeClr val="dk2"/>
                </a:solidFill>
              </a:rPr>
              <a:t>Break (10 min)</a:t>
            </a:r>
            <a:endParaRPr/>
          </a:p>
          <a:p>
            <a:pPr indent="-381000" lvl="0" marL="457200" rtl="0" algn="l">
              <a:spcBef>
                <a:spcPts val="1000"/>
              </a:spcBef>
              <a:spcAft>
                <a:spcPts val="0"/>
              </a:spcAft>
              <a:buSzPts val="2400"/>
              <a:buAutoNum type="arabicPeriod"/>
            </a:pPr>
            <a:r>
              <a:rPr lang="en-GB"/>
              <a:t>Visualisation of data – technical background and use case</a:t>
            </a:r>
            <a:endParaRPr/>
          </a:p>
          <a:p>
            <a:pPr indent="-355600" lvl="1" marL="914400" rtl="0" algn="l">
              <a:spcBef>
                <a:spcPts val="0"/>
              </a:spcBef>
              <a:spcAft>
                <a:spcPts val="0"/>
              </a:spcAft>
              <a:buSzPts val="2000"/>
              <a:buChar char="•"/>
            </a:pPr>
            <a:r>
              <a:rPr b="1" lang="en-GB"/>
              <a:t>MapMan</a:t>
            </a:r>
            <a:r>
              <a:rPr lang="en-GB">
                <a:solidFill>
                  <a:schemeClr val="accent6"/>
                </a:solidFill>
              </a:rPr>
              <a:t> </a:t>
            </a:r>
            <a:r>
              <a:rPr lang="en-GB"/>
              <a:t>|</a:t>
            </a:r>
            <a:r>
              <a:rPr lang="en-GB">
                <a:solidFill>
                  <a:schemeClr val="accent6"/>
                </a:solidFill>
              </a:rPr>
              <a:t> </a:t>
            </a:r>
            <a:r>
              <a:rPr lang="en-GB">
                <a:solidFill>
                  <a:schemeClr val="dk2"/>
                </a:solidFill>
              </a:rPr>
              <a:t>Sebastian Beier</a:t>
            </a:r>
            <a:r>
              <a:rPr baseline="30000" lang="en-GB">
                <a:solidFill>
                  <a:schemeClr val="dk2"/>
                </a:solidFill>
              </a:rPr>
              <a:t> Forschungszentrum Jülich GmbH, Germany</a:t>
            </a:r>
            <a:endParaRPr baseline="30000"/>
          </a:p>
          <a:p>
            <a:pPr indent="-355600" lvl="1" marL="914400" rtl="0" algn="l">
              <a:spcBef>
                <a:spcPts val="0"/>
              </a:spcBef>
              <a:spcAft>
                <a:spcPts val="0"/>
              </a:spcAft>
              <a:buSzPts val="2000"/>
              <a:buChar char="•"/>
            </a:pPr>
            <a:r>
              <a:rPr b="1" lang="en-GB"/>
              <a:t>DiNAR</a:t>
            </a:r>
            <a:r>
              <a:rPr lang="en-GB">
                <a:solidFill>
                  <a:schemeClr val="accent6"/>
                </a:solidFill>
              </a:rPr>
              <a:t> </a:t>
            </a:r>
            <a:r>
              <a:rPr lang="en-GB"/>
              <a:t>|</a:t>
            </a:r>
            <a:r>
              <a:rPr lang="en-GB">
                <a:solidFill>
                  <a:schemeClr val="accent6"/>
                </a:solidFill>
              </a:rPr>
              <a:t> </a:t>
            </a:r>
            <a:r>
              <a:rPr lang="en-GB">
                <a:solidFill>
                  <a:schemeClr val="dk2"/>
                </a:solidFill>
              </a:rPr>
              <a:t>Maja Zagorščak </a:t>
            </a:r>
            <a:r>
              <a:rPr baseline="30000" lang="en-GB">
                <a:solidFill>
                  <a:schemeClr val="dk2"/>
                </a:solidFill>
              </a:rPr>
              <a:t>National Institute of Biology, Slovenia</a:t>
            </a:r>
            <a:endParaRPr>
              <a:solidFill>
                <a:schemeClr val="accent6"/>
              </a:solidFill>
            </a:endParaRPr>
          </a:p>
          <a:p>
            <a:pPr indent="-381000" lvl="0" marL="457200" rtl="0" algn="l">
              <a:spcBef>
                <a:spcPts val="1000"/>
              </a:spcBef>
              <a:spcAft>
                <a:spcPts val="0"/>
              </a:spcAft>
              <a:buSzPts val="2400"/>
              <a:buAutoNum type="arabicPeriod"/>
            </a:pPr>
            <a:r>
              <a:rPr lang="en-GB"/>
              <a:t>Integrated pipeline use case </a:t>
            </a:r>
            <a:r>
              <a:rPr lang="en-GB" sz="2000"/>
              <a:t>|</a:t>
            </a:r>
            <a:r>
              <a:rPr lang="en-GB">
                <a:solidFill>
                  <a:schemeClr val="accent6"/>
                </a:solidFill>
              </a:rPr>
              <a:t> </a:t>
            </a:r>
            <a:r>
              <a:rPr lang="en-GB">
                <a:solidFill>
                  <a:schemeClr val="dk2"/>
                </a:solidFill>
              </a:rPr>
              <a:t>Kristina Gruden </a:t>
            </a:r>
            <a:r>
              <a:rPr baseline="30000" lang="en-GB" sz="2000">
                <a:solidFill>
                  <a:schemeClr val="dk2"/>
                </a:solidFill>
              </a:rPr>
              <a:t>National Institute of Biology, Slovenia</a:t>
            </a:r>
            <a:endParaRPr>
              <a:solidFill>
                <a:schemeClr val="dk2"/>
              </a:solidFill>
            </a:endParaRPr>
          </a:p>
          <a:p>
            <a:pPr indent="-381000" lvl="0" marL="457200" rtl="0" algn="l">
              <a:spcBef>
                <a:spcPts val="1000"/>
              </a:spcBef>
              <a:spcAft>
                <a:spcPts val="600"/>
              </a:spcAft>
              <a:buSzPts val="2400"/>
              <a:buAutoNum type="arabicPeriod"/>
            </a:pPr>
            <a:r>
              <a:rPr lang="en-GB"/>
              <a:t>Discussion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70"/>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Agenda</a:t>
            </a:r>
            <a:endParaRPr/>
          </a:p>
        </p:txBody>
      </p:sp>
      <p:sp>
        <p:nvSpPr>
          <p:cNvPr id="678" name="Google Shape;678;p70"/>
          <p:cNvSpPr txBox="1"/>
          <p:nvPr>
            <p:ph idx="1" type="body"/>
          </p:nvPr>
        </p:nvSpPr>
        <p:spPr>
          <a:xfrm>
            <a:off x="711200" y="1525589"/>
            <a:ext cx="10871100" cy="4351200"/>
          </a:xfrm>
          <a:prstGeom prst="rect">
            <a:avLst/>
          </a:prstGeom>
        </p:spPr>
        <p:txBody>
          <a:bodyPr anchorCtr="0" anchor="t" bIns="0" lIns="0" spcFirstLastPara="1" rIns="0" wrap="square" tIns="0">
            <a:noAutofit/>
          </a:bodyPr>
          <a:lstStyle/>
          <a:p>
            <a:pPr indent="-381000" lvl="0" marL="457200" rtl="0" algn="l">
              <a:spcBef>
                <a:spcPts val="480"/>
              </a:spcBef>
              <a:spcAft>
                <a:spcPts val="0"/>
              </a:spcAft>
              <a:buSzPts val="2400"/>
              <a:buAutoNum type="arabicPeriod"/>
            </a:pPr>
            <a:r>
              <a:rPr lang="en-GB"/>
              <a:t>Short overview of the bundle </a:t>
            </a:r>
            <a:r>
              <a:rPr lang="en-GB" sz="2000"/>
              <a:t>| </a:t>
            </a:r>
            <a:r>
              <a:rPr lang="en-GB">
                <a:solidFill>
                  <a:schemeClr val="dk2"/>
                </a:solidFill>
              </a:rPr>
              <a:t>Kristina Gruden</a:t>
            </a:r>
            <a:r>
              <a:rPr baseline="30000" lang="en-GB">
                <a:solidFill>
                  <a:schemeClr val="dk2"/>
                </a:solidFill>
              </a:rPr>
              <a:t>National Institute of Biology, Slovenia</a:t>
            </a:r>
            <a:endParaRPr baseline="30000">
              <a:solidFill>
                <a:schemeClr val="accent1"/>
              </a:solidFill>
            </a:endParaRPr>
          </a:p>
          <a:p>
            <a:pPr indent="-381000" lvl="0" marL="457200" rtl="0" algn="l">
              <a:spcBef>
                <a:spcPts val="1000"/>
              </a:spcBef>
              <a:spcAft>
                <a:spcPts val="0"/>
              </a:spcAft>
              <a:buSzPts val="2400"/>
              <a:buAutoNum type="arabicPeriod"/>
            </a:pPr>
            <a:r>
              <a:rPr lang="en-GB"/>
              <a:t>Technical background and practical use of knowledge graphs</a:t>
            </a:r>
            <a:endParaRPr/>
          </a:p>
          <a:p>
            <a:pPr indent="-355600" lvl="1" marL="914400" rtl="0" algn="l">
              <a:spcBef>
                <a:spcPts val="0"/>
              </a:spcBef>
              <a:spcAft>
                <a:spcPts val="0"/>
              </a:spcAft>
              <a:buSzPts val="2000"/>
              <a:buChar char="•"/>
            </a:pPr>
            <a:r>
              <a:rPr b="1" lang="en-GB"/>
              <a:t>KnetMiner</a:t>
            </a:r>
            <a:r>
              <a:rPr lang="en-GB">
                <a:solidFill>
                  <a:schemeClr val="accent6"/>
                </a:solidFill>
              </a:rPr>
              <a:t> </a:t>
            </a:r>
            <a:r>
              <a:rPr lang="en-GB"/>
              <a:t>|</a:t>
            </a:r>
            <a:r>
              <a:rPr lang="en-GB">
                <a:solidFill>
                  <a:schemeClr val="accent6"/>
                </a:solidFill>
              </a:rPr>
              <a:t> </a:t>
            </a:r>
            <a:r>
              <a:rPr lang="en-GB">
                <a:solidFill>
                  <a:schemeClr val="dk2"/>
                </a:solidFill>
              </a:rPr>
              <a:t>Keywan Hassani-Pak </a:t>
            </a:r>
            <a:r>
              <a:rPr baseline="30000" lang="en-GB">
                <a:solidFill>
                  <a:schemeClr val="dk2"/>
                </a:solidFill>
              </a:rPr>
              <a:t>Rothamsted Research, UK</a:t>
            </a:r>
            <a:endParaRPr baseline="30000">
              <a:solidFill>
                <a:schemeClr val="dk2"/>
              </a:solidFill>
            </a:endParaRPr>
          </a:p>
          <a:p>
            <a:pPr indent="-355600" lvl="1" marL="914400" rtl="0" algn="l">
              <a:spcBef>
                <a:spcPts val="0"/>
              </a:spcBef>
              <a:spcAft>
                <a:spcPts val="0"/>
              </a:spcAft>
              <a:buSzPts val="2000"/>
              <a:buChar char="•"/>
            </a:pPr>
            <a:r>
              <a:rPr b="1" lang="en-GB"/>
              <a:t>AgroLD</a:t>
            </a:r>
            <a:r>
              <a:rPr lang="en-GB"/>
              <a:t> |</a:t>
            </a:r>
            <a:r>
              <a:rPr lang="en-GB">
                <a:solidFill>
                  <a:schemeClr val="accent6"/>
                </a:solidFill>
              </a:rPr>
              <a:t> </a:t>
            </a:r>
            <a:r>
              <a:rPr lang="en-GB">
                <a:solidFill>
                  <a:schemeClr val="dk2"/>
                </a:solidFill>
              </a:rPr>
              <a:t>Pierre Larmande</a:t>
            </a:r>
            <a:r>
              <a:rPr baseline="30000" lang="en-GB">
                <a:solidFill>
                  <a:schemeClr val="dk2"/>
                </a:solidFill>
              </a:rPr>
              <a:t> University of Montpellier / South Green Bioinformatics Platform, France</a:t>
            </a:r>
            <a:endParaRPr baseline="30000"/>
          </a:p>
          <a:p>
            <a:pPr indent="-355600" lvl="1" marL="914400" rtl="0" algn="l">
              <a:spcBef>
                <a:spcPts val="0"/>
              </a:spcBef>
              <a:spcAft>
                <a:spcPts val="0"/>
              </a:spcAft>
              <a:buSzPts val="2000"/>
              <a:buChar char="•"/>
            </a:pPr>
            <a:r>
              <a:rPr b="1" lang="en-GB"/>
              <a:t>SKM</a:t>
            </a:r>
            <a:r>
              <a:rPr lang="en-GB">
                <a:solidFill>
                  <a:schemeClr val="accent6"/>
                </a:solidFill>
              </a:rPr>
              <a:t> </a:t>
            </a:r>
            <a:r>
              <a:rPr lang="en-GB"/>
              <a:t>|</a:t>
            </a:r>
            <a:r>
              <a:rPr lang="en-GB">
                <a:solidFill>
                  <a:schemeClr val="accent6"/>
                </a:solidFill>
              </a:rPr>
              <a:t> </a:t>
            </a:r>
            <a:r>
              <a:rPr lang="en-GB">
                <a:solidFill>
                  <a:schemeClr val="dk2"/>
                </a:solidFill>
              </a:rPr>
              <a:t>Carissa Bleker </a:t>
            </a:r>
            <a:r>
              <a:rPr baseline="30000" lang="en-GB">
                <a:solidFill>
                  <a:schemeClr val="dk2"/>
                </a:solidFill>
              </a:rPr>
              <a:t>National Institute of Biology, Slovenia</a:t>
            </a:r>
            <a:endParaRPr baseline="30000">
              <a:solidFill>
                <a:schemeClr val="dk2"/>
              </a:solidFill>
            </a:endParaRPr>
          </a:p>
          <a:p>
            <a:pPr indent="-355600" lvl="1" marL="914400" rtl="0" algn="l">
              <a:spcBef>
                <a:spcPts val="0"/>
              </a:spcBef>
              <a:spcAft>
                <a:spcPts val="0"/>
              </a:spcAft>
              <a:buSzPts val="2000"/>
              <a:buChar char="•"/>
            </a:pPr>
            <a:r>
              <a:rPr b="1" lang="en-GB"/>
              <a:t>FAIDARE</a:t>
            </a:r>
            <a:r>
              <a:rPr lang="en-GB">
                <a:solidFill>
                  <a:schemeClr val="accent6"/>
                </a:solidFill>
              </a:rPr>
              <a:t> </a:t>
            </a:r>
            <a:r>
              <a:rPr lang="en-GB"/>
              <a:t>|</a:t>
            </a:r>
            <a:r>
              <a:rPr lang="en-GB">
                <a:solidFill>
                  <a:schemeClr val="accent6"/>
                </a:solidFill>
              </a:rPr>
              <a:t> </a:t>
            </a:r>
            <a:r>
              <a:rPr lang="en-GB">
                <a:solidFill>
                  <a:schemeClr val="dk2"/>
                </a:solidFill>
              </a:rPr>
              <a:t>Carissa Bleker on behalf of Cyril Pommier </a:t>
            </a:r>
            <a:r>
              <a:rPr baseline="30000" lang="en-GB">
                <a:solidFill>
                  <a:schemeClr val="dk2"/>
                </a:solidFill>
              </a:rPr>
              <a:t>Université Paris-Saclay, INRAE, URGI, France</a:t>
            </a:r>
            <a:endParaRPr baseline="30000">
              <a:solidFill>
                <a:schemeClr val="dk2"/>
              </a:solidFill>
            </a:endParaRPr>
          </a:p>
          <a:p>
            <a:pPr indent="0" lvl="0" marL="0" rtl="0" algn="l">
              <a:spcBef>
                <a:spcPts val="1000"/>
              </a:spcBef>
              <a:spcAft>
                <a:spcPts val="0"/>
              </a:spcAft>
              <a:buNone/>
            </a:pPr>
            <a:r>
              <a:rPr b="1" lang="en-GB">
                <a:solidFill>
                  <a:srgbClr val="FF0000"/>
                </a:solidFill>
              </a:rPr>
              <a:t>Break (10 min)</a:t>
            </a:r>
            <a:endParaRPr b="1">
              <a:solidFill>
                <a:srgbClr val="FF0000"/>
              </a:solidFill>
            </a:endParaRPr>
          </a:p>
          <a:p>
            <a:pPr indent="-381000" lvl="0" marL="457200" rtl="0" algn="l">
              <a:spcBef>
                <a:spcPts val="1000"/>
              </a:spcBef>
              <a:spcAft>
                <a:spcPts val="0"/>
              </a:spcAft>
              <a:buSzPts val="2400"/>
              <a:buAutoNum type="arabicPeriod"/>
            </a:pPr>
            <a:r>
              <a:rPr lang="en-GB"/>
              <a:t>Visualisation of data – technical background and use case</a:t>
            </a:r>
            <a:endParaRPr/>
          </a:p>
          <a:p>
            <a:pPr indent="-355600" lvl="1" marL="914400" rtl="0" algn="l">
              <a:spcBef>
                <a:spcPts val="0"/>
              </a:spcBef>
              <a:spcAft>
                <a:spcPts val="0"/>
              </a:spcAft>
              <a:buSzPts val="2000"/>
              <a:buChar char="•"/>
            </a:pPr>
            <a:r>
              <a:rPr b="1" lang="en-GB"/>
              <a:t>MapMan</a:t>
            </a:r>
            <a:r>
              <a:rPr lang="en-GB">
                <a:solidFill>
                  <a:schemeClr val="accent6"/>
                </a:solidFill>
              </a:rPr>
              <a:t> </a:t>
            </a:r>
            <a:r>
              <a:rPr lang="en-GB"/>
              <a:t>|</a:t>
            </a:r>
            <a:r>
              <a:rPr lang="en-GB">
                <a:solidFill>
                  <a:schemeClr val="accent6"/>
                </a:solidFill>
              </a:rPr>
              <a:t> </a:t>
            </a:r>
            <a:r>
              <a:rPr lang="en-GB">
                <a:solidFill>
                  <a:schemeClr val="dk2"/>
                </a:solidFill>
              </a:rPr>
              <a:t>Sebastian Beier</a:t>
            </a:r>
            <a:r>
              <a:rPr baseline="30000" lang="en-GB">
                <a:solidFill>
                  <a:schemeClr val="dk2"/>
                </a:solidFill>
              </a:rPr>
              <a:t> Forschungszentrum Jülich GmbH, Germany</a:t>
            </a:r>
            <a:endParaRPr baseline="30000"/>
          </a:p>
          <a:p>
            <a:pPr indent="-355600" lvl="1" marL="914400" rtl="0" algn="l">
              <a:spcBef>
                <a:spcPts val="0"/>
              </a:spcBef>
              <a:spcAft>
                <a:spcPts val="0"/>
              </a:spcAft>
              <a:buSzPts val="2000"/>
              <a:buChar char="•"/>
            </a:pPr>
            <a:r>
              <a:rPr b="1" lang="en-GB"/>
              <a:t>DiNAR</a:t>
            </a:r>
            <a:r>
              <a:rPr lang="en-GB">
                <a:solidFill>
                  <a:schemeClr val="accent6"/>
                </a:solidFill>
              </a:rPr>
              <a:t> </a:t>
            </a:r>
            <a:r>
              <a:rPr lang="en-GB"/>
              <a:t>|</a:t>
            </a:r>
            <a:r>
              <a:rPr lang="en-GB">
                <a:solidFill>
                  <a:schemeClr val="accent6"/>
                </a:solidFill>
              </a:rPr>
              <a:t> </a:t>
            </a:r>
            <a:r>
              <a:rPr lang="en-GB">
                <a:solidFill>
                  <a:schemeClr val="dk2"/>
                </a:solidFill>
              </a:rPr>
              <a:t>Maja Zagorščak </a:t>
            </a:r>
            <a:r>
              <a:rPr baseline="30000" lang="en-GB">
                <a:solidFill>
                  <a:schemeClr val="dk2"/>
                </a:solidFill>
              </a:rPr>
              <a:t>National Institute of Biology, Slovenia</a:t>
            </a:r>
            <a:endParaRPr>
              <a:solidFill>
                <a:schemeClr val="accent6"/>
              </a:solidFill>
            </a:endParaRPr>
          </a:p>
          <a:p>
            <a:pPr indent="-381000" lvl="0" marL="457200" rtl="0" algn="l">
              <a:spcBef>
                <a:spcPts val="1000"/>
              </a:spcBef>
              <a:spcAft>
                <a:spcPts val="0"/>
              </a:spcAft>
              <a:buSzPts val="2400"/>
              <a:buAutoNum type="arabicPeriod"/>
            </a:pPr>
            <a:r>
              <a:rPr lang="en-GB"/>
              <a:t>Integrated pipeline use case </a:t>
            </a:r>
            <a:r>
              <a:rPr lang="en-GB" sz="2000"/>
              <a:t>|</a:t>
            </a:r>
            <a:r>
              <a:rPr lang="en-GB">
                <a:solidFill>
                  <a:schemeClr val="accent6"/>
                </a:solidFill>
              </a:rPr>
              <a:t> </a:t>
            </a:r>
            <a:r>
              <a:rPr lang="en-GB">
                <a:solidFill>
                  <a:schemeClr val="dk2"/>
                </a:solidFill>
              </a:rPr>
              <a:t>Kristina Gruden </a:t>
            </a:r>
            <a:r>
              <a:rPr baseline="30000" lang="en-GB" sz="2000">
                <a:solidFill>
                  <a:schemeClr val="dk2"/>
                </a:solidFill>
              </a:rPr>
              <a:t>National Institute of Biology, Slovenia</a:t>
            </a:r>
            <a:endParaRPr>
              <a:solidFill>
                <a:schemeClr val="dk2"/>
              </a:solidFill>
            </a:endParaRPr>
          </a:p>
          <a:p>
            <a:pPr indent="-381000" lvl="0" marL="457200" rtl="0" algn="l">
              <a:spcBef>
                <a:spcPts val="1000"/>
              </a:spcBef>
              <a:spcAft>
                <a:spcPts val="600"/>
              </a:spcAft>
              <a:buSzPts val="2400"/>
              <a:buAutoNum type="arabicPeriod"/>
            </a:pPr>
            <a:r>
              <a:rPr lang="en-GB"/>
              <a:t>Discussion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71"/>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Agenda</a:t>
            </a:r>
            <a:endParaRPr/>
          </a:p>
        </p:txBody>
      </p:sp>
      <p:sp>
        <p:nvSpPr>
          <p:cNvPr id="685" name="Google Shape;685;p71"/>
          <p:cNvSpPr txBox="1"/>
          <p:nvPr>
            <p:ph idx="1" type="body"/>
          </p:nvPr>
        </p:nvSpPr>
        <p:spPr>
          <a:xfrm>
            <a:off x="711200" y="1525589"/>
            <a:ext cx="10871100" cy="4351200"/>
          </a:xfrm>
          <a:prstGeom prst="rect">
            <a:avLst/>
          </a:prstGeom>
        </p:spPr>
        <p:txBody>
          <a:bodyPr anchorCtr="0" anchor="t" bIns="0" lIns="0" spcFirstLastPara="1" rIns="0" wrap="square" tIns="0">
            <a:noAutofit/>
          </a:bodyPr>
          <a:lstStyle/>
          <a:p>
            <a:pPr indent="-381000" lvl="0" marL="457200" rtl="0" algn="l">
              <a:spcBef>
                <a:spcPts val="480"/>
              </a:spcBef>
              <a:spcAft>
                <a:spcPts val="0"/>
              </a:spcAft>
              <a:buSzPts val="2400"/>
              <a:buAutoNum type="arabicPeriod"/>
            </a:pPr>
            <a:r>
              <a:rPr lang="en-GB"/>
              <a:t>Short overview of the bundle </a:t>
            </a:r>
            <a:r>
              <a:rPr lang="en-GB" sz="2000"/>
              <a:t>| </a:t>
            </a:r>
            <a:r>
              <a:rPr lang="en-GB">
                <a:solidFill>
                  <a:schemeClr val="dk2"/>
                </a:solidFill>
              </a:rPr>
              <a:t>Kristina Gruden</a:t>
            </a:r>
            <a:r>
              <a:rPr baseline="30000" lang="en-GB">
                <a:solidFill>
                  <a:schemeClr val="dk2"/>
                </a:solidFill>
              </a:rPr>
              <a:t>National Institute of Biology, Slovenia</a:t>
            </a:r>
            <a:endParaRPr baseline="30000">
              <a:solidFill>
                <a:schemeClr val="accent1"/>
              </a:solidFill>
            </a:endParaRPr>
          </a:p>
          <a:p>
            <a:pPr indent="-381000" lvl="0" marL="457200" rtl="0" algn="l">
              <a:spcBef>
                <a:spcPts val="1000"/>
              </a:spcBef>
              <a:spcAft>
                <a:spcPts val="0"/>
              </a:spcAft>
              <a:buSzPts val="2400"/>
              <a:buAutoNum type="arabicPeriod"/>
            </a:pPr>
            <a:r>
              <a:rPr lang="en-GB"/>
              <a:t>Technical background and practical use of knowledge graphs</a:t>
            </a:r>
            <a:endParaRPr/>
          </a:p>
          <a:p>
            <a:pPr indent="-355600" lvl="1" marL="914400" rtl="0" algn="l">
              <a:spcBef>
                <a:spcPts val="0"/>
              </a:spcBef>
              <a:spcAft>
                <a:spcPts val="0"/>
              </a:spcAft>
              <a:buSzPts val="2000"/>
              <a:buChar char="•"/>
            </a:pPr>
            <a:r>
              <a:rPr b="1" lang="en-GB"/>
              <a:t>KnetMiner</a:t>
            </a:r>
            <a:r>
              <a:rPr lang="en-GB">
                <a:solidFill>
                  <a:schemeClr val="accent6"/>
                </a:solidFill>
              </a:rPr>
              <a:t> </a:t>
            </a:r>
            <a:r>
              <a:rPr lang="en-GB"/>
              <a:t>|</a:t>
            </a:r>
            <a:r>
              <a:rPr lang="en-GB">
                <a:solidFill>
                  <a:schemeClr val="accent6"/>
                </a:solidFill>
              </a:rPr>
              <a:t> </a:t>
            </a:r>
            <a:r>
              <a:rPr lang="en-GB">
                <a:solidFill>
                  <a:schemeClr val="dk2"/>
                </a:solidFill>
              </a:rPr>
              <a:t>Keywan Hassani-Pak </a:t>
            </a:r>
            <a:r>
              <a:rPr baseline="30000" lang="en-GB">
                <a:solidFill>
                  <a:schemeClr val="dk2"/>
                </a:solidFill>
              </a:rPr>
              <a:t>Rothamsted Research, UK</a:t>
            </a:r>
            <a:endParaRPr baseline="30000">
              <a:solidFill>
                <a:schemeClr val="dk2"/>
              </a:solidFill>
            </a:endParaRPr>
          </a:p>
          <a:p>
            <a:pPr indent="-355600" lvl="1" marL="914400" rtl="0" algn="l">
              <a:spcBef>
                <a:spcPts val="0"/>
              </a:spcBef>
              <a:spcAft>
                <a:spcPts val="0"/>
              </a:spcAft>
              <a:buSzPts val="2000"/>
              <a:buChar char="•"/>
            </a:pPr>
            <a:r>
              <a:rPr b="1" lang="en-GB"/>
              <a:t>AgroLD</a:t>
            </a:r>
            <a:r>
              <a:rPr lang="en-GB"/>
              <a:t> |</a:t>
            </a:r>
            <a:r>
              <a:rPr lang="en-GB">
                <a:solidFill>
                  <a:schemeClr val="accent6"/>
                </a:solidFill>
              </a:rPr>
              <a:t> </a:t>
            </a:r>
            <a:r>
              <a:rPr lang="en-GB">
                <a:solidFill>
                  <a:schemeClr val="dk2"/>
                </a:solidFill>
              </a:rPr>
              <a:t>Pierre Larmande</a:t>
            </a:r>
            <a:r>
              <a:rPr baseline="30000" lang="en-GB">
                <a:solidFill>
                  <a:schemeClr val="dk2"/>
                </a:solidFill>
              </a:rPr>
              <a:t> University of Montpellier / South Green Bioinformatics Platform, France</a:t>
            </a:r>
            <a:endParaRPr baseline="30000"/>
          </a:p>
          <a:p>
            <a:pPr indent="-355600" lvl="1" marL="914400" rtl="0" algn="l">
              <a:spcBef>
                <a:spcPts val="0"/>
              </a:spcBef>
              <a:spcAft>
                <a:spcPts val="0"/>
              </a:spcAft>
              <a:buSzPts val="2000"/>
              <a:buChar char="•"/>
            </a:pPr>
            <a:r>
              <a:rPr b="1" lang="en-GB"/>
              <a:t>SKM</a:t>
            </a:r>
            <a:r>
              <a:rPr lang="en-GB">
                <a:solidFill>
                  <a:schemeClr val="accent6"/>
                </a:solidFill>
              </a:rPr>
              <a:t> </a:t>
            </a:r>
            <a:r>
              <a:rPr lang="en-GB"/>
              <a:t>|</a:t>
            </a:r>
            <a:r>
              <a:rPr lang="en-GB">
                <a:solidFill>
                  <a:schemeClr val="accent6"/>
                </a:solidFill>
              </a:rPr>
              <a:t> </a:t>
            </a:r>
            <a:r>
              <a:rPr lang="en-GB">
                <a:solidFill>
                  <a:schemeClr val="dk2"/>
                </a:solidFill>
              </a:rPr>
              <a:t>Carissa Bleker </a:t>
            </a:r>
            <a:r>
              <a:rPr baseline="30000" lang="en-GB">
                <a:solidFill>
                  <a:schemeClr val="dk2"/>
                </a:solidFill>
              </a:rPr>
              <a:t>National Institute of Biology, Slovenia</a:t>
            </a:r>
            <a:endParaRPr baseline="30000">
              <a:solidFill>
                <a:schemeClr val="dk2"/>
              </a:solidFill>
            </a:endParaRPr>
          </a:p>
          <a:p>
            <a:pPr indent="-355600" lvl="1" marL="914400" rtl="0" algn="l">
              <a:spcBef>
                <a:spcPts val="0"/>
              </a:spcBef>
              <a:spcAft>
                <a:spcPts val="0"/>
              </a:spcAft>
              <a:buSzPts val="2000"/>
              <a:buChar char="•"/>
            </a:pPr>
            <a:r>
              <a:rPr b="1" lang="en-GB"/>
              <a:t>FAIDARE</a:t>
            </a:r>
            <a:r>
              <a:rPr lang="en-GB">
                <a:solidFill>
                  <a:schemeClr val="accent6"/>
                </a:solidFill>
              </a:rPr>
              <a:t> </a:t>
            </a:r>
            <a:r>
              <a:rPr lang="en-GB"/>
              <a:t>|</a:t>
            </a:r>
            <a:r>
              <a:rPr lang="en-GB">
                <a:solidFill>
                  <a:schemeClr val="accent6"/>
                </a:solidFill>
              </a:rPr>
              <a:t> </a:t>
            </a:r>
            <a:r>
              <a:rPr lang="en-GB">
                <a:solidFill>
                  <a:schemeClr val="dk2"/>
                </a:solidFill>
              </a:rPr>
              <a:t>Carissa Bleker on behalf of Cyril Pommier </a:t>
            </a:r>
            <a:r>
              <a:rPr baseline="30000" lang="en-GB">
                <a:solidFill>
                  <a:schemeClr val="dk2"/>
                </a:solidFill>
              </a:rPr>
              <a:t>Université Paris-Saclay, INRAE, URGI, France</a:t>
            </a:r>
            <a:endParaRPr baseline="30000">
              <a:solidFill>
                <a:schemeClr val="dk2"/>
              </a:solidFill>
            </a:endParaRPr>
          </a:p>
          <a:p>
            <a:pPr indent="0" lvl="0" marL="0" rtl="0" algn="l">
              <a:spcBef>
                <a:spcPts val="1000"/>
              </a:spcBef>
              <a:spcAft>
                <a:spcPts val="0"/>
              </a:spcAft>
              <a:buNone/>
            </a:pPr>
            <a:r>
              <a:rPr lang="en-GB">
                <a:solidFill>
                  <a:schemeClr val="dk2"/>
                </a:solidFill>
              </a:rPr>
              <a:t>Break (10 min)</a:t>
            </a:r>
            <a:endParaRPr>
              <a:solidFill>
                <a:schemeClr val="dk2"/>
              </a:solidFill>
            </a:endParaRPr>
          </a:p>
          <a:p>
            <a:pPr indent="-381000" lvl="0" marL="457200" rtl="0" algn="l">
              <a:spcBef>
                <a:spcPts val="1000"/>
              </a:spcBef>
              <a:spcAft>
                <a:spcPts val="0"/>
              </a:spcAft>
              <a:buClr>
                <a:srgbClr val="FF0000"/>
              </a:buClr>
              <a:buSzPts val="2400"/>
              <a:buAutoNum type="arabicPeriod"/>
            </a:pPr>
            <a:r>
              <a:rPr b="1" lang="en-GB">
                <a:solidFill>
                  <a:srgbClr val="FF0000"/>
                </a:solidFill>
              </a:rPr>
              <a:t>Visualisation of data – technical background and use case</a:t>
            </a:r>
            <a:endParaRPr b="1">
              <a:solidFill>
                <a:srgbClr val="FF0000"/>
              </a:solidFill>
            </a:endParaRPr>
          </a:p>
          <a:p>
            <a:pPr indent="-355600" lvl="1" marL="914400" rtl="0" algn="l">
              <a:spcBef>
                <a:spcPts val="0"/>
              </a:spcBef>
              <a:spcAft>
                <a:spcPts val="0"/>
              </a:spcAft>
              <a:buSzPts val="2000"/>
              <a:buChar char="•"/>
            </a:pPr>
            <a:r>
              <a:rPr b="1" lang="en-GB"/>
              <a:t>MapMan</a:t>
            </a:r>
            <a:r>
              <a:rPr lang="en-GB">
                <a:solidFill>
                  <a:schemeClr val="accent6"/>
                </a:solidFill>
              </a:rPr>
              <a:t> </a:t>
            </a:r>
            <a:r>
              <a:rPr lang="en-GB"/>
              <a:t>|</a:t>
            </a:r>
            <a:r>
              <a:rPr lang="en-GB">
                <a:solidFill>
                  <a:schemeClr val="accent6"/>
                </a:solidFill>
              </a:rPr>
              <a:t> </a:t>
            </a:r>
            <a:r>
              <a:rPr lang="en-GB">
                <a:solidFill>
                  <a:schemeClr val="dk2"/>
                </a:solidFill>
              </a:rPr>
              <a:t>Sebastian Beier</a:t>
            </a:r>
            <a:r>
              <a:rPr baseline="30000" lang="en-GB">
                <a:solidFill>
                  <a:schemeClr val="dk2"/>
                </a:solidFill>
              </a:rPr>
              <a:t> Forschungszentrum Jülich GmbH, Germany</a:t>
            </a:r>
            <a:endParaRPr baseline="30000"/>
          </a:p>
          <a:p>
            <a:pPr indent="-355600" lvl="1" marL="914400" rtl="0" algn="l">
              <a:spcBef>
                <a:spcPts val="0"/>
              </a:spcBef>
              <a:spcAft>
                <a:spcPts val="0"/>
              </a:spcAft>
              <a:buSzPts val="2000"/>
              <a:buChar char="•"/>
            </a:pPr>
            <a:r>
              <a:rPr b="1" lang="en-GB"/>
              <a:t>DiNAR</a:t>
            </a:r>
            <a:r>
              <a:rPr lang="en-GB">
                <a:solidFill>
                  <a:schemeClr val="accent6"/>
                </a:solidFill>
              </a:rPr>
              <a:t> </a:t>
            </a:r>
            <a:r>
              <a:rPr lang="en-GB"/>
              <a:t>|</a:t>
            </a:r>
            <a:r>
              <a:rPr lang="en-GB">
                <a:solidFill>
                  <a:schemeClr val="accent6"/>
                </a:solidFill>
              </a:rPr>
              <a:t> </a:t>
            </a:r>
            <a:r>
              <a:rPr lang="en-GB">
                <a:solidFill>
                  <a:schemeClr val="dk2"/>
                </a:solidFill>
              </a:rPr>
              <a:t>Maja Zagorščak </a:t>
            </a:r>
            <a:r>
              <a:rPr baseline="30000" lang="en-GB">
                <a:solidFill>
                  <a:schemeClr val="dk2"/>
                </a:solidFill>
              </a:rPr>
              <a:t>National Institute of Biology, Slovenia</a:t>
            </a:r>
            <a:endParaRPr>
              <a:solidFill>
                <a:schemeClr val="accent6"/>
              </a:solidFill>
            </a:endParaRPr>
          </a:p>
          <a:p>
            <a:pPr indent="-381000" lvl="0" marL="457200" rtl="0" algn="l">
              <a:spcBef>
                <a:spcPts val="1000"/>
              </a:spcBef>
              <a:spcAft>
                <a:spcPts val="0"/>
              </a:spcAft>
              <a:buSzPts val="2400"/>
              <a:buAutoNum type="arabicPeriod"/>
            </a:pPr>
            <a:r>
              <a:rPr lang="en-GB"/>
              <a:t>Integrated pipeline use case </a:t>
            </a:r>
            <a:r>
              <a:rPr lang="en-GB" sz="2000"/>
              <a:t>|</a:t>
            </a:r>
            <a:r>
              <a:rPr lang="en-GB">
                <a:solidFill>
                  <a:schemeClr val="accent6"/>
                </a:solidFill>
              </a:rPr>
              <a:t> </a:t>
            </a:r>
            <a:r>
              <a:rPr lang="en-GB">
                <a:solidFill>
                  <a:schemeClr val="dk2"/>
                </a:solidFill>
              </a:rPr>
              <a:t>Kristina Gruden </a:t>
            </a:r>
            <a:r>
              <a:rPr baseline="30000" lang="en-GB" sz="2000">
                <a:solidFill>
                  <a:schemeClr val="dk2"/>
                </a:solidFill>
              </a:rPr>
              <a:t>National Institute of Biology, Slovenia</a:t>
            </a:r>
            <a:endParaRPr>
              <a:solidFill>
                <a:schemeClr val="dk2"/>
              </a:solidFill>
            </a:endParaRPr>
          </a:p>
          <a:p>
            <a:pPr indent="-381000" lvl="0" marL="457200" rtl="0" algn="l">
              <a:spcBef>
                <a:spcPts val="1000"/>
              </a:spcBef>
              <a:spcAft>
                <a:spcPts val="600"/>
              </a:spcAft>
              <a:buSzPts val="2400"/>
              <a:buAutoNum type="arabicPeriod"/>
            </a:pPr>
            <a:r>
              <a:rPr lang="en-GB"/>
              <a:t>Discussion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72"/>
          <p:cNvSpPr txBox="1"/>
          <p:nvPr>
            <p:ph type="ctrTitle"/>
          </p:nvPr>
        </p:nvSpPr>
        <p:spPr>
          <a:xfrm>
            <a:off x="3775025" y="3541300"/>
            <a:ext cx="7860300" cy="14349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GB">
                <a:latin typeface="Corbel"/>
                <a:ea typeface="Corbel"/>
                <a:cs typeface="Corbel"/>
                <a:sym typeface="Corbel"/>
              </a:rPr>
              <a:t>MapMan</a:t>
            </a:r>
            <a:endParaRPr>
              <a:solidFill>
                <a:srgbClr val="1C4587"/>
              </a:solidFill>
              <a:latin typeface="Corbel"/>
              <a:ea typeface="Corbel"/>
              <a:cs typeface="Corbel"/>
              <a:sym typeface="Corbel"/>
            </a:endParaRPr>
          </a:p>
        </p:txBody>
      </p:sp>
      <p:sp>
        <p:nvSpPr>
          <p:cNvPr id="691" name="Google Shape;691;p72"/>
          <p:cNvSpPr txBox="1"/>
          <p:nvPr>
            <p:ph idx="1" type="subTitle"/>
          </p:nvPr>
        </p:nvSpPr>
        <p:spPr>
          <a:xfrm>
            <a:off x="3775035" y="4975900"/>
            <a:ext cx="7860300" cy="899700"/>
          </a:xfrm>
          <a:prstGeom prst="rect">
            <a:avLst/>
          </a:prstGeom>
        </p:spPr>
        <p:txBody>
          <a:bodyPr anchorCtr="0" anchor="b" bIns="0" lIns="0" spcFirstLastPara="1" rIns="0" wrap="square" tIns="0">
            <a:noAutofit/>
          </a:bodyPr>
          <a:lstStyle/>
          <a:p>
            <a:pPr indent="0" lvl="0" marL="0" rtl="0" algn="r">
              <a:spcBef>
                <a:spcPts val="0"/>
              </a:spcBef>
              <a:spcAft>
                <a:spcPts val="0"/>
              </a:spcAft>
              <a:buClr>
                <a:schemeClr val="dk1"/>
              </a:buClr>
              <a:buSzPts val="1500"/>
              <a:buFont typeface="Arial"/>
              <a:buNone/>
            </a:pPr>
            <a:r>
              <a:rPr b="1" lang="en-GB" sz="3200">
                <a:solidFill>
                  <a:srgbClr val="003F41"/>
                </a:solidFill>
              </a:rPr>
              <a:t>Visualisation of Plant Omics Data</a:t>
            </a:r>
            <a:endParaRPr sz="3200"/>
          </a:p>
        </p:txBody>
      </p:sp>
      <p:sp>
        <p:nvSpPr>
          <p:cNvPr id="692" name="Google Shape;692;p72"/>
          <p:cNvSpPr txBox="1"/>
          <p:nvPr>
            <p:ph idx="2" type="body"/>
          </p:nvPr>
        </p:nvSpPr>
        <p:spPr>
          <a:xfrm>
            <a:off x="3775035" y="5875475"/>
            <a:ext cx="7860300" cy="558000"/>
          </a:xfrm>
          <a:prstGeom prst="rect">
            <a:avLst/>
          </a:prstGeom>
        </p:spPr>
        <p:txBody>
          <a:bodyPr anchorCtr="0" anchor="t" bIns="0" lIns="0" spcFirstLastPara="1" rIns="0" wrap="square" tIns="0">
            <a:noAutofit/>
          </a:bodyPr>
          <a:lstStyle/>
          <a:p>
            <a:pPr indent="0" lvl="0" marL="0" rtl="0" algn="r">
              <a:spcBef>
                <a:spcPts val="400"/>
              </a:spcBef>
              <a:spcAft>
                <a:spcPts val="0"/>
              </a:spcAft>
              <a:buClr>
                <a:schemeClr val="dk1"/>
              </a:buClr>
              <a:buSzPts val="1500"/>
              <a:buFont typeface="Arial"/>
              <a:buNone/>
            </a:pPr>
            <a:r>
              <a:rPr lang="en-GB"/>
              <a:t>Sebastian Beier, Oct-06-2023, ELIXIR-DE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73"/>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What is MapMan?</a:t>
            </a:r>
            <a:endParaRPr/>
          </a:p>
        </p:txBody>
      </p:sp>
      <p:sp>
        <p:nvSpPr>
          <p:cNvPr id="698" name="Google Shape;698;p73"/>
          <p:cNvSpPr txBox="1"/>
          <p:nvPr>
            <p:ph idx="1" type="body"/>
          </p:nvPr>
        </p:nvSpPr>
        <p:spPr>
          <a:xfrm>
            <a:off x="415600" y="1536633"/>
            <a:ext cx="11360700" cy="45552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The term MapMan refers to two different concepts:</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457200" lvl="0" marL="609600" rtl="0" algn="l">
              <a:spcBef>
                <a:spcPts val="500"/>
              </a:spcBef>
              <a:spcAft>
                <a:spcPts val="0"/>
              </a:spcAft>
              <a:buSzPts val="2400"/>
              <a:buChar char="•"/>
            </a:pPr>
            <a:r>
              <a:rPr lang="en-GB"/>
              <a:t>A </a:t>
            </a:r>
            <a:r>
              <a:rPr b="1" lang="en-GB"/>
              <a:t>framework</a:t>
            </a:r>
            <a:r>
              <a:rPr lang="en-GB"/>
              <a:t> for the classification of plant protein functions (MapMan4 framework used in Mercator4)</a:t>
            </a:r>
            <a:endParaRPr/>
          </a:p>
          <a:p>
            <a:pPr indent="-457200" lvl="0" marL="609600" rtl="0" algn="l">
              <a:lnSpc>
                <a:spcPct val="113999"/>
              </a:lnSpc>
              <a:spcBef>
                <a:spcPts val="800"/>
              </a:spcBef>
              <a:spcAft>
                <a:spcPts val="0"/>
              </a:spcAft>
              <a:buSzPts val="2400"/>
              <a:buChar char="•"/>
            </a:pPr>
            <a:r>
              <a:rPr lang="en-GB" sz="2700">
                <a:latin typeface="Arial"/>
                <a:ea typeface="Arial"/>
                <a:cs typeface="Arial"/>
                <a:sym typeface="Arial"/>
              </a:rPr>
              <a:t>A standalone </a:t>
            </a:r>
            <a:r>
              <a:rPr b="1" lang="en-GB" sz="2700">
                <a:latin typeface="Arial"/>
                <a:ea typeface="Arial"/>
                <a:cs typeface="Arial"/>
                <a:sym typeface="Arial"/>
              </a:rPr>
              <a:t>desktop application </a:t>
            </a:r>
            <a:r>
              <a:rPr lang="en-GB" sz="2700">
                <a:latin typeface="Arial"/>
                <a:ea typeface="Arial"/>
                <a:cs typeface="Arial"/>
                <a:sym typeface="Arial"/>
              </a:rPr>
              <a:t>for the visualisation of omics data</a:t>
            </a:r>
            <a:endParaRPr/>
          </a:p>
        </p:txBody>
      </p:sp>
      <p:pic>
        <p:nvPicPr>
          <p:cNvPr id="699" name="Google Shape;699;p73"/>
          <p:cNvPicPr preferRelativeResize="0"/>
          <p:nvPr/>
        </p:nvPicPr>
        <p:blipFill rotWithShape="1">
          <a:blip r:embed="rId3">
            <a:alphaModFix/>
          </a:blip>
          <a:srcRect b="0" l="0" r="0" t="0"/>
          <a:stretch/>
        </p:blipFill>
        <p:spPr>
          <a:xfrm>
            <a:off x="3673868" y="2063834"/>
            <a:ext cx="4844267" cy="1457767"/>
          </a:xfrm>
          <a:prstGeom prst="rect">
            <a:avLst/>
          </a:prstGeom>
          <a:noFill/>
          <a:ln>
            <a:noFill/>
          </a:ln>
        </p:spPr>
      </p:pic>
      <p:sp>
        <p:nvSpPr>
          <p:cNvPr id="700" name="Google Shape;700;p73"/>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74"/>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MapMan4 Framework</a:t>
            </a:r>
            <a:endParaRPr/>
          </a:p>
        </p:txBody>
      </p:sp>
      <p:sp>
        <p:nvSpPr>
          <p:cNvPr id="706" name="Google Shape;706;p74"/>
          <p:cNvSpPr txBox="1"/>
          <p:nvPr>
            <p:ph idx="1" type="body"/>
          </p:nvPr>
        </p:nvSpPr>
        <p:spPr>
          <a:xfrm>
            <a:off x="415600" y="904633"/>
            <a:ext cx="11360700" cy="4555200"/>
          </a:xfrm>
          <a:prstGeom prst="rect">
            <a:avLst/>
          </a:prstGeom>
        </p:spPr>
        <p:txBody>
          <a:bodyPr anchorCtr="0" anchor="t" bIns="0" lIns="0" spcFirstLastPara="1" rIns="0" wrap="square" tIns="0">
            <a:noAutofit/>
          </a:bodyPr>
          <a:lstStyle/>
          <a:p>
            <a:pPr indent="0" lvl="0" marL="0" rtl="0" algn="l">
              <a:lnSpc>
                <a:spcPct val="113999"/>
              </a:lnSpc>
              <a:spcBef>
                <a:spcPts val="500"/>
              </a:spcBef>
              <a:spcAft>
                <a:spcPts val="0"/>
              </a:spcAft>
              <a:buClr>
                <a:schemeClr val="dk1"/>
              </a:buClr>
              <a:buSzPts val="2700"/>
              <a:buFont typeface="Arial"/>
              <a:buNone/>
            </a:pPr>
            <a:r>
              <a:rPr lang="en-GB"/>
              <a:t>Hierarchical framework consisting of 30-top-level categories (also called BINs). One additional pseudo top-level category for proteins that could not be classified „35 not assigned“. Each child node is more specialised than its parent. Protein sequences are assigned to leaf level.</a:t>
            </a:r>
            <a:endParaRPr/>
          </a:p>
          <a:p>
            <a:pPr indent="0" lvl="0" marL="0" rtl="0" algn="l">
              <a:spcBef>
                <a:spcPts val="500"/>
              </a:spcBef>
              <a:spcAft>
                <a:spcPts val="0"/>
              </a:spcAft>
              <a:buNone/>
            </a:pPr>
            <a:r>
              <a:t/>
            </a:r>
            <a:endParaRPr/>
          </a:p>
        </p:txBody>
      </p:sp>
      <p:sp>
        <p:nvSpPr>
          <p:cNvPr id="707" name="Google Shape;707;p74"/>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pic>
        <p:nvPicPr>
          <p:cNvPr id="708" name="Google Shape;708;p74"/>
          <p:cNvPicPr preferRelativeResize="0"/>
          <p:nvPr/>
        </p:nvPicPr>
        <p:blipFill rotWithShape="1">
          <a:blip r:embed="rId3">
            <a:alphaModFix/>
          </a:blip>
          <a:srcRect b="0" l="0" r="0" t="0"/>
          <a:stretch/>
        </p:blipFill>
        <p:spPr>
          <a:xfrm>
            <a:off x="470400" y="2936034"/>
            <a:ext cx="6395891" cy="3668866"/>
          </a:xfrm>
          <a:prstGeom prst="rect">
            <a:avLst/>
          </a:prstGeom>
          <a:noFill/>
          <a:ln>
            <a:noFill/>
          </a:ln>
        </p:spPr>
      </p:pic>
      <p:sp>
        <p:nvSpPr>
          <p:cNvPr id="709" name="Google Shape;709;p74"/>
          <p:cNvSpPr txBox="1"/>
          <p:nvPr/>
        </p:nvSpPr>
        <p:spPr>
          <a:xfrm>
            <a:off x="7942377" y="2719152"/>
            <a:ext cx="3759900" cy="9543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i="0" lang="en-GB" sz="2700" u="none" cap="none" strike="noStrike">
                <a:solidFill>
                  <a:srgbClr val="000000"/>
                </a:solidFill>
                <a:latin typeface="Arial"/>
                <a:ea typeface="Arial"/>
                <a:cs typeface="Arial"/>
                <a:sym typeface="Arial"/>
              </a:rPr>
              <a:t>Protein</a:t>
            </a:r>
            <a:r>
              <a:rPr b="0" i="0" lang="en-GB" sz="2700" u="none" cap="none" strike="noStrike">
                <a:solidFill>
                  <a:srgbClr val="000000"/>
                </a:solidFill>
                <a:latin typeface="Arial"/>
                <a:ea typeface="Arial"/>
                <a:cs typeface="Arial"/>
                <a:sym typeface="Arial"/>
              </a:rPr>
              <a:t> annotation tool</a:t>
            </a:r>
            <a:endParaRPr sz="2700">
              <a:solidFill>
                <a:srgbClr val="000000"/>
              </a:solidFill>
              <a:latin typeface="Arial"/>
              <a:ea typeface="Arial"/>
              <a:cs typeface="Arial"/>
              <a:sym typeface="Arial"/>
            </a:endParaRPr>
          </a:p>
        </p:txBody>
      </p:sp>
      <p:pic>
        <p:nvPicPr>
          <p:cNvPr id="710" name="Google Shape;710;p74"/>
          <p:cNvPicPr preferRelativeResize="0"/>
          <p:nvPr/>
        </p:nvPicPr>
        <p:blipFill rotWithShape="1">
          <a:blip r:embed="rId4">
            <a:alphaModFix/>
          </a:blip>
          <a:srcRect b="0" l="0" r="0" t="0"/>
          <a:stretch/>
        </p:blipFill>
        <p:spPr>
          <a:xfrm>
            <a:off x="8034800" y="3252764"/>
            <a:ext cx="3475667" cy="1158567"/>
          </a:xfrm>
          <a:prstGeom prst="rect">
            <a:avLst/>
          </a:prstGeom>
          <a:noFill/>
          <a:ln>
            <a:noFill/>
          </a:ln>
        </p:spPr>
      </p:pic>
      <p:pic>
        <p:nvPicPr>
          <p:cNvPr id="711" name="Google Shape;711;p74"/>
          <p:cNvPicPr preferRelativeResize="0"/>
          <p:nvPr/>
        </p:nvPicPr>
        <p:blipFill rotWithShape="1">
          <a:blip r:embed="rId5">
            <a:alphaModFix/>
          </a:blip>
          <a:srcRect b="0" l="0" r="0" t="0"/>
          <a:stretch/>
        </p:blipFill>
        <p:spPr>
          <a:xfrm>
            <a:off x="8318567" y="4556667"/>
            <a:ext cx="3007613" cy="2096733"/>
          </a:xfrm>
          <a:prstGeom prst="rect">
            <a:avLst/>
          </a:prstGeom>
          <a:noFill/>
          <a:ln>
            <a:noFill/>
          </a:ln>
        </p:spPr>
      </p:pic>
      <p:sp>
        <p:nvSpPr>
          <p:cNvPr id="712" name="Google Shape;712;p74"/>
          <p:cNvSpPr/>
          <p:nvPr/>
        </p:nvSpPr>
        <p:spPr>
          <a:xfrm>
            <a:off x="7045317" y="2936019"/>
            <a:ext cx="717900" cy="530100"/>
          </a:xfrm>
          <a:prstGeom prst="notchedRightArrow">
            <a:avLst>
              <a:gd fmla="val 50000" name="adj1"/>
              <a:gd fmla="val 50000" name="adj2"/>
            </a:avLst>
          </a:prstGeom>
          <a:solidFill>
            <a:srgbClr val="023D6B"/>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5"/>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MapMan Desktop Application</a:t>
            </a:r>
            <a:endParaRPr/>
          </a:p>
        </p:txBody>
      </p:sp>
      <p:sp>
        <p:nvSpPr>
          <p:cNvPr id="718" name="Google Shape;718;p75"/>
          <p:cNvSpPr txBox="1"/>
          <p:nvPr>
            <p:ph idx="1" type="body"/>
          </p:nvPr>
        </p:nvSpPr>
        <p:spPr>
          <a:xfrm>
            <a:off x="415600" y="1151400"/>
            <a:ext cx="11360700" cy="4555200"/>
          </a:xfrm>
          <a:prstGeom prst="rect">
            <a:avLst/>
          </a:prstGeom>
        </p:spPr>
        <p:txBody>
          <a:bodyPr anchorCtr="0" anchor="t" bIns="0" lIns="0" spcFirstLastPara="1" rIns="0" wrap="square" tIns="0">
            <a:noAutofit/>
          </a:bodyPr>
          <a:lstStyle/>
          <a:p>
            <a:pPr indent="-209550" lvl="1" marL="482600" rtl="0" algn="l">
              <a:lnSpc>
                <a:spcPct val="113999"/>
              </a:lnSpc>
              <a:spcBef>
                <a:spcPts val="700"/>
              </a:spcBef>
              <a:spcAft>
                <a:spcPts val="0"/>
              </a:spcAft>
              <a:buSzPts val="2100"/>
              <a:buFont typeface="Calibri"/>
              <a:buChar char="•"/>
            </a:pPr>
            <a:r>
              <a:rPr b="1" lang="en-GB" sz="2100"/>
              <a:t>Graphical</a:t>
            </a:r>
            <a:r>
              <a:rPr lang="en-GB" sz="2100"/>
              <a:t> tool:</a:t>
            </a:r>
            <a:endParaRPr/>
          </a:p>
          <a:p>
            <a:pPr indent="-209550" lvl="2" marL="723900" rtl="0" algn="l">
              <a:lnSpc>
                <a:spcPct val="113999"/>
              </a:lnSpc>
              <a:spcBef>
                <a:spcPts val="800"/>
              </a:spcBef>
              <a:spcAft>
                <a:spcPts val="0"/>
              </a:spcAft>
              <a:buSzPts val="2100"/>
              <a:buFont typeface="Roboto"/>
              <a:buChar char="•"/>
            </a:pPr>
            <a:r>
              <a:rPr lang="en-GB" sz="2100"/>
              <a:t>Pathway visualization</a:t>
            </a:r>
            <a:endParaRPr sz="2100"/>
          </a:p>
          <a:p>
            <a:pPr indent="-209550" lvl="2" marL="723900" rtl="0" algn="l">
              <a:lnSpc>
                <a:spcPct val="113999"/>
              </a:lnSpc>
              <a:spcBef>
                <a:spcPts val="800"/>
              </a:spcBef>
              <a:spcAft>
                <a:spcPts val="0"/>
              </a:spcAft>
              <a:buSzPts val="2100"/>
              <a:buFont typeface="Roboto"/>
              <a:buChar char="•"/>
            </a:pPr>
            <a:r>
              <a:rPr lang="en-GB" sz="2100"/>
              <a:t>Testing for enriched pathways and processes</a:t>
            </a:r>
            <a:endParaRPr sz="2100"/>
          </a:p>
          <a:p>
            <a:pPr indent="-209550" lvl="2" marL="723900" rtl="0" algn="l">
              <a:lnSpc>
                <a:spcPct val="113999"/>
              </a:lnSpc>
              <a:spcBef>
                <a:spcPts val="800"/>
              </a:spcBef>
              <a:spcAft>
                <a:spcPts val="0"/>
              </a:spcAft>
              <a:buSzPts val="2100"/>
              <a:buFont typeface="Roboto"/>
              <a:buChar char="•"/>
            </a:pPr>
            <a:r>
              <a:rPr lang="en-GB" sz="2100"/>
              <a:t>Interactive data exploration</a:t>
            </a:r>
            <a:endParaRPr sz="1300"/>
          </a:p>
        </p:txBody>
      </p:sp>
      <p:sp>
        <p:nvSpPr>
          <p:cNvPr id="719" name="Google Shape;719;p75"/>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sp>
        <p:nvSpPr>
          <p:cNvPr id="720" name="Google Shape;720;p75"/>
          <p:cNvSpPr/>
          <p:nvPr/>
        </p:nvSpPr>
        <p:spPr>
          <a:xfrm>
            <a:off x="2494737" y="4175834"/>
            <a:ext cx="863700" cy="575700"/>
          </a:xfrm>
          <a:prstGeom prst="rightArrow">
            <a:avLst>
              <a:gd fmla="val 50000" name="adj1"/>
              <a:gd fmla="val 37500" name="adj2"/>
            </a:avLst>
          </a:prstGeom>
          <a:solidFill>
            <a:srgbClr val="0944FF"/>
          </a:solidFill>
          <a:ln cap="flat" cmpd="sng" w="9525">
            <a:solidFill>
              <a:srgbClr val="00000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721" name="Google Shape;721;p75"/>
          <p:cNvSpPr txBox="1"/>
          <p:nvPr/>
        </p:nvSpPr>
        <p:spPr>
          <a:xfrm>
            <a:off x="3272053" y="5570768"/>
            <a:ext cx="3551700" cy="3540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GB" sz="1500">
                <a:solidFill>
                  <a:srgbClr val="000099"/>
                </a:solidFill>
                <a:latin typeface="Arial Black"/>
                <a:ea typeface="Arial Black"/>
                <a:cs typeface="Arial Black"/>
                <a:sym typeface="Arial Black"/>
              </a:rPr>
              <a:t>Pathway Visualization</a:t>
            </a:r>
            <a:endParaRPr sz="1500">
              <a:solidFill>
                <a:srgbClr val="000099"/>
              </a:solidFill>
              <a:latin typeface="Arial Black"/>
              <a:ea typeface="Arial Black"/>
              <a:cs typeface="Arial Black"/>
              <a:sym typeface="Arial Black"/>
            </a:endParaRPr>
          </a:p>
        </p:txBody>
      </p:sp>
      <p:pic>
        <p:nvPicPr>
          <p:cNvPr id="722" name="Google Shape;722;p75"/>
          <p:cNvPicPr preferRelativeResize="0"/>
          <p:nvPr/>
        </p:nvPicPr>
        <p:blipFill rotWithShape="1">
          <a:blip r:embed="rId3">
            <a:alphaModFix/>
          </a:blip>
          <a:srcRect b="0" l="0" r="0" t="0"/>
          <a:stretch/>
        </p:blipFill>
        <p:spPr>
          <a:xfrm>
            <a:off x="689197" y="3429000"/>
            <a:ext cx="1674001" cy="2069300"/>
          </a:xfrm>
          <a:prstGeom prst="rect">
            <a:avLst/>
          </a:prstGeom>
          <a:noFill/>
          <a:ln>
            <a:noFill/>
          </a:ln>
        </p:spPr>
      </p:pic>
      <p:pic>
        <p:nvPicPr>
          <p:cNvPr descr="image_gallery?uuid=110a6c7f-4165-4627-9ac4-be8b5f3f15c5&amp;groupId=10207&amp;t=1274876078502" id="723" name="Google Shape;723;p75"/>
          <p:cNvPicPr preferRelativeResize="0"/>
          <p:nvPr/>
        </p:nvPicPr>
        <p:blipFill rotWithShape="1">
          <a:blip r:embed="rId4">
            <a:alphaModFix/>
          </a:blip>
          <a:srcRect b="0" l="28186" r="0" t="0"/>
          <a:stretch/>
        </p:blipFill>
        <p:spPr>
          <a:xfrm>
            <a:off x="6973530" y="3429000"/>
            <a:ext cx="1704503" cy="2069300"/>
          </a:xfrm>
          <a:prstGeom prst="rect">
            <a:avLst/>
          </a:prstGeom>
          <a:noFill/>
          <a:ln>
            <a:noFill/>
          </a:ln>
        </p:spPr>
      </p:pic>
      <p:pic>
        <p:nvPicPr>
          <p:cNvPr id="724" name="Google Shape;724;p75"/>
          <p:cNvPicPr preferRelativeResize="0"/>
          <p:nvPr/>
        </p:nvPicPr>
        <p:blipFill rotWithShape="1">
          <a:blip r:embed="rId5">
            <a:alphaModFix/>
          </a:blip>
          <a:srcRect b="0" l="0" r="0" t="0"/>
          <a:stretch/>
        </p:blipFill>
        <p:spPr>
          <a:xfrm>
            <a:off x="3542934" y="3429000"/>
            <a:ext cx="2791226" cy="2069300"/>
          </a:xfrm>
          <a:prstGeom prst="rect">
            <a:avLst/>
          </a:prstGeom>
          <a:noFill/>
          <a:ln>
            <a:noFill/>
          </a:ln>
        </p:spPr>
      </p:pic>
      <p:sp>
        <p:nvSpPr>
          <p:cNvPr id="725" name="Google Shape;725;p75"/>
          <p:cNvSpPr txBox="1"/>
          <p:nvPr/>
        </p:nvSpPr>
        <p:spPr>
          <a:xfrm>
            <a:off x="-281831" y="5570768"/>
            <a:ext cx="3551700" cy="3540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GB" sz="1500">
                <a:solidFill>
                  <a:srgbClr val="000099"/>
                </a:solidFill>
                <a:latin typeface="Arial Black"/>
                <a:ea typeface="Arial Black"/>
                <a:cs typeface="Arial Black"/>
                <a:sym typeface="Arial Black"/>
              </a:rPr>
              <a:t>Expression Data</a:t>
            </a:r>
            <a:endParaRPr sz="1500">
              <a:solidFill>
                <a:srgbClr val="000099"/>
              </a:solidFill>
              <a:latin typeface="Arial Black"/>
              <a:ea typeface="Arial Black"/>
              <a:cs typeface="Arial Black"/>
              <a:sym typeface="Arial Black"/>
            </a:endParaRPr>
          </a:p>
        </p:txBody>
      </p:sp>
      <p:sp>
        <p:nvSpPr>
          <p:cNvPr id="726" name="Google Shape;726;p75"/>
          <p:cNvSpPr txBox="1"/>
          <p:nvPr/>
        </p:nvSpPr>
        <p:spPr>
          <a:xfrm>
            <a:off x="6095987" y="5570768"/>
            <a:ext cx="3551700" cy="3540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GB" sz="1500">
                <a:solidFill>
                  <a:srgbClr val="000099"/>
                </a:solidFill>
                <a:latin typeface="Arial Black"/>
                <a:ea typeface="Arial Black"/>
                <a:cs typeface="Arial Black"/>
                <a:sym typeface="Arial Black"/>
              </a:rPr>
              <a:t>Enrichment testing</a:t>
            </a:r>
            <a:endParaRPr sz="1500">
              <a:solidFill>
                <a:srgbClr val="000099"/>
              </a:solidFill>
              <a:latin typeface="Arial Black"/>
              <a:ea typeface="Arial Black"/>
              <a:cs typeface="Arial Black"/>
              <a:sym typeface="Arial Black"/>
            </a:endParaRPr>
          </a:p>
        </p:txBody>
      </p:sp>
      <p:pic>
        <p:nvPicPr>
          <p:cNvPr id="727" name="Google Shape;727;p75"/>
          <p:cNvPicPr preferRelativeResize="0"/>
          <p:nvPr/>
        </p:nvPicPr>
        <p:blipFill rotWithShape="1">
          <a:blip r:embed="rId6">
            <a:alphaModFix/>
          </a:blip>
          <a:srcRect b="0" l="18791" r="0" t="0"/>
          <a:stretch/>
        </p:blipFill>
        <p:spPr>
          <a:xfrm>
            <a:off x="9124134" y="3382867"/>
            <a:ext cx="2263934" cy="2069299"/>
          </a:xfrm>
          <a:prstGeom prst="rect">
            <a:avLst/>
          </a:prstGeom>
          <a:noFill/>
          <a:ln>
            <a:noFill/>
          </a:ln>
        </p:spPr>
      </p:pic>
      <p:sp>
        <p:nvSpPr>
          <p:cNvPr id="728" name="Google Shape;728;p75"/>
          <p:cNvSpPr txBox="1"/>
          <p:nvPr/>
        </p:nvSpPr>
        <p:spPr>
          <a:xfrm>
            <a:off x="8480304" y="5457968"/>
            <a:ext cx="3551700" cy="5847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GB" sz="1500">
                <a:solidFill>
                  <a:srgbClr val="000099"/>
                </a:solidFill>
                <a:latin typeface="Arial Black"/>
                <a:ea typeface="Arial Black"/>
                <a:cs typeface="Arial Black"/>
                <a:sym typeface="Arial Black"/>
              </a:rPr>
              <a:t>Interactive data</a:t>
            </a:r>
            <a:endParaRPr sz="1600"/>
          </a:p>
          <a:p>
            <a:pPr indent="0" lvl="0" marL="0" marR="0" rtl="0" algn="ctr">
              <a:spcBef>
                <a:spcPts val="0"/>
              </a:spcBef>
              <a:spcAft>
                <a:spcPts val="0"/>
              </a:spcAft>
              <a:buNone/>
            </a:pPr>
            <a:r>
              <a:rPr lang="en-GB" sz="1500">
                <a:solidFill>
                  <a:srgbClr val="000099"/>
                </a:solidFill>
                <a:latin typeface="Arial Black"/>
                <a:ea typeface="Arial Black"/>
                <a:cs typeface="Arial Black"/>
                <a:sym typeface="Arial Black"/>
              </a:rPr>
              <a:t>Exploration</a:t>
            </a:r>
            <a:endParaRPr sz="1500">
              <a:solidFill>
                <a:srgbClr val="000099"/>
              </a:solidFill>
              <a:latin typeface="Arial Black"/>
              <a:ea typeface="Arial Black"/>
              <a:cs typeface="Arial Black"/>
              <a:sym typeface="Arial Black"/>
            </a:endParaRPr>
          </a:p>
        </p:txBody>
      </p:sp>
      <p:pic>
        <p:nvPicPr>
          <p:cNvPr id="729" name="Google Shape;729;p75"/>
          <p:cNvPicPr preferRelativeResize="0"/>
          <p:nvPr/>
        </p:nvPicPr>
        <p:blipFill rotWithShape="1">
          <a:blip r:embed="rId7">
            <a:alphaModFix/>
          </a:blip>
          <a:srcRect b="0" l="0" r="0" t="0"/>
          <a:stretch/>
        </p:blipFill>
        <p:spPr>
          <a:xfrm>
            <a:off x="8237929" y="1151405"/>
            <a:ext cx="3058667" cy="141038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76"/>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Requirements for MapMan Visualisations</a:t>
            </a:r>
            <a:endParaRPr/>
          </a:p>
        </p:txBody>
      </p:sp>
      <p:sp>
        <p:nvSpPr>
          <p:cNvPr id="735" name="Google Shape;735;p76"/>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pic>
        <p:nvPicPr>
          <p:cNvPr id="736" name="Google Shape;736;p76"/>
          <p:cNvPicPr preferRelativeResize="0"/>
          <p:nvPr/>
        </p:nvPicPr>
        <p:blipFill rotWithShape="1">
          <a:blip r:embed="rId3">
            <a:alphaModFix/>
          </a:blip>
          <a:srcRect b="0" l="0" r="0" t="0"/>
          <a:stretch/>
        </p:blipFill>
        <p:spPr>
          <a:xfrm>
            <a:off x="1413709" y="1855968"/>
            <a:ext cx="1297103" cy="709058"/>
          </a:xfrm>
          <a:prstGeom prst="rect">
            <a:avLst/>
          </a:prstGeom>
          <a:noFill/>
          <a:ln>
            <a:noFill/>
          </a:ln>
        </p:spPr>
      </p:pic>
      <p:pic>
        <p:nvPicPr>
          <p:cNvPr id="737" name="Google Shape;737;p76"/>
          <p:cNvPicPr preferRelativeResize="0"/>
          <p:nvPr/>
        </p:nvPicPr>
        <p:blipFill rotWithShape="1">
          <a:blip r:embed="rId4">
            <a:alphaModFix/>
          </a:blip>
          <a:srcRect b="0" l="0" r="0" t="0"/>
          <a:stretch/>
        </p:blipFill>
        <p:spPr>
          <a:xfrm>
            <a:off x="5536917" y="1789001"/>
            <a:ext cx="1201021" cy="842991"/>
          </a:xfrm>
          <a:prstGeom prst="rect">
            <a:avLst/>
          </a:prstGeom>
          <a:noFill/>
          <a:ln>
            <a:noFill/>
          </a:ln>
        </p:spPr>
      </p:pic>
      <p:pic>
        <p:nvPicPr>
          <p:cNvPr id="738" name="Google Shape;738;p76"/>
          <p:cNvPicPr preferRelativeResize="0"/>
          <p:nvPr/>
        </p:nvPicPr>
        <p:blipFill rotWithShape="1">
          <a:blip r:embed="rId5">
            <a:alphaModFix/>
          </a:blip>
          <a:srcRect b="0" l="0" r="0" t="0"/>
          <a:stretch/>
        </p:blipFill>
        <p:spPr>
          <a:xfrm>
            <a:off x="9624220" y="1915056"/>
            <a:ext cx="1181805" cy="716936"/>
          </a:xfrm>
          <a:prstGeom prst="rect">
            <a:avLst/>
          </a:prstGeom>
          <a:noFill/>
          <a:ln>
            <a:noFill/>
          </a:ln>
        </p:spPr>
      </p:pic>
      <p:sp>
        <p:nvSpPr>
          <p:cNvPr id="739" name="Google Shape;739;p76"/>
          <p:cNvSpPr txBox="1"/>
          <p:nvPr/>
        </p:nvSpPr>
        <p:spPr>
          <a:xfrm>
            <a:off x="968052" y="1011667"/>
            <a:ext cx="21885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Protein function annotation</a:t>
            </a:r>
            <a:endParaRPr sz="2100">
              <a:solidFill>
                <a:srgbClr val="000000"/>
              </a:solidFill>
              <a:latin typeface="Roboto"/>
              <a:ea typeface="Roboto"/>
              <a:cs typeface="Roboto"/>
              <a:sym typeface="Roboto"/>
            </a:endParaRPr>
          </a:p>
        </p:txBody>
      </p:sp>
      <p:sp>
        <p:nvSpPr>
          <p:cNvPr id="740" name="Google Shape;740;p76"/>
          <p:cNvSpPr txBox="1"/>
          <p:nvPr/>
        </p:nvSpPr>
        <p:spPr>
          <a:xfrm>
            <a:off x="4906020" y="1011665"/>
            <a:ext cx="24627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Gene expression data</a:t>
            </a:r>
            <a:endParaRPr sz="2100">
              <a:solidFill>
                <a:srgbClr val="000000"/>
              </a:solidFill>
              <a:latin typeface="Roboto"/>
              <a:ea typeface="Roboto"/>
              <a:cs typeface="Roboto"/>
              <a:sym typeface="Roboto"/>
            </a:endParaRPr>
          </a:p>
        </p:txBody>
      </p:sp>
      <p:sp>
        <p:nvSpPr>
          <p:cNvPr id="741" name="Google Shape;741;p76"/>
          <p:cNvSpPr txBox="1"/>
          <p:nvPr/>
        </p:nvSpPr>
        <p:spPr>
          <a:xfrm>
            <a:off x="9508832" y="1011667"/>
            <a:ext cx="12972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Pathway diagram</a:t>
            </a:r>
            <a:endParaRPr sz="2100">
              <a:solidFill>
                <a:srgbClr val="000000"/>
              </a:solidFill>
              <a:latin typeface="Roboto"/>
              <a:ea typeface="Roboto"/>
              <a:cs typeface="Roboto"/>
              <a:sym typeface="Roboto"/>
            </a:endParaRPr>
          </a:p>
        </p:txBody>
      </p:sp>
      <p:pic>
        <p:nvPicPr>
          <p:cNvPr id="742" name="Google Shape;742;p76"/>
          <p:cNvPicPr preferRelativeResize="0"/>
          <p:nvPr/>
        </p:nvPicPr>
        <p:blipFill rotWithShape="1">
          <a:blip r:embed="rId6">
            <a:alphaModFix/>
          </a:blip>
          <a:srcRect b="0" l="0" r="0" t="0"/>
          <a:stretch/>
        </p:blipFill>
        <p:spPr>
          <a:xfrm>
            <a:off x="249369" y="2787845"/>
            <a:ext cx="3719598" cy="1085581"/>
          </a:xfrm>
          <a:prstGeom prst="rect">
            <a:avLst/>
          </a:prstGeom>
          <a:noFill/>
          <a:ln>
            <a:noFill/>
          </a:ln>
        </p:spPr>
      </p:pic>
      <p:sp>
        <p:nvSpPr>
          <p:cNvPr id="743" name="Google Shape;743;p76"/>
          <p:cNvSpPr/>
          <p:nvPr/>
        </p:nvSpPr>
        <p:spPr>
          <a:xfrm>
            <a:off x="225079" y="4496028"/>
            <a:ext cx="543300" cy="328800"/>
          </a:xfrm>
          <a:prstGeom prst="notchedRightArrow">
            <a:avLst>
              <a:gd fmla="val 50000" name="adj1"/>
              <a:gd fmla="val 50000" name="adj2"/>
            </a:avLst>
          </a:prstGeom>
          <a:solidFill>
            <a:srgbClr val="023D6B"/>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44" name="Google Shape;744;p76"/>
          <p:cNvSpPr txBox="1"/>
          <p:nvPr/>
        </p:nvSpPr>
        <p:spPr>
          <a:xfrm>
            <a:off x="1007309" y="4288410"/>
            <a:ext cx="2239200" cy="1092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Run Mercator4 on genome assembly</a:t>
            </a:r>
            <a:endParaRPr sz="2100">
              <a:solidFill>
                <a:srgbClr val="000000"/>
              </a:solidFill>
              <a:latin typeface="Roboto"/>
              <a:ea typeface="Roboto"/>
              <a:cs typeface="Roboto"/>
              <a:sym typeface="Roboto"/>
            </a:endParaRPr>
          </a:p>
        </p:txBody>
      </p:sp>
      <p:pic>
        <p:nvPicPr>
          <p:cNvPr id="745" name="Google Shape;745;p76"/>
          <p:cNvPicPr preferRelativeResize="0"/>
          <p:nvPr/>
        </p:nvPicPr>
        <p:blipFill rotWithShape="1">
          <a:blip r:embed="rId7">
            <a:alphaModFix/>
          </a:blip>
          <a:srcRect b="0" l="0" r="0" t="0"/>
          <a:stretch/>
        </p:blipFill>
        <p:spPr>
          <a:xfrm>
            <a:off x="4261941" y="2787845"/>
            <a:ext cx="3719598" cy="1085581"/>
          </a:xfrm>
          <a:prstGeom prst="rect">
            <a:avLst/>
          </a:prstGeom>
          <a:noFill/>
          <a:ln>
            <a:noFill/>
          </a:ln>
        </p:spPr>
      </p:pic>
      <p:pic>
        <p:nvPicPr>
          <p:cNvPr descr="XN_EN_overview-2" id="746" name="Google Shape;746;p76"/>
          <p:cNvPicPr preferRelativeResize="0"/>
          <p:nvPr/>
        </p:nvPicPr>
        <p:blipFill rotWithShape="1">
          <a:blip r:embed="rId8">
            <a:alphaModFix/>
          </a:blip>
          <a:srcRect b="0" l="0" r="27436" t="0"/>
          <a:stretch/>
        </p:blipFill>
        <p:spPr>
          <a:xfrm>
            <a:off x="8864089" y="2615655"/>
            <a:ext cx="2941976" cy="1758017"/>
          </a:xfrm>
          <a:prstGeom prst="rect">
            <a:avLst/>
          </a:prstGeom>
          <a:noFill/>
          <a:ln>
            <a:noFill/>
          </a:ln>
        </p:spPr>
      </p:pic>
      <p:sp>
        <p:nvSpPr>
          <p:cNvPr id="747" name="Google Shape;747;p76"/>
          <p:cNvSpPr/>
          <p:nvPr/>
        </p:nvSpPr>
        <p:spPr>
          <a:xfrm>
            <a:off x="4058741" y="4496028"/>
            <a:ext cx="543300" cy="328800"/>
          </a:xfrm>
          <a:prstGeom prst="notchedRightArrow">
            <a:avLst>
              <a:gd fmla="val 50000" name="adj1"/>
              <a:gd fmla="val 50000" name="adj2"/>
            </a:avLst>
          </a:prstGeom>
          <a:solidFill>
            <a:srgbClr val="023D6B"/>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48" name="Google Shape;748;p76"/>
          <p:cNvSpPr txBox="1"/>
          <p:nvPr/>
        </p:nvSpPr>
        <p:spPr>
          <a:xfrm>
            <a:off x="4701891" y="4288409"/>
            <a:ext cx="2718300" cy="14160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Differential gene expression (RNA-Seq, Microarray data)</a:t>
            </a:r>
            <a:endParaRPr sz="2100">
              <a:solidFill>
                <a:srgbClr val="000000"/>
              </a:solidFill>
              <a:latin typeface="Roboto"/>
              <a:ea typeface="Roboto"/>
              <a:cs typeface="Roboto"/>
              <a:sym typeface="Roboto"/>
            </a:endParaRPr>
          </a:p>
        </p:txBody>
      </p:sp>
      <p:sp>
        <p:nvSpPr>
          <p:cNvPr id="749" name="Google Shape;749;p76"/>
          <p:cNvSpPr/>
          <p:nvPr/>
        </p:nvSpPr>
        <p:spPr>
          <a:xfrm>
            <a:off x="8235040" y="4496028"/>
            <a:ext cx="543300" cy="328800"/>
          </a:xfrm>
          <a:prstGeom prst="notchedRightArrow">
            <a:avLst>
              <a:gd fmla="val 50000" name="adj1"/>
              <a:gd fmla="val 50000" name="adj2"/>
            </a:avLst>
          </a:prstGeom>
          <a:solidFill>
            <a:srgbClr val="023D6B"/>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50" name="Google Shape;750;p76"/>
          <p:cNvSpPr txBox="1"/>
          <p:nvPr/>
        </p:nvSpPr>
        <p:spPr>
          <a:xfrm>
            <a:off x="9121330" y="4390009"/>
            <a:ext cx="2718300" cy="14160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Pathway you are interested in, available on the plabipd website</a:t>
            </a:r>
            <a:endParaRPr sz="2100">
              <a:solidFill>
                <a:srgbClr val="000000"/>
              </a:solidFill>
              <a:latin typeface="Roboto"/>
              <a:ea typeface="Roboto"/>
              <a:cs typeface="Roboto"/>
              <a:sym typeface="Roboto"/>
            </a:endParaRPr>
          </a:p>
        </p:txBody>
      </p:sp>
      <p:sp>
        <p:nvSpPr>
          <p:cNvPr id="751" name="Google Shape;751;p76"/>
          <p:cNvSpPr txBox="1"/>
          <p:nvPr/>
        </p:nvSpPr>
        <p:spPr>
          <a:xfrm>
            <a:off x="46166" y="5897767"/>
            <a:ext cx="11611500" cy="446400"/>
          </a:xfrm>
          <a:prstGeom prst="rect">
            <a:avLst/>
          </a:prstGeom>
          <a:solidFill>
            <a:srgbClr val="DF0F44"/>
          </a:solid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FFFFFF"/>
                </a:solidFill>
                <a:latin typeface="Roboto"/>
                <a:ea typeface="Roboto"/>
                <a:cs typeface="Roboto"/>
                <a:sym typeface="Roboto"/>
              </a:rPr>
              <a:t>Important Note: Gene identifier must be identical between annotation and expression data</a:t>
            </a:r>
            <a:endParaRPr sz="2100">
              <a:solidFill>
                <a:srgbClr val="FFFFFF"/>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77"/>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User Interface</a:t>
            </a:r>
            <a:endParaRPr/>
          </a:p>
        </p:txBody>
      </p:sp>
      <p:sp>
        <p:nvSpPr>
          <p:cNvPr id="757" name="Google Shape;757;p77"/>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pic>
        <p:nvPicPr>
          <p:cNvPr id="758" name="Google Shape;758;p77"/>
          <p:cNvPicPr preferRelativeResize="0"/>
          <p:nvPr/>
        </p:nvPicPr>
        <p:blipFill rotWithShape="1">
          <a:blip r:embed="rId3">
            <a:alphaModFix/>
          </a:blip>
          <a:srcRect b="0" l="0" r="0" t="0"/>
          <a:stretch/>
        </p:blipFill>
        <p:spPr>
          <a:xfrm>
            <a:off x="2586611" y="1484749"/>
            <a:ext cx="7175549" cy="3619074"/>
          </a:xfrm>
          <a:prstGeom prst="rect">
            <a:avLst/>
          </a:prstGeom>
          <a:noFill/>
          <a:ln cap="flat" cmpd="sng" w="9525">
            <a:solidFill>
              <a:srgbClr val="023D6B"/>
            </a:solidFill>
            <a:prstDash val="solid"/>
            <a:round/>
            <a:headEnd len="sm" w="sm" type="none"/>
            <a:tailEnd len="sm" w="sm" type="none"/>
          </a:ln>
        </p:spPr>
      </p:pic>
      <p:sp>
        <p:nvSpPr>
          <p:cNvPr id="759" name="Google Shape;759;p77"/>
          <p:cNvSpPr/>
          <p:nvPr/>
        </p:nvSpPr>
        <p:spPr>
          <a:xfrm>
            <a:off x="2509825" y="1539453"/>
            <a:ext cx="490800" cy="236400"/>
          </a:xfrm>
          <a:prstGeom prst="roundRect">
            <a:avLst>
              <a:gd fmla="val 16667" name="adj"/>
            </a:avLst>
          </a:prstGeom>
          <a:noFill/>
          <a:ln cap="flat" cmpd="sng" w="12700">
            <a:solidFill>
              <a:srgbClr val="DF0F44"/>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60" name="Google Shape;760;p77"/>
          <p:cNvSpPr txBox="1"/>
          <p:nvPr/>
        </p:nvSpPr>
        <p:spPr>
          <a:xfrm>
            <a:off x="167267" y="1006218"/>
            <a:ext cx="29133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Context menu and settings</a:t>
            </a:r>
            <a:endParaRPr sz="2100">
              <a:solidFill>
                <a:srgbClr val="000000"/>
              </a:solidFill>
              <a:latin typeface="Roboto"/>
              <a:ea typeface="Roboto"/>
              <a:cs typeface="Roboto"/>
              <a:sym typeface="Roboto"/>
            </a:endParaRPr>
          </a:p>
        </p:txBody>
      </p:sp>
      <p:cxnSp>
        <p:nvCxnSpPr>
          <p:cNvPr id="761" name="Google Shape;761;p77"/>
          <p:cNvCxnSpPr>
            <a:endCxn id="759" idx="1"/>
          </p:cNvCxnSpPr>
          <p:nvPr/>
        </p:nvCxnSpPr>
        <p:spPr>
          <a:xfrm>
            <a:off x="2037325" y="1419753"/>
            <a:ext cx="472500" cy="237900"/>
          </a:xfrm>
          <a:prstGeom prst="straightConnector1">
            <a:avLst/>
          </a:prstGeom>
          <a:noFill/>
          <a:ln cap="flat" cmpd="sng" w="12700">
            <a:solidFill>
              <a:srgbClr val="DF0F44"/>
            </a:solidFill>
            <a:prstDash val="solid"/>
            <a:miter lim="800000"/>
            <a:headEnd len="sm" w="sm" type="none"/>
            <a:tailEnd len="med" w="med" type="triangle"/>
          </a:ln>
        </p:spPr>
      </p:cxnSp>
      <p:sp>
        <p:nvSpPr>
          <p:cNvPr id="762" name="Google Shape;762;p77"/>
          <p:cNvSpPr/>
          <p:nvPr/>
        </p:nvSpPr>
        <p:spPr>
          <a:xfrm>
            <a:off x="3749230" y="1657681"/>
            <a:ext cx="6148800" cy="3422700"/>
          </a:xfrm>
          <a:prstGeom prst="roundRect">
            <a:avLst>
              <a:gd fmla="val 7104" name="adj"/>
            </a:avLst>
          </a:prstGeom>
          <a:noFill/>
          <a:ln cap="flat" cmpd="sng" w="12700">
            <a:solidFill>
              <a:srgbClr val="DF0F44"/>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63" name="Google Shape;763;p77"/>
          <p:cNvSpPr txBox="1"/>
          <p:nvPr/>
        </p:nvSpPr>
        <p:spPr>
          <a:xfrm>
            <a:off x="10446595" y="2317814"/>
            <a:ext cx="15099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Main window</a:t>
            </a:r>
            <a:endParaRPr sz="2100">
              <a:solidFill>
                <a:srgbClr val="000000"/>
              </a:solidFill>
              <a:latin typeface="Roboto"/>
              <a:ea typeface="Roboto"/>
              <a:cs typeface="Roboto"/>
              <a:sym typeface="Roboto"/>
            </a:endParaRPr>
          </a:p>
        </p:txBody>
      </p:sp>
      <p:cxnSp>
        <p:nvCxnSpPr>
          <p:cNvPr id="764" name="Google Shape;764;p77"/>
          <p:cNvCxnSpPr/>
          <p:nvPr/>
        </p:nvCxnSpPr>
        <p:spPr>
          <a:xfrm flipH="1">
            <a:off x="9897637" y="2516705"/>
            <a:ext cx="563700" cy="366900"/>
          </a:xfrm>
          <a:prstGeom prst="straightConnector1">
            <a:avLst/>
          </a:prstGeom>
          <a:noFill/>
          <a:ln cap="flat" cmpd="sng" w="12700">
            <a:solidFill>
              <a:srgbClr val="DF0F44"/>
            </a:solidFill>
            <a:prstDash val="solid"/>
            <a:miter lim="800000"/>
            <a:headEnd len="sm" w="sm" type="none"/>
            <a:tailEnd len="med" w="med" type="triangle"/>
          </a:ln>
        </p:spPr>
      </p:cxnSp>
      <p:sp>
        <p:nvSpPr>
          <p:cNvPr id="765" name="Google Shape;765;p77"/>
          <p:cNvSpPr/>
          <p:nvPr/>
        </p:nvSpPr>
        <p:spPr>
          <a:xfrm>
            <a:off x="2586611" y="1803260"/>
            <a:ext cx="1091100" cy="3175200"/>
          </a:xfrm>
          <a:prstGeom prst="roundRect">
            <a:avLst>
              <a:gd fmla="val 16667" name="adj"/>
            </a:avLst>
          </a:prstGeom>
          <a:noFill/>
          <a:ln cap="flat" cmpd="sng" w="12700">
            <a:solidFill>
              <a:srgbClr val="DF0F44"/>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66" name="Google Shape;766;p77"/>
          <p:cNvSpPr txBox="1"/>
          <p:nvPr/>
        </p:nvSpPr>
        <p:spPr>
          <a:xfrm>
            <a:off x="999611" y="2611077"/>
            <a:ext cx="15099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File structure</a:t>
            </a:r>
            <a:endParaRPr sz="2100">
              <a:solidFill>
                <a:srgbClr val="000000"/>
              </a:solidFill>
              <a:latin typeface="Roboto"/>
              <a:ea typeface="Roboto"/>
              <a:cs typeface="Roboto"/>
              <a:sym typeface="Roboto"/>
            </a:endParaRPr>
          </a:p>
        </p:txBody>
      </p:sp>
      <p:cxnSp>
        <p:nvCxnSpPr>
          <p:cNvPr id="767" name="Google Shape;767;p77"/>
          <p:cNvCxnSpPr/>
          <p:nvPr/>
        </p:nvCxnSpPr>
        <p:spPr>
          <a:xfrm flipH="1" rot="10800000">
            <a:off x="1899259" y="2558668"/>
            <a:ext cx="687600" cy="325200"/>
          </a:xfrm>
          <a:prstGeom prst="straightConnector1">
            <a:avLst/>
          </a:prstGeom>
          <a:noFill/>
          <a:ln cap="flat" cmpd="sng" w="12700">
            <a:solidFill>
              <a:srgbClr val="DF0F44"/>
            </a:solidFill>
            <a:prstDash val="solid"/>
            <a:miter lim="800000"/>
            <a:headEnd len="sm" w="sm" type="none"/>
            <a:tailEnd len="med" w="med" type="triangle"/>
          </a:ln>
        </p:spPr>
      </p:cxnSp>
      <p:sp>
        <p:nvSpPr>
          <p:cNvPr id="768" name="Google Shape;768;p77"/>
          <p:cNvSpPr/>
          <p:nvPr/>
        </p:nvSpPr>
        <p:spPr>
          <a:xfrm>
            <a:off x="2586611" y="5005533"/>
            <a:ext cx="1242900" cy="125700"/>
          </a:xfrm>
          <a:prstGeom prst="roundRect">
            <a:avLst>
              <a:gd fmla="val 16667" name="adj"/>
            </a:avLst>
          </a:prstGeom>
          <a:noFill/>
          <a:ln cap="flat" cmpd="sng" w="12700">
            <a:solidFill>
              <a:srgbClr val="DF0F44"/>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69" name="Google Shape;769;p77"/>
          <p:cNvSpPr txBox="1"/>
          <p:nvPr/>
        </p:nvSpPr>
        <p:spPr>
          <a:xfrm>
            <a:off x="361100" y="5368533"/>
            <a:ext cx="41244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Memory consumption and loading time</a:t>
            </a:r>
            <a:endParaRPr sz="2100">
              <a:solidFill>
                <a:srgbClr val="000000"/>
              </a:solidFill>
              <a:latin typeface="Roboto"/>
              <a:ea typeface="Roboto"/>
              <a:cs typeface="Roboto"/>
              <a:sym typeface="Roboto"/>
            </a:endParaRPr>
          </a:p>
        </p:txBody>
      </p:sp>
      <p:cxnSp>
        <p:nvCxnSpPr>
          <p:cNvPr id="770" name="Google Shape;770;p77"/>
          <p:cNvCxnSpPr/>
          <p:nvPr/>
        </p:nvCxnSpPr>
        <p:spPr>
          <a:xfrm flipH="1" rot="10800000">
            <a:off x="1899258" y="5080810"/>
            <a:ext cx="687600" cy="325200"/>
          </a:xfrm>
          <a:prstGeom prst="straightConnector1">
            <a:avLst/>
          </a:prstGeom>
          <a:noFill/>
          <a:ln cap="flat" cmpd="sng" w="12700">
            <a:solidFill>
              <a:srgbClr val="DF0F44"/>
            </a:solidFill>
            <a:prstDash val="solid"/>
            <a:miter lim="800000"/>
            <a:headEnd len="sm" w="sm" type="none"/>
            <a:tailEnd len="med" w="med" type="triangle"/>
          </a:ln>
        </p:spPr>
      </p:cxnSp>
      <p:sp>
        <p:nvSpPr>
          <p:cNvPr id="771" name="Google Shape;771;p77"/>
          <p:cNvSpPr/>
          <p:nvPr/>
        </p:nvSpPr>
        <p:spPr>
          <a:xfrm>
            <a:off x="9560145" y="1539453"/>
            <a:ext cx="273300" cy="117900"/>
          </a:xfrm>
          <a:prstGeom prst="roundRect">
            <a:avLst>
              <a:gd fmla="val 16667" name="adj"/>
            </a:avLst>
          </a:prstGeom>
          <a:noFill/>
          <a:ln cap="flat" cmpd="sng" w="12700">
            <a:solidFill>
              <a:srgbClr val="DF0F44"/>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72" name="Google Shape;772;p77"/>
          <p:cNvSpPr txBox="1"/>
          <p:nvPr/>
        </p:nvSpPr>
        <p:spPr>
          <a:xfrm>
            <a:off x="6996527" y="433932"/>
            <a:ext cx="28368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Help, License and Manual</a:t>
            </a:r>
            <a:endParaRPr sz="2100">
              <a:solidFill>
                <a:srgbClr val="000000"/>
              </a:solidFill>
              <a:latin typeface="Roboto"/>
              <a:ea typeface="Roboto"/>
              <a:cs typeface="Roboto"/>
              <a:sym typeface="Roboto"/>
            </a:endParaRPr>
          </a:p>
        </p:txBody>
      </p:sp>
      <p:cxnSp>
        <p:nvCxnSpPr>
          <p:cNvPr id="773" name="Google Shape;773;p77"/>
          <p:cNvCxnSpPr>
            <a:endCxn id="771" idx="1"/>
          </p:cNvCxnSpPr>
          <p:nvPr/>
        </p:nvCxnSpPr>
        <p:spPr>
          <a:xfrm>
            <a:off x="8307345" y="941103"/>
            <a:ext cx="1252800" cy="657300"/>
          </a:xfrm>
          <a:prstGeom prst="straightConnector1">
            <a:avLst/>
          </a:prstGeom>
          <a:noFill/>
          <a:ln cap="flat" cmpd="sng" w="12700">
            <a:solidFill>
              <a:srgbClr val="DF0F44"/>
            </a:solidFill>
            <a:prstDash val="solid"/>
            <a:miter lim="800000"/>
            <a:headEnd len="sm" w="sm" type="none"/>
            <a:tailEnd len="med" w="med" type="triangle"/>
          </a:ln>
        </p:spPr>
      </p:cxnSp>
      <p:sp>
        <p:nvSpPr>
          <p:cNvPr id="774" name="Google Shape;774;p77"/>
          <p:cNvSpPr/>
          <p:nvPr/>
        </p:nvSpPr>
        <p:spPr>
          <a:xfrm>
            <a:off x="3867092" y="2721266"/>
            <a:ext cx="1902000" cy="2209500"/>
          </a:xfrm>
          <a:prstGeom prst="roundRect">
            <a:avLst>
              <a:gd fmla="val 16667" name="adj"/>
            </a:avLst>
          </a:prstGeom>
          <a:noFill/>
          <a:ln cap="flat" cmpd="sng" w="12700">
            <a:solidFill>
              <a:srgbClr val="FFB96D"/>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75" name="Google Shape;775;p77"/>
          <p:cNvSpPr/>
          <p:nvPr/>
        </p:nvSpPr>
        <p:spPr>
          <a:xfrm>
            <a:off x="5840722" y="2721266"/>
            <a:ext cx="1902000" cy="2209500"/>
          </a:xfrm>
          <a:prstGeom prst="roundRect">
            <a:avLst>
              <a:gd fmla="val 16667" name="adj"/>
            </a:avLst>
          </a:prstGeom>
          <a:noFill/>
          <a:ln cap="flat" cmpd="sng" w="12700">
            <a:solidFill>
              <a:srgbClr val="FFB96D"/>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76" name="Google Shape;776;p77"/>
          <p:cNvSpPr/>
          <p:nvPr/>
        </p:nvSpPr>
        <p:spPr>
          <a:xfrm>
            <a:off x="7792345" y="2721265"/>
            <a:ext cx="1902000" cy="1952700"/>
          </a:xfrm>
          <a:prstGeom prst="roundRect">
            <a:avLst>
              <a:gd fmla="val 16667" name="adj"/>
            </a:avLst>
          </a:prstGeom>
          <a:noFill/>
          <a:ln cap="flat" cmpd="sng" w="12700">
            <a:solidFill>
              <a:srgbClr val="FFB96D"/>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77" name="Google Shape;777;p77"/>
          <p:cNvSpPr txBox="1"/>
          <p:nvPr/>
        </p:nvSpPr>
        <p:spPr>
          <a:xfrm>
            <a:off x="4017439" y="3848906"/>
            <a:ext cx="17652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Select Pathway</a:t>
            </a:r>
            <a:endParaRPr sz="2100">
              <a:solidFill>
                <a:srgbClr val="000000"/>
              </a:solidFill>
              <a:latin typeface="Roboto"/>
              <a:ea typeface="Roboto"/>
              <a:cs typeface="Roboto"/>
              <a:sym typeface="Roboto"/>
            </a:endParaRPr>
          </a:p>
        </p:txBody>
      </p:sp>
      <p:sp>
        <p:nvSpPr>
          <p:cNvPr id="778" name="Google Shape;778;p77"/>
          <p:cNvSpPr txBox="1"/>
          <p:nvPr/>
        </p:nvSpPr>
        <p:spPr>
          <a:xfrm>
            <a:off x="6010823" y="3848906"/>
            <a:ext cx="17652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Select Mapping</a:t>
            </a:r>
            <a:endParaRPr sz="2100">
              <a:solidFill>
                <a:srgbClr val="000000"/>
              </a:solidFill>
              <a:latin typeface="Roboto"/>
              <a:ea typeface="Roboto"/>
              <a:cs typeface="Roboto"/>
              <a:sym typeface="Roboto"/>
            </a:endParaRPr>
          </a:p>
        </p:txBody>
      </p:sp>
      <p:sp>
        <p:nvSpPr>
          <p:cNvPr id="779" name="Google Shape;779;p77"/>
          <p:cNvSpPr txBox="1"/>
          <p:nvPr/>
        </p:nvSpPr>
        <p:spPr>
          <a:xfrm>
            <a:off x="7842670" y="3848906"/>
            <a:ext cx="20457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Select Experiment</a:t>
            </a:r>
            <a:endParaRPr sz="2100">
              <a:solidFill>
                <a:srgbClr val="000000"/>
              </a:solidFill>
              <a:latin typeface="Roboto"/>
              <a:ea typeface="Roboto"/>
              <a:cs typeface="Roboto"/>
              <a:sym typeface="Roboto"/>
            </a:endParaRPr>
          </a:p>
        </p:txBody>
      </p:sp>
      <p:sp>
        <p:nvSpPr>
          <p:cNvPr id="780" name="Google Shape;780;p77"/>
          <p:cNvSpPr/>
          <p:nvPr/>
        </p:nvSpPr>
        <p:spPr>
          <a:xfrm>
            <a:off x="7792345" y="4709802"/>
            <a:ext cx="1902000" cy="221100"/>
          </a:xfrm>
          <a:prstGeom prst="roundRect">
            <a:avLst>
              <a:gd fmla="val 16667" name="adj"/>
            </a:avLst>
          </a:prstGeom>
          <a:noFill/>
          <a:ln cap="flat" cmpd="sng" w="12700">
            <a:solidFill>
              <a:srgbClr val="FFB96D"/>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781" name="Google Shape;781;p77"/>
          <p:cNvSpPr txBox="1"/>
          <p:nvPr/>
        </p:nvSpPr>
        <p:spPr>
          <a:xfrm>
            <a:off x="8175520" y="5312060"/>
            <a:ext cx="1586700" cy="7695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GB" sz="2100">
                <a:solidFill>
                  <a:srgbClr val="000000"/>
                </a:solidFill>
                <a:latin typeface="Roboto"/>
                <a:ea typeface="Roboto"/>
                <a:cs typeface="Roboto"/>
                <a:sym typeface="Roboto"/>
              </a:rPr>
              <a:t>Add new data</a:t>
            </a:r>
            <a:endParaRPr sz="2100">
              <a:solidFill>
                <a:srgbClr val="000000"/>
              </a:solidFill>
              <a:latin typeface="Roboto"/>
              <a:ea typeface="Roboto"/>
              <a:cs typeface="Roboto"/>
              <a:sym typeface="Roboto"/>
            </a:endParaRPr>
          </a:p>
        </p:txBody>
      </p:sp>
      <p:cxnSp>
        <p:nvCxnSpPr>
          <p:cNvPr id="782" name="Google Shape;782;p77"/>
          <p:cNvCxnSpPr/>
          <p:nvPr/>
        </p:nvCxnSpPr>
        <p:spPr>
          <a:xfrm flipH="1" rot="10800000">
            <a:off x="8501360" y="4949565"/>
            <a:ext cx="262800" cy="450000"/>
          </a:xfrm>
          <a:prstGeom prst="straightConnector1">
            <a:avLst/>
          </a:prstGeom>
          <a:noFill/>
          <a:ln cap="flat" cmpd="sng" w="12700">
            <a:solidFill>
              <a:srgbClr val="FFC000"/>
            </a:solidFill>
            <a:prstDash val="solid"/>
            <a:miter lim="800000"/>
            <a:headEnd len="sm" w="sm" type="none"/>
            <a:tailEnd len="med" w="med" type="triangl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78"/>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Pathways</a:t>
            </a:r>
            <a:endParaRPr/>
          </a:p>
        </p:txBody>
      </p:sp>
      <p:sp>
        <p:nvSpPr>
          <p:cNvPr id="788" name="Google Shape;788;p78"/>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pic>
        <p:nvPicPr>
          <p:cNvPr id="789" name="Google Shape;789;p78"/>
          <p:cNvPicPr preferRelativeResize="0"/>
          <p:nvPr/>
        </p:nvPicPr>
        <p:blipFill rotWithShape="1">
          <a:blip r:embed="rId3">
            <a:alphaModFix/>
          </a:blip>
          <a:srcRect b="0" l="0" r="0" t="0"/>
          <a:stretch/>
        </p:blipFill>
        <p:spPr>
          <a:xfrm>
            <a:off x="79349" y="1378480"/>
            <a:ext cx="5377137" cy="4166719"/>
          </a:xfrm>
          <a:prstGeom prst="rect">
            <a:avLst/>
          </a:prstGeom>
          <a:noFill/>
          <a:ln>
            <a:noFill/>
          </a:ln>
        </p:spPr>
      </p:pic>
      <p:sp>
        <p:nvSpPr>
          <p:cNvPr id="790" name="Google Shape;790;p78"/>
          <p:cNvSpPr/>
          <p:nvPr/>
        </p:nvSpPr>
        <p:spPr>
          <a:xfrm>
            <a:off x="174652" y="3145607"/>
            <a:ext cx="1262100" cy="520500"/>
          </a:xfrm>
          <a:prstGeom prst="roundRect">
            <a:avLst>
              <a:gd fmla="val 16667" name="adj"/>
            </a:avLst>
          </a:prstGeom>
          <a:noFill/>
          <a:ln cap="flat" cmpd="sng" w="12700">
            <a:solidFill>
              <a:srgbClr val="DF0F44"/>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cxnSp>
        <p:nvCxnSpPr>
          <p:cNvPr id="791" name="Google Shape;791;p78"/>
          <p:cNvCxnSpPr/>
          <p:nvPr/>
        </p:nvCxnSpPr>
        <p:spPr>
          <a:xfrm>
            <a:off x="0" y="2413584"/>
            <a:ext cx="349200" cy="679500"/>
          </a:xfrm>
          <a:prstGeom prst="straightConnector1">
            <a:avLst/>
          </a:prstGeom>
          <a:noFill/>
          <a:ln cap="flat" cmpd="sng" w="12700">
            <a:solidFill>
              <a:srgbClr val="FF0000"/>
            </a:solidFill>
            <a:prstDash val="solid"/>
            <a:miter lim="800000"/>
            <a:headEnd len="sm" w="sm" type="none"/>
            <a:tailEnd len="med" w="med" type="triangle"/>
          </a:ln>
        </p:spPr>
      </p:cxnSp>
      <p:sp>
        <p:nvSpPr>
          <p:cNvPr id="792" name="Google Shape;792;p78"/>
          <p:cNvSpPr txBox="1"/>
          <p:nvPr/>
        </p:nvSpPr>
        <p:spPr>
          <a:xfrm>
            <a:off x="5921512" y="1139195"/>
            <a:ext cx="6206700" cy="1342200"/>
          </a:xfrm>
          <a:prstGeom prst="rect">
            <a:avLst/>
          </a:prstGeom>
          <a:noFill/>
          <a:ln>
            <a:noFill/>
          </a:ln>
        </p:spPr>
        <p:txBody>
          <a:bodyPr anchorCtr="0" anchor="t" bIns="60925" lIns="121900" spcFirstLastPara="1" rIns="121900" wrap="square" tIns="60925">
            <a:spAutoFit/>
          </a:bodyPr>
          <a:lstStyle/>
          <a:p>
            <a:pPr indent="0" lvl="0" marL="0" marR="0" rtl="0" algn="l">
              <a:lnSpc>
                <a:spcPct val="115000"/>
              </a:lnSpc>
              <a:spcBef>
                <a:spcPts val="0"/>
              </a:spcBef>
              <a:spcAft>
                <a:spcPts val="0"/>
              </a:spcAft>
              <a:buNone/>
            </a:pPr>
            <a:r>
              <a:rPr lang="en-GB" sz="2400">
                <a:solidFill>
                  <a:srgbClr val="000000"/>
                </a:solidFill>
                <a:latin typeface="Roboto"/>
                <a:ea typeface="Roboto"/>
                <a:cs typeface="Roboto"/>
                <a:sym typeface="Roboto"/>
              </a:rPr>
              <a:t>Always make sure that you select correct version of diagrams! (All legacy files also available on the page)</a:t>
            </a:r>
            <a:endParaRPr sz="2400">
              <a:solidFill>
                <a:srgbClr val="000000"/>
              </a:solidFill>
              <a:latin typeface="Roboto"/>
              <a:ea typeface="Roboto"/>
              <a:cs typeface="Roboto"/>
              <a:sym typeface="Roboto"/>
            </a:endParaRPr>
          </a:p>
        </p:txBody>
      </p:sp>
      <p:sp>
        <p:nvSpPr>
          <p:cNvPr id="793" name="Google Shape;793;p78"/>
          <p:cNvSpPr txBox="1"/>
          <p:nvPr/>
        </p:nvSpPr>
        <p:spPr>
          <a:xfrm>
            <a:off x="5921512" y="2458826"/>
            <a:ext cx="6206700" cy="3041400"/>
          </a:xfrm>
          <a:prstGeom prst="rect">
            <a:avLst/>
          </a:prstGeom>
          <a:noFill/>
          <a:ln>
            <a:noFill/>
          </a:ln>
        </p:spPr>
        <p:txBody>
          <a:bodyPr anchorCtr="0" anchor="t" bIns="60925" lIns="121900" spcFirstLastPara="1" rIns="121900" wrap="square" tIns="60925">
            <a:spAutoFit/>
          </a:bodyPr>
          <a:lstStyle/>
          <a:p>
            <a:pPr indent="0" lvl="0" marL="0" marR="0" rtl="0" algn="l">
              <a:lnSpc>
                <a:spcPct val="115000"/>
              </a:lnSpc>
              <a:spcBef>
                <a:spcPts val="0"/>
              </a:spcBef>
              <a:spcAft>
                <a:spcPts val="0"/>
              </a:spcAft>
              <a:buNone/>
            </a:pPr>
            <a:r>
              <a:rPr lang="en-GB" sz="2400">
                <a:solidFill>
                  <a:srgbClr val="000000"/>
                </a:solidFill>
                <a:latin typeface="Roboto"/>
                <a:ea typeface="Roboto"/>
                <a:cs typeface="Roboto"/>
                <a:sym typeface="Roboto"/>
              </a:rPr>
              <a:t>Current Mercator4 version 5 diagrams consist of 13 basic diagrams (including primary and secondary metabolism), as well as five custom-made diagrams for specialised biosynthesis pathways not found in all plants. </a:t>
            </a:r>
            <a:endParaRPr sz="1600">
              <a:latin typeface="Roboto"/>
              <a:ea typeface="Roboto"/>
              <a:cs typeface="Roboto"/>
              <a:sym typeface="Roboto"/>
            </a:endParaRPr>
          </a:p>
          <a:p>
            <a:pPr indent="0" lvl="0" marL="0" marR="0" rtl="0" algn="l">
              <a:lnSpc>
                <a:spcPct val="115000"/>
              </a:lnSpc>
              <a:spcBef>
                <a:spcPts val="0"/>
              </a:spcBef>
              <a:spcAft>
                <a:spcPts val="0"/>
              </a:spcAft>
              <a:buNone/>
            </a:pPr>
            <a:r>
              <a:t/>
            </a:r>
            <a:endParaRPr sz="2400">
              <a:solidFill>
                <a:srgbClr val="000000"/>
              </a:solidFill>
              <a:latin typeface="Roboto"/>
              <a:ea typeface="Roboto"/>
              <a:cs typeface="Roboto"/>
              <a:sym typeface="Roboto"/>
            </a:endParaRPr>
          </a:p>
        </p:txBody>
      </p:sp>
      <p:sp>
        <p:nvSpPr>
          <p:cNvPr id="794" name="Google Shape;794;p78"/>
          <p:cNvSpPr txBox="1"/>
          <p:nvPr/>
        </p:nvSpPr>
        <p:spPr>
          <a:xfrm>
            <a:off x="5921512" y="5100623"/>
            <a:ext cx="6206700" cy="1342200"/>
          </a:xfrm>
          <a:prstGeom prst="rect">
            <a:avLst/>
          </a:prstGeom>
          <a:noFill/>
          <a:ln>
            <a:noFill/>
          </a:ln>
        </p:spPr>
        <p:txBody>
          <a:bodyPr anchorCtr="0" anchor="t" bIns="60925" lIns="121900" spcFirstLastPara="1" rIns="121900" wrap="square" tIns="60925">
            <a:spAutoFit/>
          </a:bodyPr>
          <a:lstStyle/>
          <a:p>
            <a:pPr indent="0" lvl="0" marL="0" marR="0" rtl="0" algn="l">
              <a:lnSpc>
                <a:spcPct val="115000"/>
              </a:lnSpc>
              <a:spcBef>
                <a:spcPts val="0"/>
              </a:spcBef>
              <a:spcAft>
                <a:spcPts val="0"/>
              </a:spcAft>
              <a:buNone/>
            </a:pPr>
            <a:r>
              <a:rPr lang="en-GB" sz="2400">
                <a:solidFill>
                  <a:srgbClr val="000000"/>
                </a:solidFill>
                <a:latin typeface="Roboto"/>
                <a:ea typeface="Roboto"/>
                <a:cs typeface="Roboto"/>
                <a:sym typeface="Roboto"/>
              </a:rPr>
              <a:t>Each diagram comes with an image file and the protein mapping used by MapMan software to associate the appropriate BIN.</a:t>
            </a:r>
            <a:endParaRPr sz="2400">
              <a:solidFill>
                <a:srgbClr val="000000"/>
              </a:solidFill>
              <a:latin typeface="Roboto"/>
              <a:ea typeface="Roboto"/>
              <a:cs typeface="Roboto"/>
              <a:sym typeface="Roboto"/>
            </a:endParaRPr>
          </a:p>
        </p:txBody>
      </p:sp>
      <p:pic>
        <p:nvPicPr>
          <p:cNvPr id="795" name="Google Shape;795;p78"/>
          <p:cNvPicPr preferRelativeResize="0"/>
          <p:nvPr/>
        </p:nvPicPr>
        <p:blipFill rotWithShape="1">
          <a:blip r:embed="rId4">
            <a:alphaModFix/>
          </a:blip>
          <a:srcRect b="0" l="0" r="0" t="0"/>
          <a:stretch/>
        </p:blipFill>
        <p:spPr>
          <a:xfrm>
            <a:off x="0" y="839767"/>
            <a:ext cx="10986166" cy="59862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79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79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7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79"/>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Enrichment Test with PageMan</a:t>
            </a:r>
            <a:endParaRPr/>
          </a:p>
        </p:txBody>
      </p:sp>
      <p:sp>
        <p:nvSpPr>
          <p:cNvPr id="801" name="Google Shape;801;p79"/>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pic>
        <p:nvPicPr>
          <p:cNvPr id="802" name="Google Shape;802;p79"/>
          <p:cNvPicPr preferRelativeResize="0"/>
          <p:nvPr/>
        </p:nvPicPr>
        <p:blipFill rotWithShape="1">
          <a:blip r:embed="rId3">
            <a:alphaModFix/>
          </a:blip>
          <a:srcRect b="0" l="0" r="0" t="0"/>
          <a:stretch/>
        </p:blipFill>
        <p:spPr>
          <a:xfrm>
            <a:off x="5046181" y="1311036"/>
            <a:ext cx="7145818" cy="4196612"/>
          </a:xfrm>
          <a:prstGeom prst="rect">
            <a:avLst/>
          </a:prstGeom>
          <a:noFill/>
          <a:ln cap="flat" cmpd="sng" w="9525">
            <a:solidFill>
              <a:srgbClr val="023D6B"/>
            </a:solidFill>
            <a:prstDash val="solid"/>
            <a:round/>
            <a:headEnd len="sm" w="sm" type="none"/>
            <a:tailEnd len="sm" w="sm" type="none"/>
          </a:ln>
        </p:spPr>
      </p:pic>
      <p:sp>
        <p:nvSpPr>
          <p:cNvPr id="803" name="Google Shape;803;p79"/>
          <p:cNvSpPr txBox="1"/>
          <p:nvPr/>
        </p:nvSpPr>
        <p:spPr>
          <a:xfrm>
            <a:off x="0" y="1264847"/>
            <a:ext cx="4884900" cy="4868100"/>
          </a:xfrm>
          <a:prstGeom prst="rect">
            <a:avLst/>
          </a:prstGeom>
          <a:noFill/>
          <a:ln>
            <a:noFill/>
          </a:ln>
        </p:spPr>
        <p:txBody>
          <a:bodyPr anchorCtr="0" anchor="t" bIns="60925" lIns="121900" spcFirstLastPara="1" rIns="121900" wrap="square" tIns="60925">
            <a:spAutoFit/>
          </a:bodyPr>
          <a:lstStyle/>
          <a:p>
            <a:pPr indent="0" lvl="0" marL="0" marR="0" rtl="0" algn="l">
              <a:lnSpc>
                <a:spcPct val="114000"/>
              </a:lnSpc>
              <a:spcBef>
                <a:spcPts val="0"/>
              </a:spcBef>
              <a:spcAft>
                <a:spcPts val="0"/>
              </a:spcAft>
              <a:buNone/>
            </a:pPr>
            <a:r>
              <a:rPr lang="en-GB" sz="2100">
                <a:solidFill>
                  <a:srgbClr val="000000"/>
                </a:solidFill>
                <a:latin typeface="Roboto"/>
                <a:ea typeface="Roboto"/>
                <a:cs typeface="Roboto"/>
                <a:sym typeface="Roboto"/>
              </a:rPr>
              <a:t>MapMan allows statistical tests with PageMan:</a:t>
            </a:r>
            <a:endParaRPr sz="2100">
              <a:solidFill>
                <a:srgbClr val="000000"/>
              </a:solidFill>
              <a:latin typeface="Roboto"/>
              <a:ea typeface="Roboto"/>
              <a:cs typeface="Roboto"/>
              <a:sym typeface="Roboto"/>
            </a:endParaRPr>
          </a:p>
          <a:p>
            <a:pPr indent="-425450" lvl="1" marL="1066800" marR="0" rtl="0" algn="l">
              <a:lnSpc>
                <a:spcPct val="114000"/>
              </a:lnSpc>
              <a:spcBef>
                <a:spcPts val="0"/>
              </a:spcBef>
              <a:spcAft>
                <a:spcPts val="0"/>
              </a:spcAft>
              <a:buClr>
                <a:srgbClr val="000000"/>
              </a:buClr>
              <a:buSzPts val="2100"/>
              <a:buFont typeface="Roboto"/>
              <a:buChar char="•"/>
            </a:pPr>
            <a:r>
              <a:rPr i="0" lang="en-GB" sz="2100" u="none" cap="none" strike="noStrike">
                <a:solidFill>
                  <a:srgbClr val="000000"/>
                </a:solidFill>
                <a:latin typeface="Roboto"/>
                <a:ea typeface="Roboto"/>
                <a:cs typeface="Roboto"/>
                <a:sym typeface="Roboto"/>
              </a:rPr>
              <a:t>Rank-based test (Wilcoxon signed-rank test)</a:t>
            </a:r>
            <a:endParaRPr sz="2100">
              <a:latin typeface="Roboto"/>
              <a:ea typeface="Roboto"/>
              <a:cs typeface="Roboto"/>
              <a:sym typeface="Roboto"/>
            </a:endParaRPr>
          </a:p>
          <a:p>
            <a:pPr indent="-425450" lvl="1" marL="1066800" marR="0" rtl="0" algn="l">
              <a:lnSpc>
                <a:spcPct val="114000"/>
              </a:lnSpc>
              <a:spcBef>
                <a:spcPts val="0"/>
              </a:spcBef>
              <a:spcAft>
                <a:spcPts val="0"/>
              </a:spcAft>
              <a:buClr>
                <a:srgbClr val="000000"/>
              </a:buClr>
              <a:buSzPts val="2100"/>
              <a:buFont typeface="Roboto"/>
              <a:buChar char="•"/>
            </a:pPr>
            <a:r>
              <a:rPr i="0" lang="en-GB" sz="2100" u="none" cap="none" strike="noStrike">
                <a:solidFill>
                  <a:srgbClr val="000000"/>
                </a:solidFill>
                <a:latin typeface="Roboto"/>
                <a:ea typeface="Roboto"/>
                <a:cs typeface="Roboto"/>
                <a:sym typeface="Roboto"/>
              </a:rPr>
              <a:t>ORA analysis (chi-square statistic, Fisher‘s exact test, hypergeometric test)</a:t>
            </a:r>
            <a:endParaRPr sz="2100">
              <a:latin typeface="Roboto"/>
              <a:ea typeface="Roboto"/>
              <a:cs typeface="Roboto"/>
              <a:sym typeface="Roboto"/>
            </a:endParaRPr>
          </a:p>
          <a:p>
            <a:pPr indent="-425450" lvl="1" marL="1066800" marR="0" rtl="0" algn="l">
              <a:lnSpc>
                <a:spcPct val="114000"/>
              </a:lnSpc>
              <a:spcBef>
                <a:spcPts val="0"/>
              </a:spcBef>
              <a:spcAft>
                <a:spcPts val="0"/>
              </a:spcAft>
              <a:buClr>
                <a:srgbClr val="000000"/>
              </a:buClr>
              <a:buSzPts val="2100"/>
              <a:buFont typeface="Roboto"/>
              <a:buChar char="•"/>
            </a:pPr>
            <a:r>
              <a:rPr i="0" lang="en-GB" sz="2100" u="none" cap="none" strike="noStrike">
                <a:solidFill>
                  <a:srgbClr val="000000"/>
                </a:solidFill>
                <a:latin typeface="Roboto"/>
                <a:ea typeface="Roboto"/>
                <a:cs typeface="Roboto"/>
                <a:sym typeface="Roboto"/>
              </a:rPr>
              <a:t>Average</a:t>
            </a:r>
            <a:endParaRPr sz="2100">
              <a:latin typeface="Roboto"/>
              <a:ea typeface="Roboto"/>
              <a:cs typeface="Roboto"/>
              <a:sym typeface="Roboto"/>
            </a:endParaRPr>
          </a:p>
          <a:p>
            <a:pPr indent="-292100" lvl="1" marL="1066800" marR="0" rtl="0" algn="l">
              <a:lnSpc>
                <a:spcPct val="114000"/>
              </a:lnSpc>
              <a:spcBef>
                <a:spcPts val="0"/>
              </a:spcBef>
              <a:spcAft>
                <a:spcPts val="0"/>
              </a:spcAft>
              <a:buClr>
                <a:srgbClr val="000000"/>
              </a:buClr>
              <a:buSzPts val="2700"/>
              <a:buFont typeface="Arial"/>
              <a:buNone/>
            </a:pPr>
            <a:r>
              <a:t/>
            </a:r>
            <a:endParaRPr i="0" sz="2100" u="none" cap="none" strike="noStrike">
              <a:solidFill>
                <a:srgbClr val="000000"/>
              </a:solidFill>
              <a:latin typeface="Roboto"/>
              <a:ea typeface="Roboto"/>
              <a:cs typeface="Roboto"/>
              <a:sym typeface="Roboto"/>
            </a:endParaRPr>
          </a:p>
          <a:p>
            <a:pPr indent="-425450" lvl="1" marL="1066800" marR="0" rtl="0" algn="l">
              <a:lnSpc>
                <a:spcPct val="114000"/>
              </a:lnSpc>
              <a:spcBef>
                <a:spcPts val="0"/>
              </a:spcBef>
              <a:spcAft>
                <a:spcPts val="0"/>
              </a:spcAft>
              <a:buClr>
                <a:srgbClr val="000000"/>
              </a:buClr>
              <a:buSzPts val="2100"/>
              <a:buFont typeface="Roboto"/>
              <a:buChar char="•"/>
            </a:pPr>
            <a:r>
              <a:rPr i="0" lang="en-GB" sz="2100" u="none" cap="none" strike="noStrike">
                <a:solidFill>
                  <a:srgbClr val="000000"/>
                </a:solidFill>
                <a:latin typeface="Roboto"/>
                <a:ea typeface="Roboto"/>
                <a:cs typeface="Roboto"/>
                <a:sym typeface="Roboto"/>
              </a:rPr>
              <a:t>Multiple tests error correction with Benjamini-Hochberg, Benjamini Yekutieli, Bonferroni</a:t>
            </a:r>
            <a:endParaRPr i="0" sz="2100" u="none" cap="none" strike="noStrike">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6"/>
          <p:cNvSpPr txBox="1"/>
          <p:nvPr>
            <p:ph type="ctrTitle"/>
          </p:nvPr>
        </p:nvSpPr>
        <p:spPr>
          <a:xfrm>
            <a:off x="3775025" y="3541300"/>
            <a:ext cx="7860300" cy="1434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GB"/>
              <a:t>KnetMiner</a:t>
            </a:r>
            <a:endParaRPr/>
          </a:p>
        </p:txBody>
      </p:sp>
      <p:sp>
        <p:nvSpPr>
          <p:cNvPr id="153" name="Google Shape;153;p26"/>
          <p:cNvSpPr txBox="1"/>
          <p:nvPr>
            <p:ph idx="1" type="subTitle"/>
          </p:nvPr>
        </p:nvSpPr>
        <p:spPr>
          <a:xfrm>
            <a:off x="3775035" y="4975900"/>
            <a:ext cx="7860300" cy="899700"/>
          </a:xfrm>
          <a:prstGeom prst="rect">
            <a:avLst/>
          </a:prstGeom>
        </p:spPr>
        <p:txBody>
          <a:bodyPr anchorCtr="0" anchor="b" bIns="0" lIns="0" spcFirstLastPara="1" rIns="0" wrap="square" tIns="0">
            <a:noAutofit/>
          </a:bodyPr>
          <a:lstStyle/>
          <a:p>
            <a:pPr indent="0" lvl="0" marL="0" rtl="0" algn="r">
              <a:spcBef>
                <a:spcPts val="560"/>
              </a:spcBef>
              <a:spcAft>
                <a:spcPts val="600"/>
              </a:spcAft>
              <a:buNone/>
            </a:pPr>
            <a:r>
              <a:t/>
            </a:r>
            <a:endParaRPr/>
          </a:p>
        </p:txBody>
      </p:sp>
      <p:sp>
        <p:nvSpPr>
          <p:cNvPr id="154" name="Google Shape;154;p26"/>
          <p:cNvSpPr txBox="1"/>
          <p:nvPr>
            <p:ph idx="2" type="body"/>
          </p:nvPr>
        </p:nvSpPr>
        <p:spPr>
          <a:xfrm>
            <a:off x="3775035" y="5875475"/>
            <a:ext cx="7860300" cy="558000"/>
          </a:xfrm>
          <a:prstGeom prst="rect">
            <a:avLst/>
          </a:prstGeom>
        </p:spPr>
        <p:txBody>
          <a:bodyPr anchorCtr="0" anchor="t" bIns="0" lIns="0" spcFirstLastPara="1" rIns="0" wrap="square" tIns="0">
            <a:noAutofit/>
          </a:bodyPr>
          <a:lstStyle/>
          <a:p>
            <a:pPr indent="0" lvl="0" marL="0" rtl="0" algn="r">
              <a:spcBef>
                <a:spcPts val="360"/>
              </a:spcBef>
              <a:spcAft>
                <a:spcPts val="60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80"/>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Data Exploration - Cluster Experimental Data</a:t>
            </a:r>
            <a:endParaRPr/>
          </a:p>
        </p:txBody>
      </p:sp>
      <p:sp>
        <p:nvSpPr>
          <p:cNvPr id="809" name="Google Shape;809;p80"/>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sp>
        <p:nvSpPr>
          <p:cNvPr id="810" name="Google Shape;810;p80"/>
          <p:cNvSpPr txBox="1"/>
          <p:nvPr/>
        </p:nvSpPr>
        <p:spPr>
          <a:xfrm>
            <a:off x="67001" y="1372811"/>
            <a:ext cx="2760300" cy="1920300"/>
          </a:xfrm>
          <a:prstGeom prst="rect">
            <a:avLst/>
          </a:prstGeom>
          <a:noFill/>
          <a:ln>
            <a:noFill/>
          </a:ln>
        </p:spPr>
        <p:txBody>
          <a:bodyPr anchorCtr="0" anchor="t" bIns="60925" lIns="121900" spcFirstLastPara="1" rIns="121900" wrap="square" tIns="60925">
            <a:spAutoFit/>
          </a:bodyPr>
          <a:lstStyle/>
          <a:p>
            <a:pPr indent="0" lvl="0" marL="0" marR="0" rtl="0" algn="l">
              <a:lnSpc>
                <a:spcPct val="114000"/>
              </a:lnSpc>
              <a:spcBef>
                <a:spcPts val="0"/>
              </a:spcBef>
              <a:spcAft>
                <a:spcPts val="0"/>
              </a:spcAft>
              <a:buNone/>
            </a:pPr>
            <a:r>
              <a:rPr lang="en-GB" sz="2100">
                <a:solidFill>
                  <a:srgbClr val="000000"/>
                </a:solidFill>
                <a:latin typeface="Roboto"/>
                <a:ea typeface="Roboto"/>
                <a:cs typeface="Roboto"/>
                <a:sym typeface="Roboto"/>
              </a:rPr>
              <a:t>MapMan allows to cluster genes with similar behavior over multiple measurements</a:t>
            </a:r>
            <a:endParaRPr sz="2100">
              <a:solidFill>
                <a:srgbClr val="000000"/>
              </a:solidFill>
              <a:latin typeface="Roboto"/>
              <a:ea typeface="Roboto"/>
              <a:cs typeface="Roboto"/>
              <a:sym typeface="Roboto"/>
            </a:endParaRPr>
          </a:p>
        </p:txBody>
      </p:sp>
      <p:pic>
        <p:nvPicPr>
          <p:cNvPr id="811" name="Google Shape;811;p80"/>
          <p:cNvPicPr preferRelativeResize="0"/>
          <p:nvPr/>
        </p:nvPicPr>
        <p:blipFill rotWithShape="1">
          <a:blip r:embed="rId3">
            <a:alphaModFix/>
          </a:blip>
          <a:srcRect b="0" l="0" r="0" t="0"/>
          <a:stretch/>
        </p:blipFill>
        <p:spPr>
          <a:xfrm>
            <a:off x="2750467" y="1318333"/>
            <a:ext cx="9238336" cy="47089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81"/>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Data Exploration - Venn Diagram</a:t>
            </a:r>
            <a:endParaRPr/>
          </a:p>
        </p:txBody>
      </p:sp>
      <p:sp>
        <p:nvSpPr>
          <p:cNvPr id="817" name="Google Shape;817;p81"/>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sp>
        <p:nvSpPr>
          <p:cNvPr id="818" name="Google Shape;818;p81"/>
          <p:cNvSpPr txBox="1"/>
          <p:nvPr/>
        </p:nvSpPr>
        <p:spPr>
          <a:xfrm>
            <a:off x="168535" y="1529711"/>
            <a:ext cx="2760300" cy="2288700"/>
          </a:xfrm>
          <a:prstGeom prst="rect">
            <a:avLst/>
          </a:prstGeom>
          <a:noFill/>
          <a:ln>
            <a:noFill/>
          </a:ln>
        </p:spPr>
        <p:txBody>
          <a:bodyPr anchorCtr="0" anchor="t" bIns="60925" lIns="121900" spcFirstLastPara="1" rIns="121900" wrap="square" tIns="60925">
            <a:spAutoFit/>
          </a:bodyPr>
          <a:lstStyle/>
          <a:p>
            <a:pPr indent="0" lvl="0" marL="0" marR="0" rtl="0" algn="l">
              <a:lnSpc>
                <a:spcPct val="114000"/>
              </a:lnSpc>
              <a:spcBef>
                <a:spcPts val="0"/>
              </a:spcBef>
              <a:spcAft>
                <a:spcPts val="0"/>
              </a:spcAft>
              <a:buNone/>
            </a:pPr>
            <a:r>
              <a:rPr lang="en-GB" sz="2100">
                <a:solidFill>
                  <a:srgbClr val="000000"/>
                </a:solidFill>
                <a:latin typeface="Roboto"/>
                <a:ea typeface="Roboto"/>
                <a:cs typeface="Roboto"/>
                <a:sym typeface="Roboto"/>
              </a:rPr>
              <a:t>MapMan can give a quick comparison of multiple data columns with Venn diagram visualisation</a:t>
            </a:r>
            <a:endParaRPr sz="2100">
              <a:solidFill>
                <a:srgbClr val="000000"/>
              </a:solidFill>
              <a:latin typeface="Roboto"/>
              <a:ea typeface="Roboto"/>
              <a:cs typeface="Roboto"/>
              <a:sym typeface="Roboto"/>
            </a:endParaRPr>
          </a:p>
        </p:txBody>
      </p:sp>
      <p:pic>
        <p:nvPicPr>
          <p:cNvPr id="819" name="Google Shape;819;p81"/>
          <p:cNvPicPr preferRelativeResize="0"/>
          <p:nvPr/>
        </p:nvPicPr>
        <p:blipFill rotWithShape="1">
          <a:blip r:embed="rId3">
            <a:alphaModFix/>
          </a:blip>
          <a:srcRect b="0" l="0" r="0" t="0"/>
          <a:stretch/>
        </p:blipFill>
        <p:spPr>
          <a:xfrm>
            <a:off x="3036133" y="1271700"/>
            <a:ext cx="8851068" cy="490183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82"/>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Download and Installation</a:t>
            </a:r>
            <a:endParaRPr/>
          </a:p>
        </p:txBody>
      </p:sp>
      <p:sp>
        <p:nvSpPr>
          <p:cNvPr id="825" name="Google Shape;825;p82"/>
          <p:cNvSpPr txBox="1"/>
          <p:nvPr>
            <p:ph idx="1" type="body"/>
          </p:nvPr>
        </p:nvSpPr>
        <p:spPr>
          <a:xfrm>
            <a:off x="415600" y="1536633"/>
            <a:ext cx="11360700" cy="45552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u="sng">
                <a:solidFill>
                  <a:schemeClr val="hlink"/>
                </a:solidFill>
                <a:hlinkClick r:id="rId3"/>
              </a:rPr>
              <a:t>https://www.plabipd.de/mapman_main.html</a:t>
            </a:r>
            <a:r>
              <a:rPr lang="en-GB"/>
              <a:t> </a:t>
            </a:r>
            <a:endParaRPr/>
          </a:p>
        </p:txBody>
      </p:sp>
      <p:sp>
        <p:nvSpPr>
          <p:cNvPr id="826" name="Google Shape;826;p82"/>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a:t>‹#›</a:t>
            </a:fld>
            <a:endParaRPr/>
          </a:p>
        </p:txBody>
      </p:sp>
      <p:pic>
        <p:nvPicPr>
          <p:cNvPr id="827" name="Google Shape;827;p82"/>
          <p:cNvPicPr preferRelativeResize="0"/>
          <p:nvPr/>
        </p:nvPicPr>
        <p:blipFill>
          <a:blip r:embed="rId4">
            <a:alphaModFix/>
          </a:blip>
          <a:stretch>
            <a:fillRect/>
          </a:stretch>
        </p:blipFill>
        <p:spPr>
          <a:xfrm>
            <a:off x="9566600" y="242633"/>
            <a:ext cx="2209800" cy="2209800"/>
          </a:xfrm>
          <a:prstGeom prst="rect">
            <a:avLst/>
          </a:prstGeom>
          <a:noFill/>
          <a:ln>
            <a:noFill/>
          </a:ln>
        </p:spPr>
      </p:pic>
      <p:pic>
        <p:nvPicPr>
          <p:cNvPr id="828" name="Google Shape;828;p82"/>
          <p:cNvPicPr preferRelativeResize="0"/>
          <p:nvPr/>
        </p:nvPicPr>
        <p:blipFill>
          <a:blip r:embed="rId5">
            <a:alphaModFix/>
          </a:blip>
          <a:stretch>
            <a:fillRect/>
          </a:stretch>
        </p:blipFill>
        <p:spPr>
          <a:xfrm>
            <a:off x="3838067" y="2086933"/>
            <a:ext cx="5643120" cy="4405568"/>
          </a:xfrm>
          <a:prstGeom prst="rect">
            <a:avLst/>
          </a:prstGeom>
          <a:noFill/>
          <a:ln>
            <a:noFill/>
          </a:ln>
        </p:spPr>
      </p:pic>
      <p:sp>
        <p:nvSpPr>
          <p:cNvPr id="829" name="Google Shape;829;p82"/>
          <p:cNvSpPr/>
          <p:nvPr/>
        </p:nvSpPr>
        <p:spPr>
          <a:xfrm>
            <a:off x="3907667" y="3768433"/>
            <a:ext cx="1340400" cy="5919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Corbel"/>
              <a:ea typeface="Corbel"/>
              <a:cs typeface="Corbel"/>
              <a:sym typeface="Corbel"/>
            </a:endParaRPr>
          </a:p>
        </p:txBody>
      </p:sp>
      <p:cxnSp>
        <p:nvCxnSpPr>
          <p:cNvPr id="830" name="Google Shape;830;p82"/>
          <p:cNvCxnSpPr>
            <a:endCxn id="829" idx="1"/>
          </p:cNvCxnSpPr>
          <p:nvPr/>
        </p:nvCxnSpPr>
        <p:spPr>
          <a:xfrm>
            <a:off x="2088767" y="3994783"/>
            <a:ext cx="1818900" cy="69600"/>
          </a:xfrm>
          <a:prstGeom prst="straightConnector1">
            <a:avLst/>
          </a:prstGeom>
          <a:noFill/>
          <a:ln cap="flat" cmpd="sng" w="38100">
            <a:solidFill>
              <a:srgbClr val="DF0F44"/>
            </a:solidFill>
            <a:prstDash val="solid"/>
            <a:round/>
            <a:headEnd len="med" w="med" type="none"/>
            <a:tailEnd len="med" w="med" type="triangle"/>
          </a:ln>
        </p:spPr>
      </p:cxnSp>
      <p:sp>
        <p:nvSpPr>
          <p:cNvPr id="831" name="Google Shape;831;p82"/>
          <p:cNvSpPr txBox="1"/>
          <p:nvPr/>
        </p:nvSpPr>
        <p:spPr>
          <a:xfrm>
            <a:off x="415600" y="4325433"/>
            <a:ext cx="2645700" cy="2293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900">
                <a:latin typeface="Roboto"/>
                <a:ea typeface="Roboto"/>
                <a:cs typeface="Roboto"/>
                <a:sym typeface="Roboto"/>
              </a:rPr>
              <a:t>Follow the installation wizard instructions (Linux or Windows)</a:t>
            </a:r>
            <a:endParaRPr sz="1900">
              <a:latin typeface="Roboto"/>
              <a:ea typeface="Roboto"/>
              <a:cs typeface="Roboto"/>
              <a:sym typeface="Roboto"/>
            </a:endParaRPr>
          </a:p>
          <a:p>
            <a:pPr indent="0" lvl="0" marL="0" rtl="0" algn="l">
              <a:spcBef>
                <a:spcPts val="0"/>
              </a:spcBef>
              <a:spcAft>
                <a:spcPts val="0"/>
              </a:spcAft>
              <a:buNone/>
            </a:pPr>
            <a:r>
              <a:t/>
            </a:r>
            <a:endParaRPr sz="1900">
              <a:latin typeface="Roboto"/>
              <a:ea typeface="Roboto"/>
              <a:cs typeface="Roboto"/>
              <a:sym typeface="Roboto"/>
            </a:endParaRPr>
          </a:p>
          <a:p>
            <a:pPr indent="0" lvl="0" marL="0" rtl="0" algn="l">
              <a:spcBef>
                <a:spcPts val="0"/>
              </a:spcBef>
              <a:spcAft>
                <a:spcPts val="0"/>
              </a:spcAft>
              <a:buNone/>
            </a:pPr>
            <a:r>
              <a:rPr lang="en-GB" sz="1900">
                <a:latin typeface="Roboto"/>
                <a:ea typeface="Roboto"/>
                <a:cs typeface="Roboto"/>
                <a:sym typeface="Roboto"/>
              </a:rPr>
              <a:t>MacOS X: Install Java, run MapMan jar from terminal</a:t>
            </a:r>
            <a:endParaRPr sz="1900">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83"/>
          <p:cNvSpPr txBox="1"/>
          <p:nvPr>
            <p:ph type="title"/>
          </p:nvPr>
        </p:nvSpPr>
        <p:spPr>
          <a:xfrm>
            <a:off x="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References and Acknowledgements</a:t>
            </a:r>
            <a:endParaRPr/>
          </a:p>
        </p:txBody>
      </p:sp>
      <p:sp>
        <p:nvSpPr>
          <p:cNvPr id="837" name="Google Shape;837;p83"/>
          <p:cNvSpPr txBox="1"/>
          <p:nvPr>
            <p:ph idx="1" type="body"/>
          </p:nvPr>
        </p:nvSpPr>
        <p:spPr>
          <a:xfrm>
            <a:off x="415600" y="1536633"/>
            <a:ext cx="11360700" cy="45552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u="sng">
                <a:solidFill>
                  <a:schemeClr val="hlink"/>
                </a:solidFill>
                <a:hlinkClick r:id="rId3"/>
              </a:rPr>
              <a:t>https://www.plabipd.de/mapman_main.html</a:t>
            </a:r>
            <a:r>
              <a:rPr lang="en-GB"/>
              <a:t>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rPr lang="en-GB"/>
              <a:t>Rainer Schwacke</a:t>
            </a:r>
            <a:endParaRPr/>
          </a:p>
          <a:p>
            <a:pPr indent="0" lvl="0" marL="0" rtl="0" algn="l">
              <a:spcBef>
                <a:spcPts val="500"/>
              </a:spcBef>
              <a:spcAft>
                <a:spcPts val="0"/>
              </a:spcAft>
              <a:buNone/>
            </a:pPr>
            <a:r>
              <a:rPr lang="en-GB"/>
              <a:t>Marie Bolger</a:t>
            </a:r>
            <a:endParaRPr/>
          </a:p>
          <a:p>
            <a:pPr indent="0" lvl="0" marL="0" rtl="0" algn="l">
              <a:spcBef>
                <a:spcPts val="500"/>
              </a:spcBef>
              <a:spcAft>
                <a:spcPts val="0"/>
              </a:spcAft>
              <a:buNone/>
            </a:pPr>
            <a:r>
              <a:rPr lang="en-GB"/>
              <a:t>Axel Vogel</a:t>
            </a:r>
            <a:endParaRPr/>
          </a:p>
          <a:p>
            <a:pPr indent="0" lvl="0" marL="0" rtl="0" algn="l">
              <a:spcBef>
                <a:spcPts val="500"/>
              </a:spcBef>
              <a:spcAft>
                <a:spcPts val="0"/>
              </a:spcAft>
              <a:buNone/>
            </a:pPr>
            <a:r>
              <a:rPr lang="en-GB"/>
              <a:t>Björn Usadel</a:t>
            </a:r>
            <a:endParaRPr/>
          </a:p>
        </p:txBody>
      </p:sp>
      <p:sp>
        <p:nvSpPr>
          <p:cNvPr id="838" name="Google Shape;838;p83"/>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en-GB" sz="1700">
                <a:solidFill>
                  <a:schemeClr val="dk1"/>
                </a:solidFill>
                <a:latin typeface="Corbel"/>
                <a:ea typeface="Corbel"/>
                <a:cs typeface="Corbel"/>
                <a:sym typeface="Corbel"/>
              </a:rPr>
              <a:t>‹#›</a:t>
            </a:fld>
            <a:endParaRPr sz="1700">
              <a:solidFill>
                <a:schemeClr val="dk1"/>
              </a:solidFill>
              <a:latin typeface="Corbel"/>
              <a:ea typeface="Corbel"/>
              <a:cs typeface="Corbel"/>
              <a:sym typeface="Corbel"/>
            </a:endParaRPr>
          </a:p>
        </p:txBody>
      </p:sp>
      <p:sp>
        <p:nvSpPr>
          <p:cNvPr id="839" name="Google Shape;839;p83"/>
          <p:cNvSpPr txBox="1"/>
          <p:nvPr/>
        </p:nvSpPr>
        <p:spPr>
          <a:xfrm>
            <a:off x="7919467" y="1319900"/>
            <a:ext cx="4292100" cy="1400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500"/>
              <a:buFont typeface="Arial"/>
              <a:buNone/>
            </a:pPr>
            <a:r>
              <a:rPr lang="en-GB" sz="1500" u="sng">
                <a:solidFill>
                  <a:schemeClr val="hlink"/>
                </a:solidFill>
                <a:hlinkClick r:id="rId4"/>
              </a:rPr>
              <a:t>Thimm et al. (2004)</a:t>
            </a:r>
            <a:endParaRPr sz="1500">
              <a:solidFill>
                <a:schemeClr val="dk1"/>
              </a:solidFill>
            </a:endParaRPr>
          </a:p>
          <a:p>
            <a:pPr indent="0" lvl="0" marL="0" rtl="0" algn="l">
              <a:spcBef>
                <a:spcPts val="0"/>
              </a:spcBef>
              <a:spcAft>
                <a:spcPts val="0"/>
              </a:spcAft>
              <a:buNone/>
            </a:pPr>
            <a:r>
              <a:rPr lang="en-GB" sz="1500">
                <a:solidFill>
                  <a:schemeClr val="dk1"/>
                </a:solidFill>
              </a:rPr>
              <a:t>MapMan: a user-driven tool to display genomics data sets onto diagrams of metabolic pathways and other biological processes. Plant J. 2004 Mar, 37(6): 914-939. </a:t>
            </a:r>
            <a:endParaRPr sz="1900">
              <a:latin typeface="Roboto"/>
              <a:ea typeface="Roboto"/>
              <a:cs typeface="Roboto"/>
              <a:sym typeface="Roboto"/>
            </a:endParaRPr>
          </a:p>
        </p:txBody>
      </p:sp>
      <p:sp>
        <p:nvSpPr>
          <p:cNvPr id="840" name="Google Shape;840;p83"/>
          <p:cNvSpPr txBox="1"/>
          <p:nvPr/>
        </p:nvSpPr>
        <p:spPr>
          <a:xfrm>
            <a:off x="7919467" y="2741333"/>
            <a:ext cx="4098300" cy="1631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500"/>
              <a:buFont typeface="Arial"/>
              <a:buNone/>
            </a:pPr>
            <a:r>
              <a:rPr lang="en-GB" sz="1500" u="sng">
                <a:solidFill>
                  <a:schemeClr val="hlink"/>
                </a:solidFill>
                <a:hlinkClick r:id="rId5"/>
              </a:rPr>
              <a:t>Usadel et al. (2005)</a:t>
            </a:r>
            <a:endParaRPr sz="1500">
              <a:solidFill>
                <a:schemeClr val="dk1"/>
              </a:solidFill>
            </a:endParaRPr>
          </a:p>
          <a:p>
            <a:pPr indent="0" lvl="0" marL="0" rtl="0" algn="l">
              <a:spcBef>
                <a:spcPts val="0"/>
              </a:spcBef>
              <a:spcAft>
                <a:spcPts val="0"/>
              </a:spcAft>
              <a:buNone/>
            </a:pPr>
            <a:r>
              <a:rPr lang="en-GB" sz="1500">
                <a:solidFill>
                  <a:schemeClr val="dk1"/>
                </a:solidFill>
              </a:rPr>
              <a:t>Extension of the visualization tool MapMan to allow statistical analysis of arrays, display of corresponding genes, and comparison with known responses. Plant Physiol. 2005 Jul, 138(3): 1195-1204.</a:t>
            </a:r>
            <a:endParaRPr sz="1900">
              <a:latin typeface="Roboto"/>
              <a:ea typeface="Roboto"/>
              <a:cs typeface="Roboto"/>
              <a:sym typeface="Roboto"/>
            </a:endParaRPr>
          </a:p>
        </p:txBody>
      </p:sp>
      <p:sp>
        <p:nvSpPr>
          <p:cNvPr id="841" name="Google Shape;841;p83"/>
          <p:cNvSpPr txBox="1"/>
          <p:nvPr/>
        </p:nvSpPr>
        <p:spPr>
          <a:xfrm>
            <a:off x="7919467" y="4448933"/>
            <a:ext cx="3960000" cy="1862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500" u="sng">
                <a:solidFill>
                  <a:schemeClr val="hlink"/>
                </a:solidFill>
                <a:hlinkClick r:id="rId6"/>
              </a:rPr>
              <a:t>Bolger, M., Schwacke, R., Usadel, B. (2021).</a:t>
            </a:r>
            <a:r>
              <a:rPr lang="en-GB" sz="1500"/>
              <a:t> MapMan Visualization of RNA-Seq Data Using Mercator4 Functional Annotations. In: Dobnik, D., Gruden, K., Ramšak, Ž., Coll, A. (eds) Solanum tuberosum. Methods in Molecular Biology, vol 2354. Humana, New York, NY.</a:t>
            </a:r>
            <a:endParaRPr sz="15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84"/>
          <p:cNvSpPr txBox="1"/>
          <p:nvPr>
            <p:ph type="ctrTitle"/>
          </p:nvPr>
        </p:nvSpPr>
        <p:spPr>
          <a:xfrm>
            <a:off x="3775025" y="3541300"/>
            <a:ext cx="7860300" cy="1434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GB"/>
              <a:t>DiNAR</a:t>
            </a:r>
            <a:endParaRPr/>
          </a:p>
        </p:txBody>
      </p:sp>
      <p:sp>
        <p:nvSpPr>
          <p:cNvPr id="848" name="Google Shape;848;p84"/>
          <p:cNvSpPr txBox="1"/>
          <p:nvPr>
            <p:ph idx="1" type="subTitle"/>
          </p:nvPr>
        </p:nvSpPr>
        <p:spPr>
          <a:xfrm>
            <a:off x="3775035" y="4975900"/>
            <a:ext cx="7860300" cy="899700"/>
          </a:xfrm>
          <a:prstGeom prst="rect">
            <a:avLst/>
          </a:prstGeom>
        </p:spPr>
        <p:txBody>
          <a:bodyPr anchorCtr="0" anchor="b" bIns="0" lIns="0" spcFirstLastPara="1" rIns="0" wrap="square" tIns="0">
            <a:noAutofit/>
          </a:bodyPr>
          <a:lstStyle/>
          <a:p>
            <a:pPr indent="0" lvl="0" marL="0" rtl="0" algn="r">
              <a:spcBef>
                <a:spcPts val="560"/>
              </a:spcBef>
              <a:spcAft>
                <a:spcPts val="600"/>
              </a:spcAft>
              <a:buNone/>
            </a:pPr>
            <a:r>
              <a:rPr lang="en-GB"/>
              <a:t>Differential Network Analysis in R</a:t>
            </a:r>
            <a:endParaRPr/>
          </a:p>
        </p:txBody>
      </p:sp>
      <p:sp>
        <p:nvSpPr>
          <p:cNvPr id="849" name="Google Shape;849;p84"/>
          <p:cNvSpPr txBox="1"/>
          <p:nvPr>
            <p:ph idx="2" type="body"/>
          </p:nvPr>
        </p:nvSpPr>
        <p:spPr>
          <a:xfrm>
            <a:off x="3775035" y="5875475"/>
            <a:ext cx="7860300" cy="558000"/>
          </a:xfrm>
          <a:prstGeom prst="rect">
            <a:avLst/>
          </a:prstGeom>
        </p:spPr>
        <p:txBody>
          <a:bodyPr anchorCtr="0" anchor="t" bIns="0" lIns="0" spcFirstLastPara="1" rIns="0" wrap="square" tIns="0">
            <a:noAutofit/>
          </a:bodyPr>
          <a:lstStyle/>
          <a:p>
            <a:pPr indent="0" lvl="0" marL="0" rtl="0" algn="r">
              <a:spcBef>
                <a:spcPts val="360"/>
              </a:spcBef>
              <a:spcAft>
                <a:spcPts val="600"/>
              </a:spcAft>
              <a:buNone/>
            </a:pPr>
            <a:r>
              <a:rPr lang="en-GB"/>
              <a:t>https://github.com/NIB-SI/DiNAR</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85"/>
          <p:cNvSpPr txBox="1"/>
          <p:nvPr>
            <p:ph idx="1" type="body"/>
          </p:nvPr>
        </p:nvSpPr>
        <p:spPr>
          <a:xfrm>
            <a:off x="6053675" y="2755200"/>
            <a:ext cx="5490600" cy="3744000"/>
          </a:xfrm>
          <a:prstGeom prst="rect">
            <a:avLst/>
          </a:prstGeom>
        </p:spPr>
        <p:txBody>
          <a:bodyPr anchorCtr="0" anchor="t" bIns="0" lIns="0" spcFirstLastPara="1" rIns="0" wrap="square" tIns="0">
            <a:noAutofit/>
          </a:bodyPr>
          <a:lstStyle/>
          <a:p>
            <a:pPr indent="0" lvl="0" marL="0" rtl="0" algn="l">
              <a:spcBef>
                <a:spcPts val="480"/>
              </a:spcBef>
              <a:spcAft>
                <a:spcPts val="0"/>
              </a:spcAft>
              <a:buNone/>
            </a:pPr>
            <a:r>
              <a:rPr lang="en-GB"/>
              <a:t>Prior knowledge/</a:t>
            </a:r>
            <a:r>
              <a:rPr lang="en-GB"/>
              <a:t>background</a:t>
            </a:r>
            <a:endParaRPr/>
          </a:p>
          <a:p>
            <a:pPr indent="-381000" lvl="0" marL="457200" rtl="0" algn="l">
              <a:spcBef>
                <a:spcPts val="600"/>
              </a:spcBef>
              <a:spcAft>
                <a:spcPts val="0"/>
              </a:spcAft>
              <a:buSzPts val="2400"/>
              <a:buChar char="•"/>
            </a:pPr>
            <a:r>
              <a:rPr lang="en-GB"/>
              <a:t>nodes/molecules</a:t>
            </a:r>
            <a:endParaRPr/>
          </a:p>
          <a:p>
            <a:pPr indent="-381000" lvl="0" marL="457200" rtl="0" algn="l">
              <a:spcBef>
                <a:spcPts val="0"/>
              </a:spcBef>
              <a:spcAft>
                <a:spcPts val="0"/>
              </a:spcAft>
              <a:buSzPts val="2400"/>
              <a:buChar char="•"/>
            </a:pPr>
            <a:r>
              <a:rPr lang="en-GB"/>
              <a:t>edges/reactions</a:t>
            </a:r>
            <a:endParaRPr/>
          </a:p>
          <a:p>
            <a:pPr indent="0" lvl="0" marL="0" rtl="0" algn="l">
              <a:spcBef>
                <a:spcPts val="600"/>
              </a:spcBef>
              <a:spcAft>
                <a:spcPts val="0"/>
              </a:spcAft>
              <a:buNone/>
            </a:pPr>
            <a:r>
              <a:rPr lang="en-GB"/>
              <a:t>Experimental data</a:t>
            </a:r>
            <a:endParaRPr/>
          </a:p>
          <a:p>
            <a:pPr indent="-381000" lvl="0" marL="457200" rtl="0" algn="l">
              <a:spcBef>
                <a:spcPts val="600"/>
              </a:spcBef>
              <a:spcAft>
                <a:spcPts val="0"/>
              </a:spcAft>
              <a:buSzPts val="2400"/>
              <a:buChar char="•"/>
            </a:pPr>
            <a:r>
              <a:rPr lang="en-GB"/>
              <a:t>m</a:t>
            </a:r>
            <a:r>
              <a:rPr lang="en-GB"/>
              <a:t>ulti-conditional</a:t>
            </a:r>
            <a:r>
              <a:rPr lang="en-GB"/>
              <a:t> setup</a:t>
            </a:r>
            <a:endParaRPr/>
          </a:p>
          <a:p>
            <a:pPr indent="-381000" lvl="0" marL="457200" rtl="0" algn="l">
              <a:spcBef>
                <a:spcPts val="0"/>
              </a:spcBef>
              <a:spcAft>
                <a:spcPts val="0"/>
              </a:spcAft>
              <a:buSzPts val="2400"/>
              <a:buChar char="•"/>
            </a:pPr>
            <a:r>
              <a:rPr lang="en-GB"/>
              <a:t>time-series</a:t>
            </a:r>
            <a:endParaRPr/>
          </a:p>
          <a:p>
            <a:pPr indent="-381000" lvl="0" marL="457200" rtl="0" algn="l">
              <a:spcBef>
                <a:spcPts val="0"/>
              </a:spcBef>
              <a:spcAft>
                <a:spcPts val="0"/>
              </a:spcAft>
              <a:buSzPts val="2400"/>
              <a:buChar char="•"/>
            </a:pPr>
            <a:r>
              <a:rPr lang="en-GB"/>
              <a:t>strength/response/expression level</a:t>
            </a:r>
            <a:endParaRPr/>
          </a:p>
          <a:p>
            <a:pPr indent="-381000" lvl="0" marL="457200" rtl="0" algn="l">
              <a:spcBef>
                <a:spcPts val="0"/>
              </a:spcBef>
              <a:spcAft>
                <a:spcPts val="0"/>
              </a:spcAft>
              <a:buSzPts val="2400"/>
              <a:buChar char="•"/>
            </a:pPr>
            <a:r>
              <a:rPr lang="en-GB"/>
              <a:t>measure of statistical significance</a:t>
            </a:r>
            <a:endParaRPr/>
          </a:p>
          <a:p>
            <a:pPr indent="0" lvl="0" marL="0" rtl="0" algn="l">
              <a:spcBef>
                <a:spcPts val="600"/>
              </a:spcBef>
              <a:spcAft>
                <a:spcPts val="0"/>
              </a:spcAft>
              <a:buNone/>
            </a:pPr>
            <a:r>
              <a:rPr lang="en-GB"/>
              <a:t>Condition specific network</a:t>
            </a:r>
            <a:endParaRPr/>
          </a:p>
          <a:p>
            <a:pPr indent="0" lvl="0" marL="0" rtl="0" algn="l">
              <a:spcBef>
                <a:spcPts val="600"/>
              </a:spcBef>
              <a:spcAft>
                <a:spcPts val="0"/>
              </a:spcAft>
              <a:buNone/>
            </a:pPr>
            <a:r>
              <a:rPr lang="en-GB"/>
              <a:t>Latent effects</a:t>
            </a:r>
            <a:endParaRPr/>
          </a:p>
          <a:p>
            <a:pPr indent="0" lvl="0" marL="0" rtl="0" algn="l">
              <a:spcBef>
                <a:spcPts val="600"/>
              </a:spcBef>
              <a:spcAft>
                <a:spcPts val="0"/>
              </a:spcAft>
              <a:buNone/>
            </a:pPr>
            <a:r>
              <a:t/>
            </a:r>
            <a:endParaRPr/>
          </a:p>
          <a:p>
            <a:pPr indent="0" lvl="0" marL="0" rtl="0" algn="l">
              <a:spcBef>
                <a:spcPts val="600"/>
              </a:spcBef>
              <a:spcAft>
                <a:spcPts val="600"/>
              </a:spcAft>
              <a:buNone/>
            </a:pPr>
            <a:r>
              <a:t/>
            </a:r>
            <a:endParaRPr/>
          </a:p>
        </p:txBody>
      </p:sp>
      <p:sp>
        <p:nvSpPr>
          <p:cNvPr id="855" name="Google Shape;855;p85"/>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DiNAR concept</a:t>
            </a:r>
            <a:endParaRPr/>
          </a:p>
        </p:txBody>
      </p:sp>
      <p:pic>
        <p:nvPicPr>
          <p:cNvPr id="856" name="Google Shape;856;p85"/>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id="857" name="Google Shape;857;p85"/>
          <p:cNvPicPr preferRelativeResize="0"/>
          <p:nvPr/>
        </p:nvPicPr>
        <p:blipFill>
          <a:blip r:embed="rId4">
            <a:alphaModFix/>
          </a:blip>
          <a:stretch>
            <a:fillRect/>
          </a:stretch>
        </p:blipFill>
        <p:spPr>
          <a:xfrm>
            <a:off x="6053675" y="628825"/>
            <a:ext cx="6071151" cy="2126375"/>
          </a:xfrm>
          <a:prstGeom prst="rect">
            <a:avLst/>
          </a:prstGeom>
          <a:noFill/>
          <a:ln>
            <a:noFill/>
          </a:ln>
        </p:spPr>
      </p:pic>
      <p:pic>
        <p:nvPicPr>
          <p:cNvPr id="858" name="Google Shape;858;p85"/>
          <p:cNvPicPr preferRelativeResize="0"/>
          <p:nvPr/>
        </p:nvPicPr>
        <p:blipFill>
          <a:blip r:embed="rId5">
            <a:alphaModFix/>
          </a:blip>
          <a:stretch>
            <a:fillRect/>
          </a:stretch>
        </p:blipFill>
        <p:spPr>
          <a:xfrm>
            <a:off x="80375" y="903300"/>
            <a:ext cx="2932124" cy="2929526"/>
          </a:xfrm>
          <a:prstGeom prst="rect">
            <a:avLst/>
          </a:prstGeom>
          <a:noFill/>
          <a:ln>
            <a:noFill/>
          </a:ln>
        </p:spPr>
      </p:pic>
      <p:pic>
        <p:nvPicPr>
          <p:cNvPr id="859" name="Google Shape;859;p85"/>
          <p:cNvPicPr preferRelativeResize="0"/>
          <p:nvPr/>
        </p:nvPicPr>
        <p:blipFill rotWithShape="1">
          <a:blip r:embed="rId6">
            <a:alphaModFix/>
          </a:blip>
          <a:srcRect b="0" l="6191" r="0" t="0"/>
          <a:stretch/>
        </p:blipFill>
        <p:spPr>
          <a:xfrm>
            <a:off x="80375" y="3878700"/>
            <a:ext cx="3330801" cy="2849099"/>
          </a:xfrm>
          <a:prstGeom prst="rect">
            <a:avLst/>
          </a:prstGeom>
          <a:noFill/>
          <a:ln>
            <a:noFill/>
          </a:ln>
        </p:spPr>
      </p:pic>
      <p:pic>
        <p:nvPicPr>
          <p:cNvPr descr="https://pub.mdpi-res.com/ijms/ijms-19-03896/article_deploy/html/images/ijms-19-03896-g001.png?1570788185" id="860" name="Google Shape;860;p85"/>
          <p:cNvPicPr preferRelativeResize="0"/>
          <p:nvPr/>
        </p:nvPicPr>
        <p:blipFill>
          <a:blip r:embed="rId7">
            <a:alphaModFix/>
          </a:blip>
          <a:stretch>
            <a:fillRect/>
          </a:stretch>
        </p:blipFill>
        <p:spPr>
          <a:xfrm>
            <a:off x="2591375" y="2220625"/>
            <a:ext cx="2932125" cy="301381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86"/>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Prior knowledge/background</a:t>
            </a:r>
            <a:endParaRPr/>
          </a:p>
        </p:txBody>
      </p:sp>
      <p:pic>
        <p:nvPicPr>
          <p:cNvPr id="866" name="Google Shape;866;p86"/>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id="867" name="Google Shape;867;p86"/>
          <p:cNvPicPr preferRelativeResize="0"/>
          <p:nvPr/>
        </p:nvPicPr>
        <p:blipFill>
          <a:blip r:embed="rId4">
            <a:alphaModFix/>
          </a:blip>
          <a:stretch>
            <a:fillRect/>
          </a:stretch>
        </p:blipFill>
        <p:spPr>
          <a:xfrm>
            <a:off x="719675" y="932325"/>
            <a:ext cx="4849111" cy="2175944"/>
          </a:xfrm>
          <a:prstGeom prst="rect">
            <a:avLst/>
          </a:prstGeom>
          <a:noFill/>
          <a:ln>
            <a:noFill/>
          </a:ln>
        </p:spPr>
      </p:pic>
      <p:pic>
        <p:nvPicPr>
          <p:cNvPr id="868" name="Google Shape;868;p86"/>
          <p:cNvPicPr preferRelativeResize="0"/>
          <p:nvPr/>
        </p:nvPicPr>
        <p:blipFill>
          <a:blip r:embed="rId5">
            <a:alphaModFix/>
          </a:blip>
          <a:stretch>
            <a:fillRect/>
          </a:stretch>
        </p:blipFill>
        <p:spPr>
          <a:xfrm>
            <a:off x="5153911" y="2520275"/>
            <a:ext cx="7038088" cy="43377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87"/>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Prior knowledge/background</a:t>
            </a:r>
            <a:endParaRPr/>
          </a:p>
        </p:txBody>
      </p:sp>
      <p:pic>
        <p:nvPicPr>
          <p:cNvPr id="874" name="Google Shape;874;p87"/>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descr="Fig. 3" id="875" name="Google Shape;875;p87"/>
          <p:cNvPicPr preferRelativeResize="0"/>
          <p:nvPr/>
        </p:nvPicPr>
        <p:blipFill rotWithShape="1">
          <a:blip r:embed="rId4">
            <a:alphaModFix/>
          </a:blip>
          <a:srcRect b="42732" l="0" r="0" t="0"/>
          <a:stretch/>
        </p:blipFill>
        <p:spPr>
          <a:xfrm>
            <a:off x="719675" y="1000150"/>
            <a:ext cx="6949875" cy="5489775"/>
          </a:xfrm>
          <a:prstGeom prst="rect">
            <a:avLst/>
          </a:prstGeom>
          <a:noFill/>
          <a:ln>
            <a:noFill/>
          </a:ln>
        </p:spPr>
      </p:pic>
      <p:pic>
        <p:nvPicPr>
          <p:cNvPr descr="Fig. 3" id="876" name="Google Shape;876;p87"/>
          <p:cNvPicPr preferRelativeResize="0"/>
          <p:nvPr/>
        </p:nvPicPr>
        <p:blipFill rotWithShape="1">
          <a:blip r:embed="rId4">
            <a:alphaModFix/>
          </a:blip>
          <a:srcRect b="0" l="0" r="0" t="57268"/>
          <a:stretch/>
        </p:blipFill>
        <p:spPr>
          <a:xfrm>
            <a:off x="5860600" y="3126247"/>
            <a:ext cx="6331401" cy="3731753"/>
          </a:xfrm>
          <a:prstGeom prst="rect">
            <a:avLst/>
          </a:prstGeom>
          <a:noFill/>
          <a:ln>
            <a:noFill/>
          </a:ln>
        </p:spPr>
      </p:pic>
      <p:sp>
        <p:nvSpPr>
          <p:cNvPr id="877" name="Google Shape;877;p87"/>
          <p:cNvSpPr txBox="1"/>
          <p:nvPr>
            <p:ph type="title"/>
          </p:nvPr>
        </p:nvSpPr>
        <p:spPr>
          <a:xfrm>
            <a:off x="8824622" y="1368225"/>
            <a:ext cx="17142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PSS v2</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88"/>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Prior knowledge/background</a:t>
            </a:r>
            <a:endParaRPr/>
          </a:p>
        </p:txBody>
      </p:sp>
      <p:pic>
        <p:nvPicPr>
          <p:cNvPr id="883" name="Google Shape;883;p88"/>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id="884" name="Google Shape;884;p88"/>
          <p:cNvPicPr preferRelativeResize="0"/>
          <p:nvPr/>
        </p:nvPicPr>
        <p:blipFill>
          <a:blip r:embed="rId4">
            <a:alphaModFix/>
          </a:blip>
          <a:stretch>
            <a:fillRect/>
          </a:stretch>
        </p:blipFill>
        <p:spPr>
          <a:xfrm>
            <a:off x="6849650" y="1755700"/>
            <a:ext cx="5302950" cy="4011681"/>
          </a:xfrm>
          <a:prstGeom prst="rect">
            <a:avLst/>
          </a:prstGeom>
          <a:noFill/>
          <a:ln>
            <a:noFill/>
          </a:ln>
        </p:spPr>
      </p:pic>
      <p:pic>
        <p:nvPicPr>
          <p:cNvPr id="885" name="Google Shape;885;p88"/>
          <p:cNvPicPr preferRelativeResize="0"/>
          <p:nvPr/>
        </p:nvPicPr>
        <p:blipFill>
          <a:blip r:embed="rId5">
            <a:alphaModFix/>
          </a:blip>
          <a:stretch>
            <a:fillRect/>
          </a:stretch>
        </p:blipFill>
        <p:spPr>
          <a:xfrm>
            <a:off x="719675" y="1029200"/>
            <a:ext cx="6129981" cy="5695774"/>
          </a:xfrm>
          <a:prstGeom prst="rect">
            <a:avLst/>
          </a:prstGeom>
          <a:noFill/>
          <a:ln>
            <a:noFill/>
          </a:ln>
        </p:spPr>
      </p:pic>
      <p:sp>
        <p:nvSpPr>
          <p:cNvPr id="886" name="Google Shape;886;p88"/>
          <p:cNvSpPr txBox="1"/>
          <p:nvPr>
            <p:ph type="title"/>
          </p:nvPr>
        </p:nvSpPr>
        <p:spPr>
          <a:xfrm>
            <a:off x="8737447" y="1155125"/>
            <a:ext cx="17142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CKN</a:t>
            </a:r>
            <a:r>
              <a:rPr lang="en-GB"/>
              <a:t> v1</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89"/>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Prior knowledge/background + experimental data</a:t>
            </a:r>
            <a:endParaRPr/>
          </a:p>
        </p:txBody>
      </p:sp>
      <p:pic>
        <p:nvPicPr>
          <p:cNvPr id="892" name="Google Shape;892;p89"/>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id="893" name="Google Shape;893;p89"/>
          <p:cNvPicPr preferRelativeResize="0"/>
          <p:nvPr/>
        </p:nvPicPr>
        <p:blipFill>
          <a:blip r:embed="rId4">
            <a:alphaModFix/>
          </a:blip>
          <a:stretch>
            <a:fillRect/>
          </a:stretch>
        </p:blipFill>
        <p:spPr>
          <a:xfrm>
            <a:off x="762000" y="1009825"/>
            <a:ext cx="7588102" cy="56957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GB" sz="4000">
                <a:solidFill>
                  <a:schemeClr val="dk1"/>
                </a:solidFill>
                <a:latin typeface="Arial"/>
                <a:ea typeface="Arial"/>
                <a:cs typeface="Arial"/>
                <a:sym typeface="Arial"/>
              </a:rPr>
              <a:t>What is KnetMiner?</a:t>
            </a:r>
            <a:endParaRPr/>
          </a:p>
        </p:txBody>
      </p:sp>
      <p:sp>
        <p:nvSpPr>
          <p:cNvPr id="161" name="Google Shape;161;p27"/>
          <p:cNvSpPr txBox="1"/>
          <p:nvPr/>
        </p:nvSpPr>
        <p:spPr>
          <a:xfrm>
            <a:off x="663150" y="1708900"/>
            <a:ext cx="5551800" cy="3140100"/>
          </a:xfrm>
          <a:prstGeom prst="rect">
            <a:avLst/>
          </a:prstGeom>
          <a:noFill/>
          <a:ln>
            <a:noFill/>
          </a:ln>
        </p:spPr>
        <p:txBody>
          <a:bodyPr anchorCtr="0" anchor="t" bIns="91425" lIns="91425" spcFirstLastPara="1" rIns="91425" wrap="square" tIns="91425">
            <a:spAutoFit/>
          </a:bodyPr>
          <a:lstStyle/>
          <a:p>
            <a:pPr indent="-381000" lvl="0" marL="457200" rtl="0" algn="l">
              <a:lnSpc>
                <a:spcPct val="90000"/>
              </a:lnSpc>
              <a:spcBef>
                <a:spcPts val="1000"/>
              </a:spcBef>
              <a:spcAft>
                <a:spcPts val="0"/>
              </a:spcAft>
              <a:buClr>
                <a:schemeClr val="dk1"/>
              </a:buClr>
              <a:buSzPts val="2400"/>
              <a:buFont typeface="Calibri"/>
              <a:buChar char="●"/>
            </a:pPr>
            <a:r>
              <a:rPr lang="en-GB" sz="2400">
                <a:solidFill>
                  <a:schemeClr val="dk1"/>
                </a:solidFill>
                <a:latin typeface="Calibri"/>
                <a:ea typeface="Calibri"/>
                <a:cs typeface="Calibri"/>
                <a:sym typeface="Calibri"/>
              </a:rPr>
              <a:t>Knowledge Graph-based data exploration platform.</a:t>
            </a:r>
            <a:endParaRPr sz="2400">
              <a:solidFill>
                <a:schemeClr val="dk1"/>
              </a:solidFill>
              <a:latin typeface="Calibri"/>
              <a:ea typeface="Calibri"/>
              <a:cs typeface="Calibri"/>
              <a:sym typeface="Calibri"/>
            </a:endParaRPr>
          </a:p>
          <a:p>
            <a:pPr indent="-381000" lvl="0" marL="457200" rtl="0" algn="l">
              <a:lnSpc>
                <a:spcPct val="90000"/>
              </a:lnSpc>
              <a:spcBef>
                <a:spcPts val="0"/>
              </a:spcBef>
              <a:spcAft>
                <a:spcPts val="0"/>
              </a:spcAft>
              <a:buClr>
                <a:schemeClr val="dk1"/>
              </a:buClr>
              <a:buSzPts val="2400"/>
              <a:buFont typeface="Calibri"/>
              <a:buChar char="●"/>
            </a:pPr>
            <a:r>
              <a:rPr lang="en-GB" sz="2400">
                <a:solidFill>
                  <a:schemeClr val="dk1"/>
                </a:solidFill>
                <a:latin typeface="Calibri"/>
                <a:ea typeface="Calibri"/>
                <a:cs typeface="Calibri"/>
                <a:sym typeface="Calibri"/>
              </a:rPr>
              <a:t>Integrates biological and agricultural datasets.</a:t>
            </a:r>
            <a:endParaRPr sz="2400">
              <a:solidFill>
                <a:schemeClr val="dk1"/>
              </a:solidFill>
              <a:latin typeface="Calibri"/>
              <a:ea typeface="Calibri"/>
              <a:cs typeface="Calibri"/>
              <a:sym typeface="Calibri"/>
            </a:endParaRPr>
          </a:p>
          <a:p>
            <a:pPr indent="-381000" lvl="0" marL="457200" rtl="0" algn="l">
              <a:lnSpc>
                <a:spcPct val="90000"/>
              </a:lnSpc>
              <a:spcBef>
                <a:spcPts val="0"/>
              </a:spcBef>
              <a:spcAft>
                <a:spcPts val="0"/>
              </a:spcAft>
              <a:buClr>
                <a:schemeClr val="dk1"/>
              </a:buClr>
              <a:buSzPts val="2400"/>
              <a:buFont typeface="Calibri"/>
              <a:buChar char="●"/>
            </a:pPr>
            <a:r>
              <a:rPr lang="en-GB" sz="2400">
                <a:solidFill>
                  <a:schemeClr val="dk1"/>
                </a:solidFill>
                <a:latin typeface="Calibri"/>
                <a:ea typeface="Calibri"/>
                <a:cs typeface="Calibri"/>
                <a:sym typeface="Calibri"/>
              </a:rPr>
              <a:t>Enables interactive exploration and discovery.</a:t>
            </a:r>
            <a:endParaRPr sz="2400">
              <a:solidFill>
                <a:schemeClr val="dk1"/>
              </a:solidFill>
              <a:latin typeface="Calibri"/>
              <a:ea typeface="Calibri"/>
              <a:cs typeface="Calibri"/>
              <a:sym typeface="Calibri"/>
            </a:endParaRPr>
          </a:p>
          <a:p>
            <a:pPr indent="-381000" lvl="0" marL="457200" rtl="0" algn="l">
              <a:lnSpc>
                <a:spcPct val="90000"/>
              </a:lnSpc>
              <a:spcBef>
                <a:spcPts val="0"/>
              </a:spcBef>
              <a:spcAft>
                <a:spcPts val="0"/>
              </a:spcAft>
              <a:buClr>
                <a:schemeClr val="dk1"/>
              </a:buClr>
              <a:buSzPts val="2400"/>
              <a:buFont typeface="Calibri"/>
              <a:buChar char="●"/>
            </a:pPr>
            <a:r>
              <a:rPr lang="en-GB" sz="2400">
                <a:solidFill>
                  <a:schemeClr val="dk1"/>
                </a:solidFill>
                <a:latin typeface="Calibri"/>
                <a:ea typeface="Calibri"/>
                <a:cs typeface="Calibri"/>
                <a:sym typeface="Calibri"/>
              </a:rPr>
              <a:t>Supports decision-making in research and development.</a:t>
            </a:r>
            <a:endParaRPr sz="2400">
              <a:solidFill>
                <a:schemeClr val="dk1"/>
              </a:solidFill>
              <a:latin typeface="Calibri"/>
              <a:ea typeface="Calibri"/>
              <a:cs typeface="Calibri"/>
              <a:sym typeface="Calibri"/>
            </a:endParaRPr>
          </a:p>
        </p:txBody>
      </p:sp>
      <p:pic>
        <p:nvPicPr>
          <p:cNvPr id="162" name="Google Shape;162;p27"/>
          <p:cNvPicPr preferRelativeResize="0"/>
          <p:nvPr/>
        </p:nvPicPr>
        <p:blipFill>
          <a:blip r:embed="rId3">
            <a:alphaModFix/>
          </a:blip>
          <a:stretch>
            <a:fillRect/>
          </a:stretch>
        </p:blipFill>
        <p:spPr>
          <a:xfrm>
            <a:off x="6758450" y="287825"/>
            <a:ext cx="5152976" cy="6570174"/>
          </a:xfrm>
          <a:prstGeom prst="rect">
            <a:avLst/>
          </a:prstGeom>
          <a:noFill/>
          <a:ln>
            <a:noFill/>
          </a:ln>
        </p:spPr>
      </p:pic>
      <p:sp>
        <p:nvSpPr>
          <p:cNvPr id="163" name="Google Shape;163;p27"/>
          <p:cNvSpPr txBox="1"/>
          <p:nvPr/>
        </p:nvSpPr>
        <p:spPr>
          <a:xfrm>
            <a:off x="280575" y="5976950"/>
            <a:ext cx="47358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a:solidFill>
                  <a:schemeClr val="dk1"/>
                </a:solidFill>
                <a:latin typeface="Calibri"/>
                <a:ea typeface="Calibri"/>
                <a:cs typeface="Calibri"/>
                <a:sym typeface="Calibri"/>
              </a:rPr>
              <a:t>Hassani-Pak et al., 2021</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GB" u="sng">
                <a:solidFill>
                  <a:schemeClr val="hlink"/>
                </a:solidFill>
                <a:latin typeface="Calibri"/>
                <a:ea typeface="Calibri"/>
                <a:cs typeface="Calibri"/>
                <a:sym typeface="Calibri"/>
                <a:hlinkClick r:id="rId4"/>
              </a:rPr>
              <a:t>https://onlinelibrary.wiley.com/doi/10.1111/pbi.13583</a:t>
            </a:r>
            <a:endParaRPr u="sng">
              <a:solidFill>
                <a:schemeClr val="hlink"/>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90"/>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Help</a:t>
            </a:r>
            <a:endParaRPr/>
          </a:p>
        </p:txBody>
      </p:sp>
      <p:pic>
        <p:nvPicPr>
          <p:cNvPr id="899" name="Google Shape;899;p90"/>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id="900" name="Google Shape;900;p90"/>
          <p:cNvPicPr preferRelativeResize="0"/>
          <p:nvPr/>
        </p:nvPicPr>
        <p:blipFill>
          <a:blip r:embed="rId4">
            <a:alphaModFix/>
          </a:blip>
          <a:stretch>
            <a:fillRect/>
          </a:stretch>
        </p:blipFill>
        <p:spPr>
          <a:xfrm>
            <a:off x="719675" y="942000"/>
            <a:ext cx="10690952" cy="56957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91"/>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Features</a:t>
            </a:r>
            <a:endParaRPr/>
          </a:p>
        </p:txBody>
      </p:sp>
      <p:pic>
        <p:nvPicPr>
          <p:cNvPr id="906" name="Google Shape;906;p91"/>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id="907" name="Google Shape;907;p91"/>
          <p:cNvPicPr preferRelativeResize="0"/>
          <p:nvPr/>
        </p:nvPicPr>
        <p:blipFill>
          <a:blip r:embed="rId4">
            <a:alphaModFix/>
          </a:blip>
          <a:stretch>
            <a:fillRect/>
          </a:stretch>
        </p:blipFill>
        <p:spPr>
          <a:xfrm>
            <a:off x="719675" y="1048575"/>
            <a:ext cx="8241208" cy="5695777"/>
          </a:xfrm>
          <a:prstGeom prst="rect">
            <a:avLst/>
          </a:prstGeom>
          <a:noFill/>
          <a:ln>
            <a:noFill/>
          </a:ln>
        </p:spPr>
      </p:pic>
      <p:sp>
        <p:nvSpPr>
          <p:cNvPr id="908" name="Google Shape;908;p91"/>
          <p:cNvSpPr txBox="1"/>
          <p:nvPr/>
        </p:nvSpPr>
        <p:spPr>
          <a:xfrm>
            <a:off x="6664250" y="225425"/>
            <a:ext cx="3651900" cy="5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5"/>
              </a:rPr>
              <a:t>https://nib-si.shinyapps.io/DiNAR/</a:t>
            </a:r>
            <a:r>
              <a:rPr lang="en-GB"/>
              <a:t> </a:t>
            </a:r>
            <a:endParaRPr/>
          </a:p>
        </p:txBody>
      </p:sp>
      <p:pic>
        <p:nvPicPr>
          <p:cNvPr id="909" name="Google Shape;909;p91"/>
          <p:cNvPicPr preferRelativeResize="0"/>
          <p:nvPr/>
        </p:nvPicPr>
        <p:blipFill>
          <a:blip r:embed="rId6">
            <a:alphaModFix/>
          </a:blip>
          <a:stretch>
            <a:fillRect/>
          </a:stretch>
        </p:blipFill>
        <p:spPr>
          <a:xfrm>
            <a:off x="9113283" y="1009825"/>
            <a:ext cx="2095500" cy="1533525"/>
          </a:xfrm>
          <a:prstGeom prst="rect">
            <a:avLst/>
          </a:prstGeom>
          <a:noFill/>
          <a:ln>
            <a:noFill/>
          </a:ln>
        </p:spPr>
      </p:pic>
      <p:pic>
        <p:nvPicPr>
          <p:cNvPr id="910" name="Google Shape;910;p91"/>
          <p:cNvPicPr preferRelativeResize="0"/>
          <p:nvPr/>
        </p:nvPicPr>
        <p:blipFill>
          <a:blip r:embed="rId7">
            <a:alphaModFix/>
          </a:blip>
          <a:stretch>
            <a:fillRect/>
          </a:stretch>
        </p:blipFill>
        <p:spPr>
          <a:xfrm>
            <a:off x="9113283" y="2695750"/>
            <a:ext cx="2286000" cy="2286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92"/>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Custom Network</a:t>
            </a:r>
            <a:endParaRPr/>
          </a:p>
        </p:txBody>
      </p:sp>
      <p:pic>
        <p:nvPicPr>
          <p:cNvPr id="916" name="Google Shape;916;p92"/>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917" name="Google Shape;917;p92"/>
          <p:cNvSpPr txBox="1"/>
          <p:nvPr/>
        </p:nvSpPr>
        <p:spPr>
          <a:xfrm>
            <a:off x="719675" y="1084875"/>
            <a:ext cx="5111700" cy="9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https://github.com/NIB-SI/DiNAR/tree/master/subApps</a:t>
            </a:r>
            <a:endParaRPr/>
          </a:p>
          <a:p>
            <a:pPr indent="0" lvl="0" marL="0" rtl="0" algn="l">
              <a:spcBef>
                <a:spcPts val="0"/>
              </a:spcBef>
              <a:spcAft>
                <a:spcPts val="0"/>
              </a:spcAft>
              <a:buNone/>
            </a:pPr>
            <a:r>
              <a:rPr lang="en-GB"/>
              <a:t> </a:t>
            </a:r>
            <a:br>
              <a:rPr lang="en-GB"/>
            </a:br>
            <a:r>
              <a:rPr lang="en-GB" u="sng">
                <a:solidFill>
                  <a:schemeClr val="hlink"/>
                </a:solidFill>
                <a:hlinkClick r:id="rId5"/>
              </a:rPr>
              <a:t>https://github.com/NIB-SI/DiNAR/tree/master/CKNs</a:t>
            </a:r>
            <a:br>
              <a:rPr lang="en-GB"/>
            </a:br>
            <a:r>
              <a:rPr lang="en-GB" u="sng">
                <a:solidFill>
                  <a:schemeClr val="hlink"/>
                </a:solidFill>
                <a:hlinkClick r:id="rId6"/>
              </a:rPr>
              <a:t>https://github.com/NIB-SI/DiNAR/tree/master/PIS</a:t>
            </a:r>
            <a:r>
              <a:rPr lang="en-GB"/>
              <a:t> </a:t>
            </a:r>
            <a:endParaRPr/>
          </a:p>
          <a:p>
            <a:pPr indent="0" lvl="0" marL="0" rtl="0" algn="l">
              <a:spcBef>
                <a:spcPts val="0"/>
              </a:spcBef>
              <a:spcAft>
                <a:spcPts val="0"/>
              </a:spcAft>
              <a:buNone/>
            </a:pPr>
            <a:r>
              <a:rPr lang="en-GB" u="sng">
                <a:solidFill>
                  <a:schemeClr val="hlink"/>
                </a:solidFill>
                <a:hlinkClick r:id="rId7"/>
              </a:rPr>
              <a:t>https://github.com/NIB-SI/DiNAR/tree/master/PEPN</a:t>
            </a:r>
            <a:r>
              <a:rPr lang="en-GB"/>
              <a:t> </a:t>
            </a:r>
            <a:endParaRPr/>
          </a:p>
        </p:txBody>
      </p:sp>
      <p:pic>
        <p:nvPicPr>
          <p:cNvPr id="918" name="Google Shape;918;p92"/>
          <p:cNvPicPr preferRelativeResize="0"/>
          <p:nvPr/>
        </p:nvPicPr>
        <p:blipFill>
          <a:blip r:embed="rId8">
            <a:alphaModFix/>
          </a:blip>
          <a:stretch>
            <a:fillRect/>
          </a:stretch>
        </p:blipFill>
        <p:spPr>
          <a:xfrm>
            <a:off x="719675" y="2404325"/>
            <a:ext cx="8362950" cy="42957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93"/>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Custom Network</a:t>
            </a:r>
            <a:endParaRPr/>
          </a:p>
        </p:txBody>
      </p:sp>
      <p:pic>
        <p:nvPicPr>
          <p:cNvPr id="924" name="Google Shape;924;p93"/>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925" name="Google Shape;925;p93"/>
          <p:cNvSpPr txBox="1"/>
          <p:nvPr/>
        </p:nvSpPr>
        <p:spPr>
          <a:xfrm>
            <a:off x="719675" y="1084875"/>
            <a:ext cx="5111700" cy="9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26" name="Google Shape;926;p93"/>
          <p:cNvPicPr preferRelativeResize="0"/>
          <p:nvPr/>
        </p:nvPicPr>
        <p:blipFill>
          <a:blip r:embed="rId4">
            <a:alphaModFix/>
          </a:blip>
          <a:stretch>
            <a:fillRect/>
          </a:stretch>
        </p:blipFill>
        <p:spPr>
          <a:xfrm>
            <a:off x="719675" y="946700"/>
            <a:ext cx="10010775" cy="4067175"/>
          </a:xfrm>
          <a:prstGeom prst="rect">
            <a:avLst/>
          </a:prstGeom>
          <a:noFill/>
          <a:ln>
            <a:noFill/>
          </a:ln>
        </p:spPr>
      </p:pic>
      <p:pic>
        <p:nvPicPr>
          <p:cNvPr id="927" name="Google Shape;927;p93"/>
          <p:cNvPicPr preferRelativeResize="0"/>
          <p:nvPr/>
        </p:nvPicPr>
        <p:blipFill>
          <a:blip r:embed="rId5">
            <a:alphaModFix/>
          </a:blip>
          <a:stretch>
            <a:fillRect/>
          </a:stretch>
        </p:blipFill>
        <p:spPr>
          <a:xfrm>
            <a:off x="719675" y="5166275"/>
            <a:ext cx="2882736" cy="15393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94"/>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Custom Network - from STRING DB</a:t>
            </a:r>
            <a:endParaRPr/>
          </a:p>
        </p:txBody>
      </p:sp>
      <p:pic>
        <p:nvPicPr>
          <p:cNvPr id="933" name="Google Shape;933;p94"/>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934" name="Google Shape;934;p94"/>
          <p:cNvSpPr txBox="1"/>
          <p:nvPr/>
        </p:nvSpPr>
        <p:spPr>
          <a:xfrm>
            <a:off x="719675" y="949250"/>
            <a:ext cx="9976200" cy="9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https://github.com/NIB-SI/DiNAR/tree/master/subApps/pre-processing/examples/</a:t>
            </a:r>
            <a:endParaRPr/>
          </a:p>
        </p:txBody>
      </p:sp>
      <p:pic>
        <p:nvPicPr>
          <p:cNvPr id="935" name="Google Shape;935;p94"/>
          <p:cNvPicPr preferRelativeResize="0"/>
          <p:nvPr/>
        </p:nvPicPr>
        <p:blipFill>
          <a:blip r:embed="rId5">
            <a:alphaModFix/>
          </a:blip>
          <a:stretch>
            <a:fillRect/>
          </a:stretch>
        </p:blipFill>
        <p:spPr>
          <a:xfrm>
            <a:off x="777800" y="1343850"/>
            <a:ext cx="6022100" cy="3470350"/>
          </a:xfrm>
          <a:prstGeom prst="rect">
            <a:avLst/>
          </a:prstGeom>
          <a:noFill/>
          <a:ln>
            <a:noFill/>
          </a:ln>
        </p:spPr>
      </p:pic>
      <p:pic>
        <p:nvPicPr>
          <p:cNvPr id="936" name="Google Shape;936;p94"/>
          <p:cNvPicPr preferRelativeResize="0"/>
          <p:nvPr/>
        </p:nvPicPr>
        <p:blipFill>
          <a:blip r:embed="rId6">
            <a:alphaModFix/>
          </a:blip>
          <a:stretch>
            <a:fillRect/>
          </a:stretch>
        </p:blipFill>
        <p:spPr>
          <a:xfrm>
            <a:off x="8686345" y="3429000"/>
            <a:ext cx="3308853" cy="3222234"/>
          </a:xfrm>
          <a:prstGeom prst="rect">
            <a:avLst/>
          </a:prstGeom>
          <a:noFill/>
          <a:ln>
            <a:noFill/>
          </a:ln>
        </p:spPr>
      </p:pic>
      <p:pic>
        <p:nvPicPr>
          <p:cNvPr id="937" name="Google Shape;937;p94"/>
          <p:cNvPicPr preferRelativeResize="0"/>
          <p:nvPr/>
        </p:nvPicPr>
        <p:blipFill>
          <a:blip r:embed="rId7">
            <a:alphaModFix/>
          </a:blip>
          <a:stretch>
            <a:fillRect/>
          </a:stretch>
        </p:blipFill>
        <p:spPr>
          <a:xfrm>
            <a:off x="777800" y="4210050"/>
            <a:ext cx="8210550" cy="2647950"/>
          </a:xfrm>
          <a:prstGeom prst="rect">
            <a:avLst/>
          </a:prstGeom>
          <a:noFill/>
          <a:ln>
            <a:noFill/>
          </a:ln>
        </p:spPr>
      </p:pic>
      <p:sp>
        <p:nvSpPr>
          <p:cNvPr id="938" name="Google Shape;938;p94"/>
          <p:cNvSpPr/>
          <p:nvPr/>
        </p:nvSpPr>
        <p:spPr>
          <a:xfrm>
            <a:off x="4523575" y="5356600"/>
            <a:ext cx="2102100" cy="184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9" name="Google Shape;939;p94"/>
          <p:cNvSpPr/>
          <p:nvPr/>
        </p:nvSpPr>
        <p:spPr>
          <a:xfrm>
            <a:off x="4523575" y="6303275"/>
            <a:ext cx="2102100" cy="184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40" name="Google Shape;940;p94"/>
          <p:cNvPicPr preferRelativeResize="0"/>
          <p:nvPr/>
        </p:nvPicPr>
        <p:blipFill>
          <a:blip r:embed="rId8">
            <a:alphaModFix/>
          </a:blip>
          <a:stretch>
            <a:fillRect/>
          </a:stretch>
        </p:blipFill>
        <p:spPr>
          <a:xfrm>
            <a:off x="7442250" y="1343838"/>
            <a:ext cx="4552950" cy="19335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95"/>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Custom Network - using GMM-SKM-KnetMiner</a:t>
            </a:r>
            <a:endParaRPr/>
          </a:p>
        </p:txBody>
      </p:sp>
      <p:pic>
        <p:nvPicPr>
          <p:cNvPr id="946" name="Google Shape;946;p95"/>
          <p:cNvPicPr preferRelativeResize="0"/>
          <p:nvPr/>
        </p:nvPicPr>
        <p:blipFill>
          <a:blip r:embed="rId3">
            <a:alphaModFix/>
          </a:blip>
          <a:stretch>
            <a:fillRect/>
          </a:stretch>
        </p:blipFill>
        <p:spPr>
          <a:xfrm>
            <a:off x="10695924" y="162070"/>
            <a:ext cx="1358862" cy="404523"/>
          </a:xfrm>
          <a:prstGeom prst="rect">
            <a:avLst/>
          </a:prstGeom>
          <a:noFill/>
          <a:ln>
            <a:noFill/>
          </a:ln>
        </p:spPr>
      </p:pic>
      <p:sp>
        <p:nvSpPr>
          <p:cNvPr id="947" name="Google Shape;947;p95"/>
          <p:cNvSpPr txBox="1"/>
          <p:nvPr/>
        </p:nvSpPr>
        <p:spPr>
          <a:xfrm>
            <a:off x="719675" y="949250"/>
            <a:ext cx="9976200" cy="9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https://github.com/NIB-SI/DiNAR/tree/master/subApps/GMM-SKM-KnetMiner</a:t>
            </a:r>
            <a:r>
              <a:rPr lang="en-GB"/>
              <a:t> </a:t>
            </a:r>
            <a:endParaRPr/>
          </a:p>
        </p:txBody>
      </p:sp>
      <p:pic>
        <p:nvPicPr>
          <p:cNvPr id="948" name="Google Shape;948;p95"/>
          <p:cNvPicPr preferRelativeResize="0"/>
          <p:nvPr/>
        </p:nvPicPr>
        <p:blipFill>
          <a:blip r:embed="rId5">
            <a:alphaModFix/>
          </a:blip>
          <a:stretch>
            <a:fillRect/>
          </a:stretch>
        </p:blipFill>
        <p:spPr>
          <a:xfrm>
            <a:off x="719675" y="1653800"/>
            <a:ext cx="5409380" cy="466434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96"/>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Bonus</a:t>
            </a:r>
            <a:endParaRPr/>
          </a:p>
        </p:txBody>
      </p:sp>
      <p:sp>
        <p:nvSpPr>
          <p:cNvPr id="955" name="Google Shape;955;p96"/>
          <p:cNvSpPr txBox="1"/>
          <p:nvPr>
            <p:ph idx="1" type="body"/>
          </p:nvPr>
        </p:nvSpPr>
        <p:spPr>
          <a:xfrm>
            <a:off x="769325" y="1021889"/>
            <a:ext cx="10871100" cy="4351200"/>
          </a:xfrm>
          <a:prstGeom prst="rect">
            <a:avLst/>
          </a:prstGeom>
        </p:spPr>
        <p:txBody>
          <a:bodyPr anchorCtr="0" anchor="t" bIns="0" lIns="0" spcFirstLastPara="1" rIns="0" wrap="square" tIns="0">
            <a:noAutofit/>
          </a:bodyPr>
          <a:lstStyle/>
          <a:p>
            <a:pPr indent="-381000" lvl="0" marL="457200" rtl="0" algn="l">
              <a:spcBef>
                <a:spcPts val="480"/>
              </a:spcBef>
              <a:spcAft>
                <a:spcPts val="0"/>
              </a:spcAft>
              <a:buSzPts val="2400"/>
              <a:buChar char="•"/>
            </a:pPr>
            <a:r>
              <a:rPr lang="en-GB" u="sng">
                <a:solidFill>
                  <a:schemeClr val="hlink"/>
                </a:solidFill>
                <a:hlinkClick r:id="rId3"/>
              </a:rPr>
              <a:t>https://github.com/NIB-SI/DiNAR/blob/master/Custom%20Animations%20-%20What%20%26%20How.md</a:t>
            </a:r>
            <a:endParaRPr/>
          </a:p>
          <a:p>
            <a:pPr indent="-381000" lvl="0" marL="457200" rtl="0" algn="l">
              <a:spcBef>
                <a:spcPts val="0"/>
              </a:spcBef>
              <a:spcAft>
                <a:spcPts val="0"/>
              </a:spcAft>
              <a:buSzPts val="2400"/>
              <a:buChar char="•"/>
            </a:pPr>
            <a:r>
              <a:rPr lang="en-GB" u="sng">
                <a:solidFill>
                  <a:schemeClr val="hlink"/>
                </a:solidFill>
                <a:hlinkClick r:id="rId4"/>
              </a:rPr>
              <a:t>https://plantmethods.biomedcentral.com/articles/10.1186/s13007-018-0345-0#Sec12</a:t>
            </a:r>
            <a:r>
              <a:rPr lang="en-GB"/>
              <a:t> </a:t>
            </a:r>
            <a:endParaRPr/>
          </a:p>
          <a:p>
            <a:pPr indent="-381000" lvl="0" marL="457200" rtl="0" algn="l">
              <a:spcBef>
                <a:spcPts val="0"/>
              </a:spcBef>
              <a:spcAft>
                <a:spcPts val="0"/>
              </a:spcAft>
              <a:buSzPts val="2400"/>
              <a:buChar char="•"/>
            </a:pPr>
            <a:r>
              <a:t/>
            </a:r>
            <a:endParaRPr/>
          </a:p>
          <a:p>
            <a:pPr indent="-381000" lvl="0" marL="457200" rtl="0" algn="l">
              <a:spcBef>
                <a:spcPts val="0"/>
              </a:spcBef>
              <a:spcAft>
                <a:spcPts val="0"/>
              </a:spcAft>
              <a:buSzPts val="2400"/>
              <a:buChar char="•"/>
            </a:pPr>
            <a:r>
              <a:rPr lang="en-GB" u="sng">
                <a:solidFill>
                  <a:schemeClr val="hlink"/>
                </a:solidFill>
                <a:hlinkClick r:id="rId5"/>
              </a:rPr>
              <a:t>https://github.com/NIB-SI/DiNAR/tree/master/GEODataAnalysis</a:t>
            </a:r>
            <a:endParaRPr/>
          </a:p>
          <a:p>
            <a:pPr indent="0" lvl="0" marL="457200" rtl="0" algn="l">
              <a:spcBef>
                <a:spcPts val="600"/>
              </a:spcBef>
              <a:spcAft>
                <a:spcPts val="0"/>
              </a:spcAft>
              <a:buNone/>
            </a:pPr>
            <a:r>
              <a:t/>
            </a:r>
            <a:endParaRPr/>
          </a:p>
          <a:p>
            <a:pPr indent="-381000" lvl="0" marL="457200" rtl="0" algn="l">
              <a:spcBef>
                <a:spcPts val="600"/>
              </a:spcBef>
              <a:spcAft>
                <a:spcPts val="0"/>
              </a:spcAft>
              <a:buSzPts val="2400"/>
              <a:buChar char="•"/>
            </a:pPr>
            <a:r>
              <a:rPr lang="en-GB" u="sng">
                <a:solidFill>
                  <a:schemeClr val="hlink"/>
                </a:solidFill>
                <a:hlinkClick r:id="rId6"/>
              </a:rPr>
              <a:t>https://github.com/NIB-SI/DiNAR/tree/master/IDprioritization</a:t>
            </a:r>
            <a:br>
              <a:rPr lang="en-GB"/>
            </a:br>
            <a:endParaRPr/>
          </a:p>
          <a:p>
            <a:pPr indent="0" lvl="0" marL="457200" rtl="0" algn="l">
              <a:spcBef>
                <a:spcPts val="600"/>
              </a:spcBef>
              <a:spcAft>
                <a:spcPts val="0"/>
              </a:spcAft>
              <a:buNone/>
            </a:pPr>
            <a:r>
              <a:t/>
            </a:r>
            <a:endParaRPr/>
          </a:p>
          <a:p>
            <a:pPr indent="-381000" lvl="0" marL="457200" rtl="0" algn="l">
              <a:spcBef>
                <a:spcPts val="600"/>
              </a:spcBef>
              <a:spcAft>
                <a:spcPts val="0"/>
              </a:spcAft>
              <a:buSzPts val="2400"/>
              <a:buChar char="•"/>
            </a:pPr>
            <a:r>
              <a:rPr lang="en-GB" u="sng">
                <a:solidFill>
                  <a:schemeClr val="hlink"/>
                </a:solidFill>
                <a:hlinkClick r:id="rId7"/>
              </a:rPr>
              <a:t>https://statsandr.com/blog/how-to-publish-shiny-app-example-with-shinyapps-io/</a:t>
            </a:r>
            <a:endParaRPr/>
          </a:p>
          <a:p>
            <a:pPr indent="0" lvl="0" marL="457200" rtl="0" algn="l">
              <a:spcBef>
                <a:spcPts val="600"/>
              </a:spcBef>
              <a:spcAft>
                <a:spcPts val="0"/>
              </a:spcAft>
              <a:buNone/>
            </a:pPr>
            <a:r>
              <a:t/>
            </a:r>
            <a:endParaRPr/>
          </a:p>
          <a:p>
            <a:pPr indent="0" lvl="0" marL="0" rtl="0" algn="l">
              <a:spcBef>
                <a:spcPts val="600"/>
              </a:spcBef>
              <a:spcAft>
                <a:spcPts val="600"/>
              </a:spcAft>
              <a:buNone/>
            </a:pPr>
            <a:r>
              <a:t/>
            </a:r>
            <a:endParaRPr/>
          </a:p>
        </p:txBody>
      </p:sp>
      <p:pic>
        <p:nvPicPr>
          <p:cNvPr id="956" name="Google Shape;956;p96"/>
          <p:cNvPicPr preferRelativeResize="0"/>
          <p:nvPr/>
        </p:nvPicPr>
        <p:blipFill>
          <a:blip r:embed="rId8">
            <a:alphaModFix/>
          </a:blip>
          <a:stretch>
            <a:fillRect/>
          </a:stretch>
        </p:blipFill>
        <p:spPr>
          <a:xfrm>
            <a:off x="10695924" y="162070"/>
            <a:ext cx="1358862" cy="404523"/>
          </a:xfrm>
          <a:prstGeom prst="rect">
            <a:avLst/>
          </a:prstGeom>
          <a:noFill/>
          <a:ln>
            <a:noFill/>
          </a:ln>
        </p:spPr>
      </p:pic>
      <p:pic>
        <p:nvPicPr>
          <p:cNvPr id="957" name="Google Shape;957;p96"/>
          <p:cNvPicPr preferRelativeResize="0"/>
          <p:nvPr/>
        </p:nvPicPr>
        <p:blipFill>
          <a:blip r:embed="rId9">
            <a:alphaModFix/>
          </a:blip>
          <a:stretch>
            <a:fillRect/>
          </a:stretch>
        </p:blipFill>
        <p:spPr>
          <a:xfrm>
            <a:off x="9358998" y="3504550"/>
            <a:ext cx="2332550" cy="13352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97"/>
          <p:cNvSpPr txBox="1"/>
          <p:nvPr>
            <p:ph type="title"/>
          </p:nvPr>
        </p:nvSpPr>
        <p:spPr>
          <a:xfrm>
            <a:off x="304800" y="242633"/>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References and Acknowledgements</a:t>
            </a:r>
            <a:endParaRPr/>
          </a:p>
        </p:txBody>
      </p:sp>
      <p:sp>
        <p:nvSpPr>
          <p:cNvPr id="963" name="Google Shape;963;p97"/>
          <p:cNvSpPr txBox="1"/>
          <p:nvPr>
            <p:ph idx="1" type="body"/>
          </p:nvPr>
        </p:nvSpPr>
        <p:spPr>
          <a:xfrm>
            <a:off x="415600" y="1536633"/>
            <a:ext cx="11360700" cy="45552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u="sng">
                <a:solidFill>
                  <a:schemeClr val="hlink"/>
                </a:solidFill>
                <a:hlinkClick r:id="rId3"/>
              </a:rPr>
              <a:t>https://github.com/NIB-SI/DiNAR</a:t>
            </a:r>
            <a:r>
              <a:rPr lang="en-GB"/>
              <a:t>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rPr lang="en-GB" sz="2000" u="sng">
                <a:solidFill>
                  <a:schemeClr val="hlink"/>
                </a:solidFill>
                <a:hlinkClick r:id="rId4"/>
              </a:rPr>
              <a:t>https://NIB-SI.shinyapps.io/DiNAR</a:t>
            </a:r>
            <a:endParaRPr sz="2000"/>
          </a:p>
          <a:p>
            <a:pPr indent="0" lvl="0" marL="0" rtl="0" algn="l">
              <a:spcBef>
                <a:spcPts val="500"/>
              </a:spcBef>
              <a:spcAft>
                <a:spcPts val="0"/>
              </a:spcAft>
              <a:buNone/>
            </a:pPr>
            <a:r>
              <a:rPr lang="en-GB" sz="2000" u="sng">
                <a:solidFill>
                  <a:schemeClr val="hlink"/>
                </a:solidFill>
                <a:hlinkClick r:id="rId5"/>
              </a:rPr>
              <a:t>https://nib-si.shinyapps.io/pre-processing/</a:t>
            </a:r>
            <a:endParaRPr sz="2000"/>
          </a:p>
          <a:p>
            <a:pPr indent="0" lvl="0" marL="0" rtl="0" algn="l">
              <a:spcBef>
                <a:spcPts val="500"/>
              </a:spcBef>
              <a:spcAft>
                <a:spcPts val="0"/>
              </a:spcAft>
              <a:buNone/>
            </a:pPr>
            <a:r>
              <a:rPr lang="en-GB" sz="2000" u="sng">
                <a:solidFill>
                  <a:schemeClr val="hlink"/>
                </a:solidFill>
                <a:hlinkClick r:id="rId6"/>
              </a:rPr>
              <a:t>https://nib-si.shinyapps.io/clustering/</a:t>
            </a:r>
            <a:endParaRPr sz="2000"/>
          </a:p>
          <a:p>
            <a:pPr indent="0" lvl="0" marL="0" rtl="0" algn="l">
              <a:spcBef>
                <a:spcPts val="500"/>
              </a:spcBef>
              <a:spcAft>
                <a:spcPts val="0"/>
              </a:spcAft>
              <a:buNone/>
            </a:pPr>
            <a:r>
              <a:rPr lang="en-GB" sz="2000" u="sng">
                <a:solidFill>
                  <a:schemeClr val="hlink"/>
                </a:solidFill>
                <a:hlinkClick r:id="rId7"/>
              </a:rPr>
              <a:t>https://nib-si.shinyapps.io/GMM-SKM-KnetMiner/</a:t>
            </a:r>
            <a:endParaRPr sz="2000"/>
          </a:p>
          <a:p>
            <a:pPr indent="0" lvl="0" marL="0" rtl="0" algn="l">
              <a:spcBef>
                <a:spcPts val="500"/>
              </a:spcBef>
              <a:spcAft>
                <a:spcPts val="0"/>
              </a:spcAft>
              <a:buNone/>
            </a:pPr>
            <a:r>
              <a:t/>
            </a:r>
            <a:endParaRPr/>
          </a:p>
          <a:p>
            <a:pPr indent="0" lvl="0" marL="0" rtl="0" algn="l">
              <a:spcBef>
                <a:spcPts val="500"/>
              </a:spcBef>
              <a:spcAft>
                <a:spcPts val="0"/>
              </a:spcAft>
              <a:buNone/>
            </a:pPr>
            <a:r>
              <a:t/>
            </a:r>
            <a:endParaRPr/>
          </a:p>
        </p:txBody>
      </p:sp>
      <p:sp>
        <p:nvSpPr>
          <p:cNvPr id="964" name="Google Shape;964;p97"/>
          <p:cNvSpPr txBox="1"/>
          <p:nvPr/>
        </p:nvSpPr>
        <p:spPr>
          <a:xfrm>
            <a:off x="7919467" y="3227200"/>
            <a:ext cx="4292100" cy="1400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500"/>
              <a:t>Zagorščak et al. (2018) </a:t>
            </a:r>
            <a:br>
              <a:rPr lang="en-GB" sz="1500"/>
            </a:br>
            <a:r>
              <a:rPr lang="en-GB" sz="1500"/>
              <a:t>DiNAR: revealing hidden patterns of plant signalling dynamics using Differential Network Analysis in R. Plant Methods. </a:t>
            </a:r>
            <a:r>
              <a:rPr lang="en-GB" sz="1500"/>
              <a:t>h</a:t>
            </a:r>
            <a:r>
              <a:rPr lang="en-GB" sz="1500"/>
              <a:t>ttps://doi.org/10.1186/s13007-018-0345-0</a:t>
            </a:r>
            <a:endParaRPr sz="1900">
              <a:latin typeface="Roboto"/>
              <a:ea typeface="Roboto"/>
              <a:cs typeface="Roboto"/>
              <a:sym typeface="Roboto"/>
            </a:endParaRPr>
          </a:p>
        </p:txBody>
      </p:sp>
      <p:sp>
        <p:nvSpPr>
          <p:cNvPr id="965" name="Google Shape;965;p97"/>
          <p:cNvSpPr txBox="1"/>
          <p:nvPr/>
        </p:nvSpPr>
        <p:spPr>
          <a:xfrm>
            <a:off x="7919475" y="4627900"/>
            <a:ext cx="4098300" cy="1862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500"/>
              <a:t>Foix, L et al. (2021) </a:t>
            </a:r>
            <a:br>
              <a:rPr lang="en-GB" sz="1500"/>
            </a:br>
            <a:r>
              <a:rPr lang="en-GB" sz="1500"/>
              <a:t>Prunus persica plant endogenous peptides PpPep1 and PpPep2 cause PTI-like transcriptome reprogramming in peach and enhance resistance to Xanthomonas arboricola pv. pruni. BMC Genomics. https://doi.org/10.1186/s12864-021-07571-9</a:t>
            </a:r>
            <a:endParaRPr sz="1900">
              <a:latin typeface="Roboto"/>
              <a:ea typeface="Roboto"/>
              <a:cs typeface="Roboto"/>
              <a:sym typeface="Roboto"/>
            </a:endParaRPr>
          </a:p>
        </p:txBody>
      </p:sp>
      <p:sp>
        <p:nvSpPr>
          <p:cNvPr id="966" name="Google Shape;966;p97"/>
          <p:cNvSpPr txBox="1"/>
          <p:nvPr/>
        </p:nvSpPr>
        <p:spPr>
          <a:xfrm>
            <a:off x="7919475" y="595525"/>
            <a:ext cx="4180500" cy="1169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500"/>
              <a:t>Miljkovic D et al. (2012) Signalling Network Construction for Modelling Plant Defence Response. PLOS ONE. https://doi.org/10.1371/journal.pone.0051822</a:t>
            </a:r>
            <a:endParaRPr sz="1500"/>
          </a:p>
        </p:txBody>
      </p:sp>
      <p:sp>
        <p:nvSpPr>
          <p:cNvPr id="967" name="Google Shape;967;p97"/>
          <p:cNvSpPr txBox="1"/>
          <p:nvPr/>
        </p:nvSpPr>
        <p:spPr>
          <a:xfrm>
            <a:off x="7919475" y="1826500"/>
            <a:ext cx="4008600" cy="1400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500"/>
              <a:t>Ramšak Ž et al. (2018)</a:t>
            </a:r>
            <a:br>
              <a:rPr lang="en-GB" sz="1500"/>
            </a:br>
            <a:r>
              <a:rPr lang="en-GB" sz="1500"/>
              <a:t>Network Modeling Unravels Mechanisms of Crosstalk between Ethylene and Salicylate Signaling in Potato. Plant Physiol. doi:10.1104/pp.18.00450</a:t>
            </a:r>
            <a:endParaRPr sz="1500"/>
          </a:p>
        </p:txBody>
      </p:sp>
      <p:pic>
        <p:nvPicPr>
          <p:cNvPr id="968" name="Google Shape;968;p97"/>
          <p:cNvPicPr preferRelativeResize="0"/>
          <p:nvPr/>
        </p:nvPicPr>
        <p:blipFill>
          <a:blip r:embed="rId8">
            <a:alphaModFix/>
          </a:blip>
          <a:stretch>
            <a:fillRect/>
          </a:stretch>
        </p:blipFill>
        <p:spPr>
          <a:xfrm>
            <a:off x="10695924" y="162070"/>
            <a:ext cx="1358862" cy="404523"/>
          </a:xfrm>
          <a:prstGeom prst="rect">
            <a:avLst/>
          </a:prstGeom>
          <a:noFill/>
          <a:ln>
            <a:noFill/>
          </a:ln>
        </p:spPr>
      </p:pic>
      <p:sp>
        <p:nvSpPr>
          <p:cNvPr id="969" name="Google Shape;969;p97"/>
          <p:cNvSpPr txBox="1"/>
          <p:nvPr/>
        </p:nvSpPr>
        <p:spPr>
          <a:xfrm>
            <a:off x="415600" y="4930375"/>
            <a:ext cx="3128700" cy="14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latin typeface="Corbel"/>
                <a:ea typeface="Corbel"/>
                <a:cs typeface="Corbel"/>
                <a:sym typeface="Corbel"/>
              </a:rPr>
              <a:t>Special </a:t>
            </a:r>
            <a:r>
              <a:rPr lang="en-GB" sz="2000">
                <a:latin typeface="Corbel"/>
                <a:ea typeface="Corbel"/>
                <a:cs typeface="Corbel"/>
                <a:sym typeface="Corbel"/>
              </a:rPr>
              <a:t>thanks</a:t>
            </a:r>
            <a:endParaRPr sz="2000">
              <a:latin typeface="Corbel"/>
              <a:ea typeface="Corbel"/>
              <a:cs typeface="Corbel"/>
              <a:sym typeface="Corbel"/>
            </a:endParaRPr>
          </a:p>
          <a:p>
            <a:pPr indent="-355600" lvl="0" marL="457200" rtl="0" algn="l">
              <a:spcBef>
                <a:spcPts val="0"/>
              </a:spcBef>
              <a:spcAft>
                <a:spcPts val="0"/>
              </a:spcAft>
              <a:buSzPts val="2000"/>
              <a:buFont typeface="Corbel"/>
              <a:buChar char="●"/>
            </a:pPr>
            <a:r>
              <a:rPr lang="en-GB" sz="2000">
                <a:latin typeface="Corbel"/>
                <a:ea typeface="Corbel"/>
                <a:cs typeface="Corbel"/>
                <a:sym typeface="Corbel"/>
              </a:rPr>
              <a:t>GMM,</a:t>
            </a:r>
            <a:endParaRPr sz="2000">
              <a:latin typeface="Corbel"/>
              <a:ea typeface="Corbel"/>
              <a:cs typeface="Corbel"/>
              <a:sym typeface="Corbel"/>
            </a:endParaRPr>
          </a:p>
          <a:p>
            <a:pPr indent="-355600" lvl="0" marL="457200" rtl="0" algn="l">
              <a:spcBef>
                <a:spcPts val="0"/>
              </a:spcBef>
              <a:spcAft>
                <a:spcPts val="0"/>
              </a:spcAft>
              <a:buSzPts val="2000"/>
              <a:buFont typeface="Corbel"/>
              <a:buChar char="●"/>
            </a:pPr>
            <a:r>
              <a:rPr lang="en-GB" sz="2000">
                <a:latin typeface="Corbel"/>
                <a:ea typeface="Corbel"/>
                <a:cs typeface="Corbel"/>
                <a:sym typeface="Corbel"/>
              </a:rPr>
              <a:t>SKM, and		</a:t>
            </a:r>
            <a:endParaRPr sz="2000">
              <a:latin typeface="Corbel"/>
              <a:ea typeface="Corbel"/>
              <a:cs typeface="Corbel"/>
              <a:sym typeface="Corbel"/>
            </a:endParaRPr>
          </a:p>
          <a:p>
            <a:pPr indent="-355600" lvl="0" marL="457200" rtl="0" algn="l">
              <a:spcBef>
                <a:spcPts val="0"/>
              </a:spcBef>
              <a:spcAft>
                <a:spcPts val="0"/>
              </a:spcAft>
              <a:buSzPts val="2000"/>
              <a:buFont typeface="Corbel"/>
              <a:buChar char="●"/>
            </a:pPr>
            <a:r>
              <a:rPr lang="en-GB" sz="2000">
                <a:latin typeface="Corbel"/>
                <a:ea typeface="Corbel"/>
                <a:cs typeface="Corbel"/>
                <a:sym typeface="Corbel"/>
              </a:rPr>
              <a:t>KnetMinner</a:t>
            </a:r>
            <a:endParaRPr sz="2000">
              <a:latin typeface="Corbel"/>
              <a:ea typeface="Corbel"/>
              <a:cs typeface="Corbel"/>
              <a:sym typeface="Corbel"/>
            </a:endParaRPr>
          </a:p>
          <a:p>
            <a:pPr indent="0" lvl="0" marL="0" rtl="0" algn="l">
              <a:spcBef>
                <a:spcPts val="0"/>
              </a:spcBef>
              <a:spcAft>
                <a:spcPts val="0"/>
              </a:spcAft>
              <a:buNone/>
            </a:pPr>
            <a:r>
              <a:rPr lang="en-GB" sz="2000">
                <a:solidFill>
                  <a:schemeClr val="dk1"/>
                </a:solidFill>
                <a:latin typeface="Corbel"/>
                <a:ea typeface="Corbel"/>
                <a:cs typeface="Corbel"/>
                <a:sym typeface="Corbel"/>
              </a:rPr>
              <a:t>developers</a:t>
            </a:r>
            <a:endParaRPr sz="2000">
              <a:latin typeface="Corbel"/>
              <a:ea typeface="Corbel"/>
              <a:cs typeface="Corbel"/>
              <a:sym typeface="Corbe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98"/>
          <p:cNvPicPr preferRelativeResize="0"/>
          <p:nvPr/>
        </p:nvPicPr>
        <p:blipFill>
          <a:blip r:embed="rId3">
            <a:alphaModFix/>
          </a:blip>
          <a:stretch>
            <a:fillRect/>
          </a:stretch>
        </p:blipFill>
        <p:spPr>
          <a:xfrm>
            <a:off x="10695924" y="162070"/>
            <a:ext cx="1358862" cy="404523"/>
          </a:xfrm>
          <a:prstGeom prst="rect">
            <a:avLst/>
          </a:prstGeom>
          <a:noFill/>
          <a:ln>
            <a:noFill/>
          </a:ln>
        </p:spPr>
      </p:pic>
      <p:pic>
        <p:nvPicPr>
          <p:cNvPr id="976" name="Google Shape;976;p98"/>
          <p:cNvPicPr preferRelativeResize="0"/>
          <p:nvPr/>
        </p:nvPicPr>
        <p:blipFill>
          <a:blip r:embed="rId4">
            <a:alphaModFix/>
          </a:blip>
          <a:stretch>
            <a:fillRect/>
          </a:stretch>
        </p:blipFill>
        <p:spPr>
          <a:xfrm>
            <a:off x="1699088" y="955738"/>
            <a:ext cx="8793821" cy="494652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99"/>
          <p:cNvSpPr txBox="1"/>
          <p:nvPr>
            <p:ph type="ctrTitle"/>
          </p:nvPr>
        </p:nvSpPr>
        <p:spPr>
          <a:xfrm>
            <a:off x="3775025" y="3541300"/>
            <a:ext cx="7860300" cy="1434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GB"/>
              <a:t>Integrated pipeline use case</a:t>
            </a:r>
            <a:endParaRPr/>
          </a:p>
        </p:txBody>
      </p:sp>
      <p:sp>
        <p:nvSpPr>
          <p:cNvPr id="983" name="Google Shape;983;p99"/>
          <p:cNvSpPr txBox="1"/>
          <p:nvPr>
            <p:ph idx="1" type="subTitle"/>
          </p:nvPr>
        </p:nvSpPr>
        <p:spPr>
          <a:xfrm>
            <a:off x="3775035" y="4975900"/>
            <a:ext cx="7860300" cy="899700"/>
          </a:xfrm>
          <a:prstGeom prst="rect">
            <a:avLst/>
          </a:prstGeom>
        </p:spPr>
        <p:txBody>
          <a:bodyPr anchorCtr="0" anchor="b" bIns="0" lIns="0" spcFirstLastPara="1" rIns="0" wrap="square" tIns="0">
            <a:noAutofit/>
          </a:bodyPr>
          <a:lstStyle/>
          <a:p>
            <a:pPr indent="0" lvl="0" marL="0" rtl="0" algn="r">
              <a:spcBef>
                <a:spcPts val="560"/>
              </a:spcBef>
              <a:spcAft>
                <a:spcPts val="600"/>
              </a:spcAft>
              <a:buNone/>
            </a:pPr>
            <a:r>
              <a:t/>
            </a:r>
            <a:endParaRPr/>
          </a:p>
        </p:txBody>
      </p:sp>
      <p:sp>
        <p:nvSpPr>
          <p:cNvPr id="984" name="Google Shape;984;p99"/>
          <p:cNvSpPr txBox="1"/>
          <p:nvPr>
            <p:ph idx="2" type="body"/>
          </p:nvPr>
        </p:nvSpPr>
        <p:spPr>
          <a:xfrm>
            <a:off x="3775035" y="5875475"/>
            <a:ext cx="7860300" cy="558000"/>
          </a:xfrm>
          <a:prstGeom prst="rect">
            <a:avLst/>
          </a:prstGeom>
        </p:spPr>
        <p:txBody>
          <a:bodyPr anchorCtr="0" anchor="t" bIns="0" lIns="0" spcFirstLastPara="1" rIns="0" wrap="square" tIns="0">
            <a:noAutofit/>
          </a:bodyPr>
          <a:lstStyle/>
          <a:p>
            <a:pPr indent="0" lvl="0" marL="0" rtl="0" algn="r">
              <a:spcBef>
                <a:spcPts val="360"/>
              </a:spcBef>
              <a:spcAft>
                <a:spcPts val="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8"/>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What is KnetMiner?</a:t>
            </a:r>
            <a:endParaRPr/>
          </a:p>
        </p:txBody>
      </p:sp>
      <p:sp>
        <p:nvSpPr>
          <p:cNvPr id="170" name="Google Shape;170;p28"/>
          <p:cNvSpPr txBox="1"/>
          <p:nvPr>
            <p:ph idx="1" type="body"/>
          </p:nvPr>
        </p:nvSpPr>
        <p:spPr>
          <a:xfrm>
            <a:off x="711200" y="1525589"/>
            <a:ext cx="10871100" cy="4351200"/>
          </a:xfrm>
          <a:prstGeom prst="rect">
            <a:avLst/>
          </a:prstGeom>
        </p:spPr>
        <p:txBody>
          <a:bodyPr anchorCtr="0" anchor="t" bIns="0" lIns="0" spcFirstLastPara="1" rIns="0" wrap="square" tIns="0">
            <a:noAutofit/>
          </a:bodyPr>
          <a:lstStyle/>
          <a:p>
            <a:pPr indent="-381000" lvl="0" marL="457200" rtl="0" algn="l">
              <a:lnSpc>
                <a:spcPct val="115000"/>
              </a:lnSpc>
              <a:spcBef>
                <a:spcPts val="1000"/>
              </a:spcBef>
              <a:spcAft>
                <a:spcPts val="0"/>
              </a:spcAft>
              <a:buSzPts val="2400"/>
              <a:buFont typeface="Calibri"/>
              <a:buChar char="●"/>
            </a:pPr>
            <a:r>
              <a:rPr b="1" lang="en-GB">
                <a:latin typeface="Calibri"/>
                <a:ea typeface="Calibri"/>
                <a:cs typeface="Calibri"/>
                <a:sym typeface="Calibri"/>
              </a:rPr>
              <a:t>Knowledge Graph-based data exploration platform.</a:t>
            </a:r>
            <a:endParaRPr b="1">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b="1" lang="en-GB">
                <a:latin typeface="Calibri"/>
                <a:ea typeface="Calibri"/>
                <a:cs typeface="Calibri"/>
                <a:sym typeface="Calibri"/>
              </a:rPr>
              <a:t>Integrates biological and agricultural datasets.</a:t>
            </a:r>
            <a:endParaRPr b="1">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b="1" lang="en-GB">
                <a:latin typeface="Calibri"/>
                <a:ea typeface="Calibri"/>
                <a:cs typeface="Calibri"/>
                <a:sym typeface="Calibri"/>
              </a:rPr>
              <a:t>Enables interactive exploration and discovery.</a:t>
            </a:r>
            <a:endParaRPr b="1">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b="1" lang="en-GB">
                <a:latin typeface="Calibri"/>
                <a:ea typeface="Calibri"/>
                <a:cs typeface="Calibri"/>
                <a:sym typeface="Calibri"/>
              </a:rPr>
              <a:t>Supports decision-making in research and development.</a:t>
            </a:r>
            <a:endParaRPr b="1">
              <a:latin typeface="Calibri"/>
              <a:ea typeface="Calibri"/>
              <a:cs typeface="Calibri"/>
              <a:sym typeface="Calibri"/>
            </a:endParaRPr>
          </a:p>
          <a:p>
            <a:pPr indent="0" lvl="0" marL="0" rtl="0" algn="l">
              <a:spcBef>
                <a:spcPts val="480"/>
              </a:spcBef>
              <a:spcAft>
                <a:spcPts val="600"/>
              </a:spcAft>
              <a:buNone/>
            </a:pPr>
            <a:r>
              <a:t/>
            </a:r>
            <a:endParaRPr/>
          </a:p>
        </p:txBody>
      </p:sp>
      <p:sp>
        <p:nvSpPr>
          <p:cNvPr id="171" name="Google Shape;171;p28"/>
          <p:cNvSpPr txBox="1"/>
          <p:nvPr/>
        </p:nvSpPr>
        <p:spPr>
          <a:xfrm>
            <a:off x="550100" y="5317150"/>
            <a:ext cx="10871100" cy="846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GB" sz="2000">
                <a:solidFill>
                  <a:srgbClr val="2F5897"/>
                </a:solidFill>
                <a:latin typeface="Corbel"/>
                <a:ea typeface="Corbel"/>
                <a:cs typeface="Corbel"/>
                <a:sym typeface="Corbel"/>
              </a:rPr>
              <a:t>Complete KnetMiner presentation linked here: </a:t>
            </a:r>
            <a:endParaRPr b="1" sz="2000">
              <a:solidFill>
                <a:srgbClr val="2F5897"/>
              </a:solidFill>
              <a:latin typeface="Corbel"/>
              <a:ea typeface="Corbel"/>
              <a:cs typeface="Corbel"/>
              <a:sym typeface="Corbel"/>
            </a:endParaRPr>
          </a:p>
          <a:p>
            <a:pPr indent="0" lvl="0" marL="0" rtl="0" algn="l">
              <a:spcBef>
                <a:spcPts val="360"/>
              </a:spcBef>
              <a:spcAft>
                <a:spcPts val="0"/>
              </a:spcAft>
              <a:buNone/>
            </a:pPr>
            <a:r>
              <a:rPr lang="en-GB" sz="2000" u="sng">
                <a:solidFill>
                  <a:schemeClr val="hlink"/>
                </a:solidFill>
                <a:latin typeface="Corbel"/>
                <a:ea typeface="Corbel"/>
                <a:cs typeface="Corbel"/>
                <a:sym typeface="Corbel"/>
                <a:hlinkClick r:id="rId3"/>
              </a:rPr>
              <a:t>https://drive.google.com/file/d/19Xo7P7q8PGObSWlPfvnmMnC2ZLSmMVdy/</a:t>
            </a:r>
            <a:r>
              <a:rPr lang="en-GB" sz="2000">
                <a:solidFill>
                  <a:srgbClr val="1155CC"/>
                </a:solidFill>
                <a:latin typeface="Corbel"/>
                <a:ea typeface="Corbel"/>
                <a:cs typeface="Corbel"/>
                <a:sym typeface="Corbel"/>
              </a:rPr>
              <a:t> </a:t>
            </a:r>
            <a:endParaRPr sz="2000">
              <a:solidFill>
                <a:srgbClr val="1155CC"/>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00"/>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Integrated use of the bundle  </a:t>
            </a:r>
            <a:endParaRPr/>
          </a:p>
        </p:txBody>
      </p:sp>
      <p:sp>
        <p:nvSpPr>
          <p:cNvPr id="991" name="Google Shape;991;p100"/>
          <p:cNvSpPr txBox="1"/>
          <p:nvPr>
            <p:ph idx="1" type="body"/>
          </p:nvPr>
        </p:nvSpPr>
        <p:spPr>
          <a:xfrm>
            <a:off x="711200" y="1525589"/>
            <a:ext cx="10871100" cy="4351200"/>
          </a:xfrm>
          <a:prstGeom prst="rect">
            <a:avLst/>
          </a:prstGeom>
        </p:spPr>
        <p:txBody>
          <a:bodyPr anchorCtr="0" anchor="t" bIns="0" lIns="0" spcFirstLastPara="1" rIns="0" wrap="square" tIns="0">
            <a:noAutofit/>
          </a:bodyPr>
          <a:lstStyle/>
          <a:p>
            <a:pPr indent="0" lvl="0" marL="0" rtl="0" algn="l">
              <a:spcBef>
                <a:spcPts val="480"/>
              </a:spcBef>
              <a:spcAft>
                <a:spcPts val="600"/>
              </a:spcAft>
              <a:buNone/>
            </a:pPr>
            <a:r>
              <a:t/>
            </a:r>
            <a:endParaRPr/>
          </a:p>
        </p:txBody>
      </p:sp>
      <p:pic>
        <p:nvPicPr>
          <p:cNvPr id="992" name="Google Shape;992;p100"/>
          <p:cNvPicPr preferRelativeResize="0"/>
          <p:nvPr/>
        </p:nvPicPr>
        <p:blipFill>
          <a:blip r:embed="rId3">
            <a:alphaModFix/>
          </a:blip>
          <a:stretch>
            <a:fillRect/>
          </a:stretch>
        </p:blipFill>
        <p:spPr>
          <a:xfrm>
            <a:off x="719675" y="1151750"/>
            <a:ext cx="10201026" cy="56073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01"/>
          <p:cNvSpPr txBox="1"/>
          <p:nvPr>
            <p:ph type="title"/>
          </p:nvPr>
        </p:nvSpPr>
        <p:spPr>
          <a:xfrm>
            <a:off x="719667" y="354325"/>
            <a:ext cx="10871100" cy="50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Questions</a:t>
            </a:r>
            <a:endParaRPr/>
          </a:p>
        </p:txBody>
      </p:sp>
      <p:sp>
        <p:nvSpPr>
          <p:cNvPr id="999" name="Google Shape;999;p101"/>
          <p:cNvSpPr txBox="1"/>
          <p:nvPr>
            <p:ph idx="1" type="body"/>
          </p:nvPr>
        </p:nvSpPr>
        <p:spPr>
          <a:xfrm>
            <a:off x="711200" y="1525589"/>
            <a:ext cx="10871100" cy="4351200"/>
          </a:xfrm>
          <a:prstGeom prst="rect">
            <a:avLst/>
          </a:prstGeom>
        </p:spPr>
        <p:txBody>
          <a:bodyPr anchorCtr="0" anchor="t" bIns="0" lIns="0" spcFirstLastPara="1" rIns="0" wrap="square" tIns="0">
            <a:noAutofit/>
          </a:bodyPr>
          <a:lstStyle/>
          <a:p>
            <a:pPr indent="-381000" lvl="0" marL="457200" rtl="0" algn="l">
              <a:spcBef>
                <a:spcPts val="480"/>
              </a:spcBef>
              <a:spcAft>
                <a:spcPts val="0"/>
              </a:spcAft>
              <a:buSzPts val="2400"/>
              <a:buChar char="•"/>
            </a:pPr>
            <a:r>
              <a:rPr lang="en-GB"/>
              <a:t>Are the mentioned methods </a:t>
            </a:r>
            <a:r>
              <a:rPr lang="en-GB"/>
              <a:t>also</a:t>
            </a:r>
            <a:r>
              <a:rPr lang="en-GB"/>
              <a:t> useful for the </a:t>
            </a:r>
            <a:r>
              <a:rPr lang="en-GB"/>
              <a:t>interpretation</a:t>
            </a:r>
            <a:r>
              <a:rPr lang="en-GB"/>
              <a:t> of proteomics data? </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9"/>
          <p:cNvSpPr txBox="1"/>
          <p:nvPr>
            <p:ph type="ctrTitle"/>
          </p:nvPr>
        </p:nvSpPr>
        <p:spPr>
          <a:xfrm>
            <a:off x="3775025" y="3541300"/>
            <a:ext cx="7860300" cy="1434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GB"/>
              <a:t>AgroLD</a:t>
            </a:r>
            <a:endParaRPr/>
          </a:p>
        </p:txBody>
      </p:sp>
      <p:sp>
        <p:nvSpPr>
          <p:cNvPr id="178" name="Google Shape;178;p29"/>
          <p:cNvSpPr txBox="1"/>
          <p:nvPr>
            <p:ph idx="1" type="subTitle"/>
          </p:nvPr>
        </p:nvSpPr>
        <p:spPr>
          <a:xfrm>
            <a:off x="3775035" y="4975900"/>
            <a:ext cx="7860300" cy="899700"/>
          </a:xfrm>
          <a:prstGeom prst="rect">
            <a:avLst/>
          </a:prstGeom>
        </p:spPr>
        <p:txBody>
          <a:bodyPr anchorCtr="0" anchor="b" bIns="0" lIns="0" spcFirstLastPara="1" rIns="0" wrap="square" tIns="0">
            <a:noAutofit/>
          </a:bodyPr>
          <a:lstStyle/>
          <a:p>
            <a:pPr indent="0" lvl="0" marL="0" rtl="0" algn="r">
              <a:spcBef>
                <a:spcPts val="560"/>
              </a:spcBef>
              <a:spcAft>
                <a:spcPts val="600"/>
              </a:spcAft>
              <a:buNone/>
            </a:pPr>
            <a:r>
              <a:rPr lang="en-GB"/>
              <a:t>Dr. Pierre LARMANDE</a:t>
            </a:r>
            <a:endParaRPr/>
          </a:p>
        </p:txBody>
      </p:sp>
      <p:sp>
        <p:nvSpPr>
          <p:cNvPr id="179" name="Google Shape;179;p29"/>
          <p:cNvSpPr txBox="1"/>
          <p:nvPr>
            <p:ph idx="2" type="body"/>
          </p:nvPr>
        </p:nvSpPr>
        <p:spPr>
          <a:xfrm>
            <a:off x="3775035" y="5875600"/>
            <a:ext cx="7860300" cy="558000"/>
          </a:xfrm>
          <a:prstGeom prst="rect">
            <a:avLst/>
          </a:prstGeom>
        </p:spPr>
        <p:txBody>
          <a:bodyPr anchorCtr="0" anchor="t" bIns="0" lIns="0" spcFirstLastPara="1" rIns="0" wrap="square" tIns="0">
            <a:noAutofit/>
          </a:bodyPr>
          <a:lstStyle/>
          <a:p>
            <a:pPr indent="0" lvl="0" marL="0" rtl="0" algn="r">
              <a:spcBef>
                <a:spcPts val="360"/>
              </a:spcBef>
              <a:spcAft>
                <a:spcPts val="600"/>
              </a:spcAft>
              <a:buNone/>
            </a:pPr>
            <a:r>
              <a:rPr lang="en-GB"/>
              <a:t>French Institute of </a:t>
            </a:r>
            <a:r>
              <a:rPr lang="en-GB"/>
              <a:t>Research</a:t>
            </a:r>
            <a:r>
              <a:rPr lang="en-GB"/>
              <a:t> for Sustainable Development -  IRD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ELIXIR_templat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LIXIR_templat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