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Lst>
  <p:sldSz cy="6858000" cx="12192000"/>
  <p:notesSz cx="6858000" cy="9144000"/>
  <p:embeddedFontLst>
    <p:embeddedFont>
      <p:font typeface="Corbel"/>
      <p:regular r:id="rId93"/>
      <p:bold r:id="rId94"/>
      <p:italic r:id="rId95"/>
      <p:boldItalic r:id="rId96"/>
    </p:embeddedFont>
    <p:embeddedFont>
      <p:font typeface="Helvetica Neue"/>
      <p:regular r:id="rId97"/>
      <p:bold r:id="rId98"/>
      <p:italic r:id="rId99"/>
      <p:boldItalic r:id="rId100"/>
    </p:embeddedFont>
    <p:embeddedFont>
      <p:font typeface="Open Sans"/>
      <p:regular r:id="rId101"/>
      <p:bold r:id="rId102"/>
      <p:italic r:id="rId103"/>
      <p:boldItalic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C5D3179-86D5-4EFB-A04D-2412B855A29A}">
  <a:tblStyle styleId="{4C5D3179-86D5-4EFB-A04D-2412B855A29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04" Type="http://schemas.openxmlformats.org/officeDocument/2006/relationships/font" Target="fonts/OpenSans-boldItalic.fntdata"/><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103" Type="http://schemas.openxmlformats.org/officeDocument/2006/relationships/font" Target="fonts/OpenSans-italic.fntdata"/><Relationship Id="rId102" Type="http://schemas.openxmlformats.org/officeDocument/2006/relationships/font" Target="fonts/OpenSans-bold.fntdata"/><Relationship Id="rId101" Type="http://schemas.openxmlformats.org/officeDocument/2006/relationships/font" Target="fonts/OpenSans-regular.fntdata"/><Relationship Id="rId100" Type="http://schemas.openxmlformats.org/officeDocument/2006/relationships/font" Target="fonts/HelveticaNeue-boldItalic.fntdata"/><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Corbel-italic.fntdata"/><Relationship Id="rId94" Type="http://schemas.openxmlformats.org/officeDocument/2006/relationships/font" Target="fonts/Corbel-bold.fntdata"/><Relationship Id="rId97" Type="http://schemas.openxmlformats.org/officeDocument/2006/relationships/font" Target="fonts/HelveticaNeue-regular.fntdata"/><Relationship Id="rId96" Type="http://schemas.openxmlformats.org/officeDocument/2006/relationships/font" Target="fonts/Corbel-boldItalic.fntdata"/><Relationship Id="rId11" Type="http://schemas.openxmlformats.org/officeDocument/2006/relationships/slide" Target="slides/slide2.xml"/><Relationship Id="rId99" Type="http://schemas.openxmlformats.org/officeDocument/2006/relationships/font" Target="fonts/HelveticaNeue-italic.fntdata"/><Relationship Id="rId10" Type="http://schemas.openxmlformats.org/officeDocument/2006/relationships/slide" Target="slides/slide1.xml"/><Relationship Id="rId98" Type="http://schemas.openxmlformats.org/officeDocument/2006/relationships/font" Target="fonts/HelveticaNeue-bold.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slide" Target="slides/slide82.xml"/><Relationship Id="rId90" Type="http://schemas.openxmlformats.org/officeDocument/2006/relationships/slide" Target="slides/slide81.xml"/><Relationship Id="rId93" Type="http://schemas.openxmlformats.org/officeDocument/2006/relationships/font" Target="fonts/Corbel-regular.fntdata"/><Relationship Id="rId92" Type="http://schemas.openxmlformats.org/officeDocument/2006/relationships/slide" Target="slides/slide8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 Id="rId84" Type="http://schemas.openxmlformats.org/officeDocument/2006/relationships/slide" Target="slides/slide75.xml"/><Relationship Id="rId83" Type="http://schemas.openxmlformats.org/officeDocument/2006/relationships/slide" Target="slides/slide74.xml"/><Relationship Id="rId86" Type="http://schemas.openxmlformats.org/officeDocument/2006/relationships/slide" Target="slides/slide77.xml"/><Relationship Id="rId85" Type="http://schemas.openxmlformats.org/officeDocument/2006/relationships/slide" Target="slides/slide76.xml"/><Relationship Id="rId88" Type="http://schemas.openxmlformats.org/officeDocument/2006/relationships/slide" Target="slides/slide79.xml"/><Relationship Id="rId87" Type="http://schemas.openxmlformats.org/officeDocument/2006/relationships/slide" Target="slides/slide78.xml"/><Relationship Id="rId89" Type="http://schemas.openxmlformats.org/officeDocument/2006/relationships/slide" Target="slides/slide80.xml"/><Relationship Id="rId80" Type="http://schemas.openxmlformats.org/officeDocument/2006/relationships/slide" Target="slides/slide71.xml"/><Relationship Id="rId82" Type="http://schemas.openxmlformats.org/officeDocument/2006/relationships/slide" Target="slides/slide73.xml"/><Relationship Id="rId81" Type="http://schemas.openxmlformats.org/officeDocument/2006/relationships/slide" Target="slides/slide72.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4.xml"/><Relationship Id="rId72" Type="http://schemas.openxmlformats.org/officeDocument/2006/relationships/slide" Target="slides/slide63.xml"/><Relationship Id="rId75" Type="http://schemas.openxmlformats.org/officeDocument/2006/relationships/slide" Target="slides/slide66.xml"/><Relationship Id="rId74" Type="http://schemas.openxmlformats.org/officeDocument/2006/relationships/slide" Target="slides/slide65.xml"/><Relationship Id="rId77" Type="http://schemas.openxmlformats.org/officeDocument/2006/relationships/slide" Target="slides/slide68.xml"/><Relationship Id="rId76" Type="http://schemas.openxmlformats.org/officeDocument/2006/relationships/slide" Target="slides/slide67.xml"/><Relationship Id="rId79" Type="http://schemas.openxmlformats.org/officeDocument/2006/relationships/slide" Target="slides/slide70.xml"/><Relationship Id="rId78" Type="http://schemas.openxmlformats.org/officeDocument/2006/relationships/slide" Target="slides/slide69.xml"/><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06c8477cf7_2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06c8477cf7_2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4b180edffe_0_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4b180edffe_0_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8dcfdea982_0_1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8dcfdea982_0_13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g28dcfdea982_0_13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8dcfdea982_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8dcfdea982_0_4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8dcfdea982_0_4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8dcfdea982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8dcfdea982_0_5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What RDMkit is</a:t>
            </a:r>
            <a:endParaRPr/>
          </a:p>
        </p:txBody>
      </p:sp>
      <p:sp>
        <p:nvSpPr>
          <p:cNvPr id="573" name="Google Shape;573;g28dcfdea982_0_5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8dcfdea982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8dcfdea982_0_6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Why RDMkit</a:t>
            </a:r>
            <a:endParaRPr/>
          </a:p>
          <a:p>
            <a:pPr indent="0" lvl="0" marL="0" rtl="0" algn="l">
              <a:spcBef>
                <a:spcPts val="0"/>
              </a:spcBef>
              <a:spcAft>
                <a:spcPts val="0"/>
              </a:spcAft>
              <a:buNone/>
            </a:pPr>
            <a:r>
              <a:rPr lang="en-US"/>
              <a:t>- who is using it</a:t>
            </a:r>
            <a:endParaRPr/>
          </a:p>
          <a:p>
            <a:pPr indent="0" lvl="0" marL="0" rtl="0" algn="l">
              <a:spcBef>
                <a:spcPts val="0"/>
              </a:spcBef>
              <a:spcAft>
                <a:spcPts val="0"/>
              </a:spcAft>
              <a:buNone/>
            </a:pPr>
            <a:r>
              <a:rPr lang="en-US"/>
              <a:t>- how is it sustained</a:t>
            </a:r>
            <a:endParaRPr/>
          </a:p>
        </p:txBody>
      </p:sp>
      <p:sp>
        <p:nvSpPr>
          <p:cNvPr id="584" name="Google Shape;584;g28dcfdea982_0_6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8dcfdea982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8dcfdea982_0_7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4" name="Google Shape;594;g28dcfdea982_0_7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8dcfdea982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8dcfdea982_0_9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28dcfdea982_0_9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8dcfdea982_0_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8dcfdea982_0_8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g28dcfdea982_0_8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8dcfdea982_0_9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8dcfdea982_0_9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28dcfdea982_0_9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8dcfdea982_0_10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8dcfdea982_0_10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28dcfdea982_0_106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8dcfdea982_0_1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8dcfdea982_0_13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8dcfdea982_0_13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8dcfdea982_0_1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8dcfdea982_0_1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28dcfdea982_0_1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8dcfdea982_0_1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8dcfdea982_0_12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0" name="Google Shape;650;g28dcfdea982_0_123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8dcfdea982_0_1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8dcfdea982_0_13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28dcfdea982_0_13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8dcfdea982_0_1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8dcfdea982_0_13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g28dcfdea982_0_13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8dcfdea982_0_19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8dcfdea982_0_19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6" name="Google Shape;676;g28dcfdea982_0_19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8dcfdea982_0_1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28dcfdea982_0_13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28dcfdea982_0_13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4c40afa1c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24c40afa1c5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24c40afa1c5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8dcfdea982_0_1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8dcfdea982_0_14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28dcfdea982_0_14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8dcfdea982_0_13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8dcfdea982_0_13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28dcfdea982_0_13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8dcfdea982_0_1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8dcfdea982_0_13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g28dcfdea982_0_13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8dcfdea982_0_1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8dcfdea982_0_13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8dcfdea982_0_139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887b8cbe5e_97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887b8cbe5e_97_1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g2887b8cbe5e_97_1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887b8cbe5e_97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887b8cbe5e_97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g2887b8cbe5e_97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8dcfdea982_0_1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8dcfdea982_0_14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28dcfdea982_0_14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8dcfdea982_0_1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8dcfdea982_0_13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5" name="Google Shape;755;g28dcfdea982_0_13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1e9400b327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1e9400b327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1e9400b327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1e9400b327a_0_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e9400b327a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e9400b327a_0_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1e9400b327a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1e9400b327a_0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e9400b327a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1e9400b327a_0_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e9400b327a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1e9400b327a_0_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8dcfdea98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8dcfdea982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g28dcfdea982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e9400b327a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1e9400b327a_0_1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1e9400b327a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1e9400b327a_0_1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e9400b327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1e9400b327a_0_1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1e9400b327a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1e9400b327a_0_1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e9400b327a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2" name="Google Shape;872;g1e9400b327a_0_1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1e9400b327a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1e9400b327a_0_1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8dcfdea982_0_1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28dcfdea982_0_13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g28dcfdea982_0_139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28dcfdea982_0_1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28dcfdea982_0_14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1" name="Google Shape;901;g28dcfdea982_0_14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8dcfdea982_0_1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28dcfdea982_0_14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3" name="Google Shape;913;g28dcfdea982_0_14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8dcfdea982_0_14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8dcfdea982_0_14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g28dcfdea982_0_14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8dcfdea982_0_1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8dcfdea982_0_15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g28dcfdea982_0_15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8dcfdea982_0_19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8dcfdea982_0_19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4" name="Google Shape;934;g28dcfdea982_0_19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2887b8cbe5e_48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42" name="Google Shape;942;g2887b8cbe5e_48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3" name="Google Shape;943;g2887b8cbe5e_48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887b8cbe5e_97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887b8cbe5e_97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6" name="Google Shape;956;g2887b8cbe5e_97_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887b8cbe5e_97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2887b8cbe5e_97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g2887b8cbe5e_97_1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8dcfdea982_0_14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1" name="Google Shape;971;g28dcfdea982_0_14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g28dcfdea982_0_14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28dcfdea982_0_20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28dcfdea982_0_20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0" name="Google Shape;980;g28dcfdea982_0_20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28dcfdea982_0_19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28dcfdea982_0_19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9" name="Google Shape;989;g28dcfdea982_0_19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28dcfdea982_0_2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96" name="Google Shape;996;g28dcfdea982_0_20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7" name="Google Shape;997;g28dcfdea982_0_206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887b8cbe5e_97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5" name="Google Shape;1005;g2887b8cbe5e_97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6" name="Google Shape;1006;g2887b8cbe5e_97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887b8cbe5e_97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7" name="Google Shape;1017;g2887b8cbe5e_97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8" name="Google Shape;1018;g2887b8cbe5e_97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8dcfdea982_0_1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28dcfdea982_0_16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g28dcfdea982_0_16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887b8cbe5e_97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2887b8cbe5e_97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0" name="Google Shape;1030;g2887b8cbe5e_97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g2887b8cbe5e_97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0" name="Google Shape;1040;g2887b8cbe5e_97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1" name="Google Shape;1041;g2887b8cbe5e_97_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8dcfdea982_0_1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28dcfdea982_0_14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g28dcfdea982_0_14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2887b8cbe5e_97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2887b8cbe5e_97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g2887b8cbe5e_97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887b8cbe5e_97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887b8cbe5e_97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9" name="Google Shape;1069;g2887b8cbe5e_97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28dcfdea982_0_1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28dcfdea982_0_14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Mark W to Everyone (6 Oct 2023, 15:47)</a:t>
            </a:r>
            <a:endParaRPr/>
          </a:p>
          <a:p>
            <a:pPr indent="0" lvl="0" marL="0" rtl="0" algn="l">
              <a:spcBef>
                <a:spcPts val="0"/>
              </a:spcBef>
              <a:spcAft>
                <a:spcPts val="0"/>
              </a:spcAft>
              <a:buClr>
                <a:schemeClr val="dk1"/>
              </a:buClr>
              <a:buSzPts val="1100"/>
              <a:buFont typeface="Arial"/>
              <a:buNone/>
            </a:pPr>
            <a:r>
              <a:rPr lang="en-US"/>
              <a:t>So.... you've created a MIOMIAPPE?  Minimal information Of Minimal Information About a Plant Phenotyping Excperiment :-)</a:t>
            </a:r>
            <a:endParaRPr/>
          </a:p>
          <a:p>
            <a:pPr indent="0" lvl="0" marL="0" rtl="0" algn="l">
              <a:spcBef>
                <a:spcPts val="0"/>
              </a:spcBef>
              <a:spcAft>
                <a:spcPts val="0"/>
              </a:spcAft>
              <a:buClr>
                <a:schemeClr val="dk1"/>
              </a:buClr>
              <a:buSzPts val="1100"/>
              <a:buFont typeface="Arial"/>
              <a:buNone/>
            </a:pPr>
            <a:r>
              <a:rPr lang="en-US"/>
              <a:t>Can you link me to the ontology that you abbreviated as "EIPO"?  THanks!</a:t>
            </a:r>
            <a:endParaRPr/>
          </a:p>
          <a:p>
            <a:pPr indent="0" lvl="0" marL="0" rtl="0" algn="l">
              <a:spcBef>
                <a:spcPts val="0"/>
              </a:spcBef>
              <a:spcAft>
                <a:spcPts val="0"/>
              </a:spcAft>
              <a:buClr>
                <a:schemeClr val="dk1"/>
              </a:buClr>
              <a:buSzPts val="1100"/>
              <a:buFont typeface="Arial"/>
              <a:buNone/>
            </a:pPr>
            <a:r>
              <a:rPr lang="en-US"/>
              <a:t>(and MIPO too, thanks!)</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You to Everyone (6 Oct 2023, 15:56)</a:t>
            </a:r>
            <a:endParaRPr/>
          </a:p>
          <a:p>
            <a:pPr indent="0" lvl="0" marL="0" rtl="0" algn="l">
              <a:spcBef>
                <a:spcPts val="0"/>
              </a:spcBef>
              <a:spcAft>
                <a:spcPts val="0"/>
              </a:spcAft>
              <a:buClr>
                <a:schemeClr val="dk1"/>
              </a:buClr>
              <a:buSzPts val="1100"/>
              <a:buFont typeface="Arial"/>
              <a:buNone/>
            </a:pPr>
            <a:r>
              <a:rPr lang="en-US"/>
              <a:t>MIPO in the Crop Ontology template : https://forgemia.inra.fr/urgi-is/ontologies/-/tree/develop/Maize</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Mark W to Everyone (6 Oct 2023, 15:56)</a:t>
            </a:r>
            <a:endParaRPr/>
          </a:p>
          <a:p>
            <a:pPr indent="0" lvl="0" marL="0" rtl="0" algn="l">
              <a:spcBef>
                <a:spcPts val="0"/>
              </a:spcBef>
              <a:spcAft>
                <a:spcPts val="0"/>
              </a:spcAft>
              <a:buClr>
                <a:schemeClr val="dk1"/>
              </a:buClr>
              <a:buSzPts val="1100"/>
              <a:buFont typeface="Arial"/>
              <a:buNone/>
            </a:pPr>
            <a:r>
              <a:rPr lang="en-US"/>
              <a:t>thanks !</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You to Everyone (6 Oct 2023, 15:57)</a:t>
            </a:r>
            <a:endParaRPr/>
          </a:p>
          <a:p>
            <a:pPr indent="0" lvl="0" marL="0" rtl="0" algn="l">
              <a:spcBef>
                <a:spcPts val="0"/>
              </a:spcBef>
              <a:spcAft>
                <a:spcPts val="0"/>
              </a:spcAft>
              <a:buClr>
                <a:schemeClr val="dk1"/>
              </a:buClr>
              <a:buSzPts val="1100"/>
              <a:buFont typeface="Arial"/>
              <a:buNone/>
            </a:pPr>
            <a:r>
              <a:rPr lang="en-US"/>
              <a:t>And the browser : https://urgi.versailles.inra.fr/ephesis/ephesis/ontologyportal.do#termIdentifier=MIPO</a:t>
            </a:r>
            <a:endParaRPr/>
          </a:p>
          <a:p>
            <a:pPr indent="0" lvl="0" marL="0" rtl="0" algn="l">
              <a:spcBef>
                <a:spcPts val="0"/>
              </a:spcBef>
              <a:spcAft>
                <a:spcPts val="0"/>
              </a:spcAft>
              <a:buClr>
                <a:schemeClr val="dk1"/>
              </a:buClr>
              <a:buSzPts val="1100"/>
              <a:buFont typeface="Arial"/>
              <a:buNone/>
            </a:pPr>
            <a:r>
              <a:rPr lang="en-US"/>
              <a:t>EIPO : https://forgemia.inra.fr/urgi-is/ontologies/-/tree/develop/Environment</a:t>
            </a:r>
            <a:endParaRPr/>
          </a:p>
          <a:p>
            <a:pPr indent="0" lvl="0" marL="0" rtl="0" algn="l">
              <a:spcBef>
                <a:spcPts val="0"/>
              </a:spcBef>
              <a:spcAft>
                <a:spcPts val="0"/>
              </a:spcAft>
              <a:buClr>
                <a:schemeClr val="dk1"/>
              </a:buClr>
              <a:buSzPts val="1100"/>
              <a:buFont typeface="Arial"/>
              <a:buNone/>
            </a:pPr>
            <a:r>
              <a:rPr lang="en-US"/>
              <a:t>and EIPO browser : https://urgi.versailles.inra.fr/ephesis/ephesis/ontologyportal.do#termIdentifier=EIPO</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rPr lang="en-US"/>
              <a:t>Mark W to Everyone (6 Oct 2023, 15:58)</a:t>
            </a:r>
            <a:endParaRPr/>
          </a:p>
          <a:p>
            <a:pPr indent="0" lvl="0" marL="0" rtl="0" algn="l">
              <a:spcBef>
                <a:spcPts val="0"/>
              </a:spcBef>
              <a:spcAft>
                <a:spcPts val="0"/>
              </a:spcAft>
              <a:buClr>
                <a:schemeClr val="dk1"/>
              </a:buClr>
              <a:buSzPts val="1100"/>
              <a:buFont typeface="Arial"/>
              <a:buNone/>
            </a:pPr>
            <a:r>
              <a:rPr lang="en-US"/>
              <a:t>thank you!</a:t>
            </a:r>
            <a:endParaRPr/>
          </a:p>
          <a:p>
            <a:pPr indent="0" lvl="0" marL="0" rtl="0" algn="l">
              <a:spcBef>
                <a:spcPts val="0"/>
              </a:spcBef>
              <a:spcAft>
                <a:spcPts val="0"/>
              </a:spcAft>
              <a:buNone/>
            </a:pPr>
            <a:r>
              <a:t/>
            </a:r>
            <a:endParaRPr/>
          </a:p>
        </p:txBody>
      </p:sp>
      <p:sp>
        <p:nvSpPr>
          <p:cNvPr id="1078" name="Google Shape;1078;g28dcfdea982_0_14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28dcfdea982_0_20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28dcfdea982_0_20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0" name="Google Shape;1090;g28dcfdea982_0_20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2887b8cbe5e_97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2887b8cbe5e_97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7" name="Google Shape;1097;g2887b8cbe5e_97_1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8dcfdea982_0_1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28dcfdea982_0_14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4" name="Google Shape;1104;g28dcfdea982_0_14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4c40afa412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24c40afa412_1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0" name="Google Shape;1110;g24c40afa412_1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8dcfdea982_0_17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8dcfdea982_0_17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28dcfdea982_0_17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887b8cbe5e_48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2887b8cbe5e_48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g2887b8cbe5e_48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24c40afbced_1_2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6" name="Google Shape;1126;g24c40afbced_1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24c40afbced_1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1" name="Google Shape;1131;g24c40afbced_1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24c40afbced_1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7" name="Google Shape;1137;g24c40afbced_1_24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4c40afbced_1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6" name="Google Shape;1146;g24c40afbced_1_2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4c40afbced_1_2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57" name="Google Shape;1157;g24c40afbced_1_2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24c40afbced_1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69" name="Google Shape;1169;g24c40afbced_1_2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24c40afbced_1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77" name="Google Shape;1177;g24c40afbced_1_2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4c40afbced_1_2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9" name="Google Shape;1189;g24c40afbced_1_2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4c40afbced_1_3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4" name="Google Shape;1204;g24c40afbced_1_3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8dcfdea982_0_1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8dcfdea982_0_19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g28dcfdea982_0_19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887b8cbe5e_48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2887b8cbe5e_48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1" name="Google Shape;1211;g2887b8cbe5e_48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24c40afa1c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24c40afa1c5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g24c40afa1c5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28dcfdea982_0_1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28dcfdea982_0_14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g28dcfdea982_0_14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887b8cbe5e_97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887b8cbe5e_97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7" name="Google Shape;1237;g2887b8cbe5e_97_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4b180edff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g24b180edffe_0_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8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14.png"/><Relationship Id="rId4" Type="http://schemas.openxmlformats.org/officeDocument/2006/relationships/image" Target="../media/image5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8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5.png"/><Relationship Id="rId3"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ELIXIR">
  <p:cSld name="Title slide ELIXIR">
    <p:spTree>
      <p:nvGrpSpPr>
        <p:cNvPr id="12" name="Shape 12"/>
        <p:cNvGrpSpPr/>
        <p:nvPr/>
      </p:nvGrpSpPr>
      <p:grpSpPr>
        <a:xfrm>
          <a:off x="0" y="0"/>
          <a:ext cx="0" cy="0"/>
          <a:chOff x="0" y="0"/>
          <a:chExt cx="0" cy="0"/>
        </a:xfrm>
      </p:grpSpPr>
      <p:pic>
        <p:nvPicPr>
          <p:cNvPr descr="Icon&#10;&#10;Description automatically generated" id="13" name="Google Shape;13;p2"/>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14" name="Google Shape;14;p2"/>
          <p:cNvSpPr txBox="1"/>
          <p:nvPr/>
        </p:nvSpPr>
        <p:spPr>
          <a:xfrm>
            <a:off x="7440084" y="6237289"/>
            <a:ext cx="3903133"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15" name="Google Shape;15;p2"/>
          <p:cNvSpPr txBox="1"/>
          <p:nvPr>
            <p:ph type="ctrTitle"/>
          </p:nvPr>
        </p:nvSpPr>
        <p:spPr>
          <a:xfrm>
            <a:off x="911424" y="3356993"/>
            <a:ext cx="10363200" cy="864096"/>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5000">
                <a:solidFill>
                  <a:srgbClr val="003F4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
          <p:cNvSpPr txBox="1"/>
          <p:nvPr>
            <p:ph idx="1" type="subTitle"/>
          </p:nvPr>
        </p:nvSpPr>
        <p:spPr>
          <a:xfrm>
            <a:off x="3503712" y="4293097"/>
            <a:ext cx="7755467" cy="899583"/>
          </a:xfrm>
          <a:prstGeom prst="rect">
            <a:avLst/>
          </a:prstGeom>
          <a:noFill/>
          <a:ln>
            <a:noFill/>
          </a:ln>
        </p:spPr>
        <p:txBody>
          <a:bodyPr anchorCtr="0" anchor="t" bIns="0" lIns="0" spcFirstLastPara="1" rIns="0" wrap="square" tIns="0">
            <a:noAutofit/>
          </a:bodyPr>
          <a:lstStyle>
            <a:lvl1pPr lvl="0" algn="r">
              <a:lnSpc>
                <a:spcPct val="100000"/>
              </a:lnSpc>
              <a:spcBef>
                <a:spcPts val="560"/>
              </a:spcBef>
              <a:spcAft>
                <a:spcPts val="0"/>
              </a:spcAft>
              <a:buSzPts val="2800"/>
              <a:buFont typeface="Corbel"/>
              <a:buNone/>
              <a:defRPr i="1" sz="2800"/>
            </a:lvl1pPr>
            <a:lvl2pPr lvl="1" algn="ctr">
              <a:lnSpc>
                <a:spcPct val="100000"/>
              </a:lnSpc>
              <a:spcBef>
                <a:spcPts val="600"/>
              </a:spcBef>
              <a:spcAft>
                <a:spcPts val="0"/>
              </a:spcAft>
              <a:buSzPts val="2000"/>
              <a:buNone/>
              <a:defRPr>
                <a:solidFill>
                  <a:srgbClr val="888888"/>
                </a:solidFill>
              </a:defRPr>
            </a:lvl2pPr>
            <a:lvl3pPr lvl="2" algn="ctr">
              <a:lnSpc>
                <a:spcPct val="100000"/>
              </a:lnSpc>
              <a:spcBef>
                <a:spcPts val="600"/>
              </a:spcBef>
              <a:spcAft>
                <a:spcPts val="0"/>
              </a:spcAft>
              <a:buSzPts val="20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6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17" name="Google Shape;17;p2"/>
          <p:cNvSpPr txBox="1"/>
          <p:nvPr>
            <p:ph idx="2" type="body"/>
          </p:nvPr>
        </p:nvSpPr>
        <p:spPr>
          <a:xfrm>
            <a:off x="6761891" y="5192680"/>
            <a:ext cx="4512733" cy="36004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pic>
        <p:nvPicPr>
          <p:cNvPr descr="Logo&#10;&#10;Description automatically generated" id="18" name="Google Shape;18;p2"/>
          <p:cNvPicPr preferRelativeResize="0"/>
          <p:nvPr/>
        </p:nvPicPr>
        <p:blipFill rotWithShape="1">
          <a:blip r:embed="rId3">
            <a:alphaModFix/>
          </a:blip>
          <a:srcRect b="0" l="0" r="0" t="0"/>
          <a:stretch/>
        </p:blipFill>
        <p:spPr>
          <a:xfrm>
            <a:off x="232189" y="5294762"/>
            <a:ext cx="1827839" cy="137750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IXIR-thank-you no social">
  <p:cSld name="1_ELIXIR-thank-you no social">
    <p:spTree>
      <p:nvGrpSpPr>
        <p:cNvPr id="70" name="Shape 70"/>
        <p:cNvGrpSpPr/>
        <p:nvPr/>
      </p:nvGrpSpPr>
      <p:grpSpPr>
        <a:xfrm>
          <a:off x="0" y="0"/>
          <a:ext cx="0" cy="0"/>
          <a:chOff x="0" y="0"/>
          <a:chExt cx="0" cy="0"/>
        </a:xfrm>
      </p:grpSpPr>
      <p:pic>
        <p:nvPicPr>
          <p:cNvPr descr="Icon&#10;&#10;Description automatically generated" id="71" name="Google Shape;71;p11"/>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72" name="Google Shape;72;p11"/>
          <p:cNvSpPr txBox="1"/>
          <p:nvPr/>
        </p:nvSpPr>
        <p:spPr>
          <a:xfrm>
            <a:off x="7440084" y="5445126"/>
            <a:ext cx="3903000" cy="435000"/>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73" name="Google Shape;73;p11"/>
          <p:cNvSpPr txBox="1"/>
          <p:nvPr>
            <p:ph type="ctrTitle"/>
          </p:nvPr>
        </p:nvSpPr>
        <p:spPr>
          <a:xfrm>
            <a:off x="911424" y="3645025"/>
            <a:ext cx="10363200" cy="12249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grpSp>
        <p:nvGrpSpPr>
          <p:cNvPr id="74" name="Google Shape;74;p11"/>
          <p:cNvGrpSpPr/>
          <p:nvPr/>
        </p:nvGrpSpPr>
        <p:grpSpPr>
          <a:xfrm>
            <a:off x="167217" y="5172493"/>
            <a:ext cx="4800600" cy="1626228"/>
            <a:chOff x="358228" y="4949046"/>
            <a:chExt cx="4800600" cy="1626228"/>
          </a:xfrm>
        </p:grpSpPr>
        <p:pic>
          <p:nvPicPr>
            <p:cNvPr id="75" name="Google Shape;75;p11"/>
            <p:cNvPicPr preferRelativeResize="0"/>
            <p:nvPr/>
          </p:nvPicPr>
          <p:blipFill rotWithShape="1">
            <a:blip r:embed="rId3">
              <a:alphaModFix/>
            </a:blip>
            <a:srcRect b="0" l="0" r="0" t="0"/>
            <a:stretch/>
          </p:blipFill>
          <p:spPr>
            <a:xfrm>
              <a:off x="431800" y="4949046"/>
              <a:ext cx="1619251" cy="1034242"/>
            </a:xfrm>
            <a:prstGeom prst="rect">
              <a:avLst/>
            </a:prstGeom>
            <a:noFill/>
            <a:ln>
              <a:noFill/>
            </a:ln>
          </p:spPr>
        </p:pic>
        <p:sp>
          <p:nvSpPr>
            <p:cNvPr id="76" name="Google Shape;76;p11"/>
            <p:cNvSpPr/>
            <p:nvPr/>
          </p:nvSpPr>
          <p:spPr>
            <a:xfrm>
              <a:off x="358228" y="6021236"/>
              <a:ext cx="4800600" cy="5540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A5A5A5"/>
                  </a:solidFill>
                  <a:latin typeface="Corbel"/>
                  <a:ea typeface="Corbel"/>
                  <a:cs typeface="Corbel"/>
                  <a:sym typeface="Corbel"/>
                </a:rPr>
                <a:t>ELIXIR-CONVERGE is funded by the European Union’s Horizon 2020 research and innovation programme under grant agreement number 871075.</a:t>
              </a:r>
              <a:endParaRPr b="0" i="0" sz="1400" u="none" cap="none" strike="noStrike">
                <a:solidFill>
                  <a:srgbClr val="A5A5A5"/>
                </a:solidFill>
                <a:latin typeface="Corbel"/>
                <a:ea typeface="Corbel"/>
                <a:cs typeface="Corbel"/>
                <a:sym typeface="Corbel"/>
              </a:endParaRPr>
            </a:p>
          </p:txBody>
        </p:sp>
        <p:pic>
          <p:nvPicPr>
            <p:cNvPr id="77" name="Google Shape;77;p11"/>
            <p:cNvPicPr preferRelativeResize="0"/>
            <p:nvPr/>
          </p:nvPicPr>
          <p:blipFill rotWithShape="1">
            <a:blip r:embed="rId4">
              <a:alphaModFix/>
            </a:blip>
            <a:srcRect b="0" l="0" r="0" t="0"/>
            <a:stretch/>
          </p:blipFill>
          <p:spPr>
            <a:xfrm>
              <a:off x="2070299" y="4949046"/>
              <a:ext cx="1557448" cy="1034243"/>
            </a:xfrm>
            <a:prstGeom prst="rect">
              <a:avLst/>
            </a:prstGeom>
            <a:noFill/>
            <a:ln>
              <a:noFill/>
            </a:ln>
          </p:spPr>
        </p:pic>
      </p:grpSp>
      <p:pic>
        <p:nvPicPr>
          <p:cNvPr id="78" name="Google Shape;78;p11"/>
          <p:cNvPicPr preferRelativeResize="0"/>
          <p:nvPr/>
        </p:nvPicPr>
        <p:blipFill rotWithShape="1">
          <a:blip r:embed="rId5">
            <a:alphaModFix/>
          </a:blip>
          <a:srcRect b="0" l="0" r="0" t="0"/>
          <a:stretch/>
        </p:blipFill>
        <p:spPr>
          <a:xfrm>
            <a:off x="5623150" y="6142841"/>
            <a:ext cx="660400" cy="546333"/>
          </a:xfrm>
          <a:prstGeom prst="rect">
            <a:avLst/>
          </a:prstGeom>
          <a:noFill/>
          <a:ln>
            <a:noFill/>
          </a:ln>
        </p:spPr>
      </p:pic>
      <p:sp>
        <p:nvSpPr>
          <p:cNvPr id="79" name="Google Shape;79;p11"/>
          <p:cNvSpPr txBox="1"/>
          <p:nvPr/>
        </p:nvSpPr>
        <p:spPr>
          <a:xfrm>
            <a:off x="6223528" y="6192550"/>
            <a:ext cx="1977269" cy="373062"/>
          </a:xfrm>
          <a:prstGeom prst="rect">
            <a:avLst/>
          </a:prstGeom>
          <a:noFill/>
          <a:ln>
            <a:noFill/>
          </a:ln>
        </p:spPr>
        <p:txBody>
          <a:bodyPr anchorCtr="0" anchor="t" bIns="32650" lIns="65300" spcFirstLastPara="1" rIns="65300" wrap="square" tIns="32650">
            <a:no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003F41"/>
                </a:solidFill>
                <a:latin typeface="Corbel"/>
                <a:ea typeface="Corbel"/>
                <a:cs typeface="Corbel"/>
                <a:sym typeface="Corbel"/>
              </a:rPr>
              <a:t>@ELIXIREurope</a:t>
            </a:r>
            <a:endParaRPr b="0" i="1" sz="2000" u="none" cap="none" strike="noStrike">
              <a:solidFill>
                <a:srgbClr val="003F41"/>
              </a:solidFill>
              <a:latin typeface="Corbel"/>
              <a:ea typeface="Corbel"/>
              <a:cs typeface="Corbel"/>
              <a:sym typeface="Corbel"/>
            </a:endParaRPr>
          </a:p>
        </p:txBody>
      </p:sp>
      <p:pic>
        <p:nvPicPr>
          <p:cNvPr id="80" name="Google Shape;80;p11"/>
          <p:cNvPicPr preferRelativeResize="0"/>
          <p:nvPr/>
        </p:nvPicPr>
        <p:blipFill rotWithShape="1">
          <a:blip r:embed="rId6">
            <a:alphaModFix/>
          </a:blip>
          <a:srcRect b="0" l="0" r="0" t="0"/>
          <a:stretch/>
        </p:blipFill>
        <p:spPr>
          <a:xfrm>
            <a:off x="8377161" y="6122067"/>
            <a:ext cx="552451" cy="557445"/>
          </a:xfrm>
          <a:prstGeom prst="rect">
            <a:avLst/>
          </a:prstGeom>
          <a:noFill/>
          <a:ln>
            <a:noFill/>
          </a:ln>
        </p:spPr>
      </p:pic>
      <p:sp>
        <p:nvSpPr>
          <p:cNvPr id="81" name="Google Shape;81;p11"/>
          <p:cNvSpPr txBox="1"/>
          <p:nvPr/>
        </p:nvSpPr>
        <p:spPr>
          <a:xfrm>
            <a:off x="8929612" y="6165988"/>
            <a:ext cx="2585449" cy="373062"/>
          </a:xfrm>
          <a:prstGeom prst="rect">
            <a:avLst/>
          </a:prstGeom>
          <a:noFill/>
          <a:ln>
            <a:noFill/>
          </a:ln>
        </p:spPr>
        <p:txBody>
          <a:bodyPr anchorCtr="0" anchor="t" bIns="32625" lIns="65275" spcFirstLastPara="1" rIns="65275" wrap="square" tIns="32625">
            <a:no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003F41"/>
                </a:solidFill>
                <a:latin typeface="Corbel"/>
                <a:ea typeface="Corbel"/>
                <a:cs typeface="Corbel"/>
                <a:sym typeface="Corbel"/>
              </a:rPr>
              <a:t>/company/elixir-europe</a:t>
            </a:r>
            <a:endParaRPr b="0" i="1" sz="2000" u="none" cap="none" strike="noStrike">
              <a:solidFill>
                <a:srgbClr val="003F41"/>
              </a:solidFill>
              <a:latin typeface="Corbel"/>
              <a:ea typeface="Corbel"/>
              <a:cs typeface="Corbel"/>
              <a:sym typeface="Corbel"/>
            </a:endParaRPr>
          </a:p>
        </p:txBody>
      </p:sp>
      <p:sp>
        <p:nvSpPr>
          <p:cNvPr id="82" name="Google Shape;82;p11"/>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p:cSld name="Titre seul">
    <p:spTree>
      <p:nvGrpSpPr>
        <p:cNvPr id="83" name="Shape 83"/>
        <p:cNvGrpSpPr/>
        <p:nvPr/>
      </p:nvGrpSpPr>
      <p:grpSpPr>
        <a:xfrm>
          <a:off x="0" y="0"/>
          <a:ext cx="0" cy="0"/>
          <a:chOff x="0" y="0"/>
          <a:chExt cx="0" cy="0"/>
        </a:xfrm>
      </p:grpSpPr>
      <p:sp>
        <p:nvSpPr>
          <p:cNvPr id="84" name="Google Shape;84;p12"/>
          <p:cNvSpPr txBox="1"/>
          <p:nvPr>
            <p:ph type="title"/>
          </p:nvPr>
        </p:nvSpPr>
        <p:spPr>
          <a:xfrm>
            <a:off x="743192" y="149638"/>
            <a:ext cx="10754185" cy="888251"/>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A3A6"/>
              </a:buClr>
              <a:buSzPts val="3000"/>
              <a:buFont typeface="Calibri"/>
              <a:buChar char="•"/>
              <a:defRPr b="1" i="0" sz="3000" u="none" cap="none" strike="noStrike">
                <a:solidFill>
                  <a:srgbClr val="00A3A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p:cSld name="1_Titre et contenu">
    <p:spTree>
      <p:nvGrpSpPr>
        <p:cNvPr id="85" name="Shape 85"/>
        <p:cNvGrpSpPr/>
        <p:nvPr/>
      </p:nvGrpSpPr>
      <p:grpSpPr>
        <a:xfrm>
          <a:off x="0" y="0"/>
          <a:ext cx="0" cy="0"/>
          <a:chOff x="0" y="0"/>
          <a:chExt cx="0" cy="0"/>
        </a:xfrm>
      </p:grpSpPr>
      <p:sp>
        <p:nvSpPr>
          <p:cNvPr id="86" name="Google Shape;86;p13"/>
          <p:cNvSpPr txBox="1"/>
          <p:nvPr>
            <p:ph idx="1" type="body"/>
          </p:nvPr>
        </p:nvSpPr>
        <p:spPr>
          <a:xfrm>
            <a:off x="341523" y="1037889"/>
            <a:ext cx="11508900" cy="5120400"/>
          </a:xfrm>
          <a:prstGeom prst="rect">
            <a:avLst/>
          </a:prstGeom>
          <a:noFill/>
          <a:ln>
            <a:noFill/>
          </a:ln>
        </p:spPr>
        <p:txBody>
          <a:bodyPr anchorCtr="0" anchor="t" bIns="45700" lIns="91425" spcFirstLastPara="1" rIns="91425" wrap="square" tIns="45700">
            <a:normAutofit/>
          </a:bodyPr>
          <a:lstStyle>
            <a:lvl1pPr indent="-381000" lvl="0" marL="457200" rtl="0" algn="l">
              <a:lnSpc>
                <a:spcPct val="90000"/>
              </a:lnSpc>
              <a:spcBef>
                <a:spcPts val="1000"/>
              </a:spcBef>
              <a:spcAft>
                <a:spcPts val="0"/>
              </a:spcAft>
              <a:buClr>
                <a:srgbClr val="00A3A6"/>
              </a:buClr>
              <a:buSzPts val="2400"/>
              <a:buChar char="•"/>
              <a:defRPr b="0" sz="2400"/>
            </a:lvl1pPr>
            <a:lvl2pPr indent="-368300" lvl="1" marL="914400" rtl="0" algn="l">
              <a:lnSpc>
                <a:spcPct val="90000"/>
              </a:lnSpc>
              <a:spcBef>
                <a:spcPts val="500"/>
              </a:spcBef>
              <a:spcAft>
                <a:spcPts val="0"/>
              </a:spcAft>
              <a:buClr>
                <a:schemeClr val="dk1"/>
              </a:buClr>
              <a:buSzPts val="2200"/>
              <a:buChar char="•"/>
              <a:defRPr sz="2200"/>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3"/>
          <p:cNvSpPr txBox="1"/>
          <p:nvPr>
            <p:ph type="title"/>
          </p:nvPr>
        </p:nvSpPr>
        <p:spPr>
          <a:xfrm>
            <a:off x="341524" y="149638"/>
            <a:ext cx="10617900" cy="888300"/>
          </a:xfrm>
          <a:prstGeom prst="rect">
            <a:avLst/>
          </a:prstGeom>
          <a:noFill/>
          <a:ln>
            <a:noFill/>
          </a:ln>
        </p:spPr>
        <p:txBody>
          <a:bodyPr anchorCtr="0" anchor="ctr" bIns="45700" lIns="0" spcFirstLastPara="1" rIns="91425" wrap="square" tIns="46800">
            <a:normAutofit/>
          </a:bodyPr>
          <a:lstStyle>
            <a:lvl1pPr lvl="0" rtl="0" algn="l">
              <a:lnSpc>
                <a:spcPct val="90000"/>
              </a:lnSpc>
              <a:spcBef>
                <a:spcPts val="0"/>
              </a:spcBef>
              <a:spcAft>
                <a:spcPts val="0"/>
              </a:spcAft>
              <a:buClr>
                <a:srgbClr val="00A3A6"/>
              </a:buClr>
              <a:buSzPts val="3000"/>
              <a:buFont typeface="Calibri"/>
              <a:buNone/>
              <a:defRPr sz="3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88" name="Google Shape;88;p13"/>
          <p:cNvPicPr preferRelativeResize="0"/>
          <p:nvPr/>
        </p:nvPicPr>
        <p:blipFill rotWithShape="1">
          <a:blip r:embed="rId2">
            <a:alphaModFix/>
          </a:blip>
          <a:srcRect b="0" l="0" r="0" t="0"/>
          <a:stretch/>
        </p:blipFill>
        <p:spPr>
          <a:xfrm>
            <a:off x="10881326" y="3213"/>
            <a:ext cx="1310674" cy="212947"/>
          </a:xfrm>
          <a:prstGeom prst="rect">
            <a:avLst/>
          </a:prstGeom>
          <a:noFill/>
          <a:ln>
            <a:noFill/>
          </a:ln>
        </p:spPr>
      </p:pic>
      <p:pic>
        <p:nvPicPr>
          <p:cNvPr descr="elixir_1_RZ_mac.eps" id="89" name="Google Shape;89;p13"/>
          <p:cNvPicPr preferRelativeResize="0"/>
          <p:nvPr/>
        </p:nvPicPr>
        <p:blipFill rotWithShape="1">
          <a:blip r:embed="rId3">
            <a:alphaModFix/>
          </a:blip>
          <a:srcRect b="0" l="0" r="0" t="0"/>
          <a:stretch/>
        </p:blipFill>
        <p:spPr>
          <a:xfrm>
            <a:off x="11624413" y="216160"/>
            <a:ext cx="567588" cy="48376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deux contenus">
  <p:cSld name="Titre et deux contenus">
    <p:spTree>
      <p:nvGrpSpPr>
        <p:cNvPr id="90" name="Shape 90"/>
        <p:cNvGrpSpPr/>
        <p:nvPr/>
      </p:nvGrpSpPr>
      <p:grpSpPr>
        <a:xfrm>
          <a:off x="0" y="0"/>
          <a:ext cx="0" cy="0"/>
          <a:chOff x="0" y="0"/>
          <a:chExt cx="0" cy="0"/>
        </a:xfrm>
      </p:grpSpPr>
      <p:sp>
        <p:nvSpPr>
          <p:cNvPr id="91" name="Google Shape;91;p14"/>
          <p:cNvSpPr txBox="1"/>
          <p:nvPr>
            <p:ph idx="1" type="body"/>
          </p:nvPr>
        </p:nvSpPr>
        <p:spPr>
          <a:xfrm>
            <a:off x="743192" y="1233488"/>
            <a:ext cx="4979027" cy="465571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2" name="Google Shape;92;p14"/>
          <p:cNvSpPr txBox="1"/>
          <p:nvPr>
            <p:ph idx="2" type="body"/>
          </p:nvPr>
        </p:nvSpPr>
        <p:spPr>
          <a:xfrm>
            <a:off x="6469783" y="1233486"/>
            <a:ext cx="5032406" cy="465571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68300" lvl="1" marL="914400" algn="l">
              <a:lnSpc>
                <a:spcPct val="90000"/>
              </a:lnSpc>
              <a:spcBef>
                <a:spcPts val="500"/>
              </a:spcBef>
              <a:spcAft>
                <a:spcPts val="0"/>
              </a:spcAft>
              <a:buClr>
                <a:schemeClr val="dk1"/>
              </a:buClr>
              <a:buSzPts val="2200"/>
              <a:buChar char="•"/>
              <a:defRPr sz="22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14"/>
          <p:cNvSpPr txBox="1"/>
          <p:nvPr>
            <p:ph type="title"/>
          </p:nvPr>
        </p:nvSpPr>
        <p:spPr>
          <a:xfrm>
            <a:off x="743192" y="149638"/>
            <a:ext cx="10758997" cy="888251"/>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000"/>
              <a:buFont typeface="Calibri"/>
              <a:buNone/>
              <a:defRPr sz="3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94" name="Shape 94"/>
        <p:cNvGrpSpPr/>
        <p:nvPr/>
      </p:nvGrpSpPr>
      <p:grpSpPr>
        <a:xfrm>
          <a:off x="0" y="0"/>
          <a:ext cx="0" cy="0"/>
          <a:chOff x="0" y="0"/>
          <a:chExt cx="0" cy="0"/>
        </a:xfrm>
      </p:grpSpPr>
      <p:pic>
        <p:nvPicPr>
          <p:cNvPr descr="A picture containing meter&#10;&#10;Description automatically generated" id="95" name="Google Shape;95;p15"/>
          <p:cNvPicPr preferRelativeResize="0"/>
          <p:nvPr/>
        </p:nvPicPr>
        <p:blipFill rotWithShape="1">
          <a:blip r:embed="rId2">
            <a:alphaModFix/>
          </a:blip>
          <a:srcRect b="0" l="0" r="0" t="0"/>
          <a:stretch/>
        </p:blipFill>
        <p:spPr>
          <a:xfrm>
            <a:off x="11259667" y="-5"/>
            <a:ext cx="932319" cy="706436"/>
          </a:xfrm>
          <a:prstGeom prst="rect">
            <a:avLst/>
          </a:prstGeom>
          <a:noFill/>
          <a:ln>
            <a:noFill/>
          </a:ln>
        </p:spPr>
      </p:pic>
      <p:sp>
        <p:nvSpPr>
          <p:cNvPr id="96" name="Google Shape;96;p15"/>
          <p:cNvSpPr txBox="1"/>
          <p:nvPr>
            <p:ph type="title"/>
          </p:nvPr>
        </p:nvSpPr>
        <p:spPr>
          <a:xfrm>
            <a:off x="596900" y="477528"/>
            <a:ext cx="10998300" cy="8409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rgbClr val="6076B4"/>
              </a:buClr>
              <a:buSzPts val="3500"/>
              <a:buFont typeface="Corbel"/>
              <a:buNone/>
              <a:defRPr b="0" i="0" sz="3500" u="none" cap="none" strike="noStrike">
                <a:solidFill>
                  <a:srgbClr val="6076B4"/>
                </a:solidFill>
                <a:latin typeface="Corbel"/>
                <a:ea typeface="Corbel"/>
                <a:cs typeface="Corbel"/>
                <a:sym typeface="Corbel"/>
              </a:defRPr>
            </a:lvl1pPr>
            <a:lvl2pPr lvl="1" rtl="0">
              <a:spcBef>
                <a:spcPts val="0"/>
              </a:spcBef>
              <a:spcAft>
                <a:spcPts val="0"/>
              </a:spcAft>
              <a:buSzPts val="1400"/>
              <a:buNone/>
              <a:defRPr sz="1900"/>
            </a:lvl2pPr>
            <a:lvl3pPr lvl="2" rtl="0">
              <a:spcBef>
                <a:spcPts val="0"/>
              </a:spcBef>
              <a:spcAft>
                <a:spcPts val="0"/>
              </a:spcAft>
              <a:buSzPts val="1400"/>
              <a:buNone/>
              <a:defRPr sz="1900"/>
            </a:lvl3pPr>
            <a:lvl4pPr lvl="3" rtl="0">
              <a:spcBef>
                <a:spcPts val="0"/>
              </a:spcBef>
              <a:spcAft>
                <a:spcPts val="0"/>
              </a:spcAft>
              <a:buSzPts val="1400"/>
              <a:buNone/>
              <a:defRPr sz="1900"/>
            </a:lvl4pPr>
            <a:lvl5pPr lvl="4" rtl="0">
              <a:spcBef>
                <a:spcPts val="0"/>
              </a:spcBef>
              <a:spcAft>
                <a:spcPts val="0"/>
              </a:spcAft>
              <a:buSzPts val="1400"/>
              <a:buNone/>
              <a:defRPr sz="1900"/>
            </a:lvl5pPr>
            <a:lvl6pPr lvl="5" rtl="0">
              <a:spcBef>
                <a:spcPts val="0"/>
              </a:spcBef>
              <a:spcAft>
                <a:spcPts val="0"/>
              </a:spcAft>
              <a:buSzPts val="1400"/>
              <a:buNone/>
              <a:defRPr sz="1900"/>
            </a:lvl6pPr>
            <a:lvl7pPr lvl="6" rtl="0">
              <a:spcBef>
                <a:spcPts val="0"/>
              </a:spcBef>
              <a:spcAft>
                <a:spcPts val="0"/>
              </a:spcAft>
              <a:buSzPts val="1400"/>
              <a:buNone/>
              <a:defRPr sz="1900"/>
            </a:lvl7pPr>
            <a:lvl8pPr lvl="7" rtl="0">
              <a:spcBef>
                <a:spcPts val="0"/>
              </a:spcBef>
              <a:spcAft>
                <a:spcPts val="0"/>
              </a:spcAft>
              <a:buSzPts val="1400"/>
              <a:buNone/>
              <a:defRPr sz="1900"/>
            </a:lvl8pPr>
            <a:lvl9pPr lvl="8" rtl="0">
              <a:spcBef>
                <a:spcPts val="0"/>
              </a:spcBef>
              <a:spcAft>
                <a:spcPts val="0"/>
              </a:spcAft>
              <a:buSzPts val="1400"/>
              <a:buNone/>
              <a:defRPr sz="1900"/>
            </a:lvl9pPr>
          </a:lstStyle>
          <a:p/>
        </p:txBody>
      </p:sp>
      <p:sp>
        <p:nvSpPr>
          <p:cNvPr id="97" name="Google Shape;97;p15"/>
          <p:cNvSpPr txBox="1"/>
          <p:nvPr>
            <p:ph idx="1" type="body"/>
          </p:nvPr>
        </p:nvSpPr>
        <p:spPr>
          <a:xfrm>
            <a:off x="596900" y="1408301"/>
            <a:ext cx="10998300" cy="46839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1300"/>
              </a:spcBef>
              <a:spcAft>
                <a:spcPts val="0"/>
              </a:spcAft>
              <a:buClr>
                <a:srgbClr val="595959"/>
              </a:buClr>
              <a:buSzPts val="2400"/>
              <a:buFont typeface="Arial"/>
              <a:buChar char="•"/>
              <a:defRPr b="0" i="0" u="none" cap="none" strike="noStrike">
                <a:solidFill>
                  <a:srgbClr val="595959"/>
                </a:solidFill>
                <a:latin typeface="Corbel"/>
                <a:ea typeface="Corbel"/>
                <a:cs typeface="Corbel"/>
                <a:sym typeface="Corbel"/>
              </a:defRPr>
            </a:lvl1pPr>
            <a:lvl2pPr indent="-355600" lvl="1" marL="914400" marR="0" rtl="0" algn="l">
              <a:lnSpc>
                <a:spcPct val="100000"/>
              </a:lnSpc>
              <a:spcBef>
                <a:spcPts val="0"/>
              </a:spcBef>
              <a:spcAft>
                <a:spcPts val="0"/>
              </a:spcAft>
              <a:buClr>
                <a:srgbClr val="595959"/>
              </a:buClr>
              <a:buSzPts val="2000"/>
              <a:buFont typeface="Arial"/>
              <a:buChar char="•"/>
              <a:defRPr b="0" i="0" u="none" cap="none" strike="noStrike">
                <a:solidFill>
                  <a:srgbClr val="595959"/>
                </a:solidFill>
                <a:latin typeface="Corbel"/>
                <a:ea typeface="Corbel"/>
                <a:cs typeface="Corbel"/>
                <a:sym typeface="Corbel"/>
              </a:defRPr>
            </a:lvl2pPr>
            <a:lvl3pPr indent="-336550" lvl="2" marL="1371600" marR="0" rtl="0" algn="l">
              <a:lnSpc>
                <a:spcPct val="100000"/>
              </a:lnSpc>
              <a:spcBef>
                <a:spcPts val="0"/>
              </a:spcBef>
              <a:spcAft>
                <a:spcPts val="0"/>
              </a:spcAft>
              <a:buClr>
                <a:srgbClr val="595959"/>
              </a:buClr>
              <a:buSzPts val="1700"/>
              <a:buFont typeface="Arial"/>
              <a:buChar char="•"/>
              <a:defRPr b="0" i="0" sz="1700" u="none" cap="none" strike="noStrike">
                <a:solidFill>
                  <a:srgbClr val="595959"/>
                </a:solidFill>
                <a:latin typeface="Corbel"/>
                <a:ea typeface="Corbel"/>
                <a:cs typeface="Corbel"/>
                <a:sym typeface="Corbel"/>
              </a:defRPr>
            </a:lvl3pPr>
            <a:lvl4pPr indent="-330200" lvl="3" marL="1828800" marR="0" rtl="0" algn="l">
              <a:lnSpc>
                <a:spcPct val="100000"/>
              </a:lnSpc>
              <a:spcBef>
                <a:spcPts val="0"/>
              </a:spcBef>
              <a:spcAft>
                <a:spcPts val="0"/>
              </a:spcAft>
              <a:buClr>
                <a:srgbClr val="595959"/>
              </a:buClr>
              <a:buSzPts val="1600"/>
              <a:buFont typeface="Arial"/>
              <a:buChar char="•"/>
              <a:defRPr b="0" i="0" sz="1600" u="none" cap="none" strike="noStrike">
                <a:solidFill>
                  <a:srgbClr val="595959"/>
                </a:solidFill>
                <a:latin typeface="Corbel"/>
                <a:ea typeface="Corbel"/>
                <a:cs typeface="Corbel"/>
                <a:sym typeface="Corbel"/>
              </a:defRPr>
            </a:lvl4pPr>
            <a:lvl5pPr indent="-330200" lvl="4" marL="2286000" marR="0" rtl="0" algn="l">
              <a:lnSpc>
                <a:spcPct val="100000"/>
              </a:lnSpc>
              <a:spcBef>
                <a:spcPts val="0"/>
              </a:spcBef>
              <a:spcAft>
                <a:spcPts val="0"/>
              </a:spcAft>
              <a:buClr>
                <a:srgbClr val="595959"/>
              </a:buClr>
              <a:buSzPts val="1600"/>
              <a:buFont typeface="Arial"/>
              <a:buChar char="•"/>
              <a:defRPr b="0" i="0" sz="1600" u="none" cap="none" strike="noStrike">
                <a:solidFill>
                  <a:srgbClr val="595959"/>
                </a:solidFill>
                <a:latin typeface="Corbel"/>
                <a:ea typeface="Corbel"/>
                <a:cs typeface="Corbel"/>
                <a:sym typeface="Corbel"/>
              </a:defRPr>
            </a:lvl5pPr>
            <a:lvl6pPr indent="-330200" lvl="5" marL="2743200" marR="0" rtl="0" algn="l">
              <a:lnSpc>
                <a:spcPct val="100000"/>
              </a:lnSpc>
              <a:spcBef>
                <a:spcPts val="0"/>
              </a:spcBef>
              <a:spcAft>
                <a:spcPts val="0"/>
              </a:spcAft>
              <a:buClr>
                <a:srgbClr val="595959"/>
              </a:buClr>
              <a:buSzPts val="1600"/>
              <a:buFont typeface="Arial"/>
              <a:buChar char="•"/>
              <a:defRPr b="0" i="0" sz="1600" u="none" cap="none" strike="noStrike">
                <a:solidFill>
                  <a:srgbClr val="595959"/>
                </a:solidFill>
                <a:latin typeface="Corbel"/>
                <a:ea typeface="Corbel"/>
                <a:cs typeface="Corbel"/>
                <a:sym typeface="Corbel"/>
              </a:defRPr>
            </a:lvl6pPr>
            <a:lvl7pPr indent="-330200" lvl="6" marL="3200400" marR="0" rtl="0" algn="l">
              <a:lnSpc>
                <a:spcPct val="100000"/>
              </a:lnSpc>
              <a:spcBef>
                <a:spcPts val="0"/>
              </a:spcBef>
              <a:spcAft>
                <a:spcPts val="0"/>
              </a:spcAft>
              <a:buClr>
                <a:srgbClr val="595959"/>
              </a:buClr>
              <a:buSzPts val="1600"/>
              <a:buFont typeface="Arial"/>
              <a:buChar char="•"/>
              <a:defRPr b="0" i="0" sz="1600" u="none" cap="none" strike="noStrike">
                <a:solidFill>
                  <a:srgbClr val="595959"/>
                </a:solidFill>
                <a:latin typeface="Corbel"/>
                <a:ea typeface="Corbel"/>
                <a:cs typeface="Corbel"/>
                <a:sym typeface="Corbel"/>
              </a:defRPr>
            </a:lvl7pPr>
            <a:lvl8pPr indent="-330200" lvl="7" marL="3657600" marR="0" rtl="0" algn="l">
              <a:lnSpc>
                <a:spcPct val="100000"/>
              </a:lnSpc>
              <a:spcBef>
                <a:spcPts val="0"/>
              </a:spcBef>
              <a:spcAft>
                <a:spcPts val="0"/>
              </a:spcAft>
              <a:buClr>
                <a:srgbClr val="595959"/>
              </a:buClr>
              <a:buSzPts val="1600"/>
              <a:buFont typeface="Arial"/>
              <a:buChar char="•"/>
              <a:defRPr b="0" i="0" sz="1600" u="none" cap="none" strike="noStrike">
                <a:solidFill>
                  <a:srgbClr val="595959"/>
                </a:solidFill>
                <a:latin typeface="Corbel"/>
                <a:ea typeface="Corbel"/>
                <a:cs typeface="Corbel"/>
                <a:sym typeface="Corbel"/>
              </a:defRPr>
            </a:lvl8pPr>
            <a:lvl9pPr indent="-330200" lvl="8" marL="4114800" marR="0" rtl="0" algn="l">
              <a:lnSpc>
                <a:spcPct val="100000"/>
              </a:lnSpc>
              <a:spcBef>
                <a:spcPts val="0"/>
              </a:spcBef>
              <a:spcAft>
                <a:spcPts val="0"/>
              </a:spcAft>
              <a:buClr>
                <a:srgbClr val="595959"/>
              </a:buClr>
              <a:buSzPts val="1600"/>
              <a:buFont typeface="Arial"/>
              <a:buChar char="•"/>
              <a:defRPr b="0" i="0" sz="1600" u="none" cap="none" strike="noStrike">
                <a:solidFill>
                  <a:srgbClr val="595959"/>
                </a:solidFill>
                <a:latin typeface="Corbel"/>
                <a:ea typeface="Corbel"/>
                <a:cs typeface="Corbel"/>
                <a:sym typeface="Corbe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LIXIR">
  <p:cSld name="Title slide ELIXIR">
    <p:spTree>
      <p:nvGrpSpPr>
        <p:cNvPr id="101" name="Shape 101"/>
        <p:cNvGrpSpPr/>
        <p:nvPr/>
      </p:nvGrpSpPr>
      <p:grpSpPr>
        <a:xfrm>
          <a:off x="0" y="0"/>
          <a:ext cx="0" cy="0"/>
          <a:chOff x="0" y="0"/>
          <a:chExt cx="0" cy="0"/>
        </a:xfrm>
      </p:grpSpPr>
      <p:pic>
        <p:nvPicPr>
          <p:cNvPr id="102" name="Google Shape;102;p17"/>
          <p:cNvPicPr preferRelativeResize="0"/>
          <p:nvPr/>
        </p:nvPicPr>
        <p:blipFill rotWithShape="1">
          <a:blip r:embed="rId2">
            <a:alphaModFix/>
          </a:blip>
          <a:srcRect b="0" l="566" r="1700" t="2581"/>
          <a:stretch/>
        </p:blipFill>
        <p:spPr>
          <a:xfrm>
            <a:off x="0" y="0"/>
            <a:ext cx="12192007" cy="3312700"/>
          </a:xfrm>
          <a:prstGeom prst="rect">
            <a:avLst/>
          </a:prstGeom>
          <a:noFill/>
          <a:ln>
            <a:noFill/>
          </a:ln>
        </p:spPr>
      </p:pic>
      <p:pic>
        <p:nvPicPr>
          <p:cNvPr descr="A picture containing meter&#10;&#10;Description automatically generated" id="103" name="Google Shape;103;p17"/>
          <p:cNvPicPr preferRelativeResize="0"/>
          <p:nvPr/>
        </p:nvPicPr>
        <p:blipFill rotWithShape="1">
          <a:blip r:embed="rId3">
            <a:alphaModFix/>
          </a:blip>
          <a:srcRect b="0" l="0" r="0" t="0"/>
          <a:stretch/>
        </p:blipFill>
        <p:spPr>
          <a:xfrm>
            <a:off x="489075" y="3737750"/>
            <a:ext cx="2602250" cy="1971774"/>
          </a:xfrm>
          <a:prstGeom prst="rect">
            <a:avLst/>
          </a:prstGeom>
          <a:noFill/>
          <a:ln>
            <a:noFill/>
          </a:ln>
        </p:spPr>
      </p:pic>
      <p:grpSp>
        <p:nvGrpSpPr>
          <p:cNvPr id="104" name="Google Shape;104;p17"/>
          <p:cNvGrpSpPr/>
          <p:nvPr/>
        </p:nvGrpSpPr>
        <p:grpSpPr>
          <a:xfrm>
            <a:off x="614464" y="5709525"/>
            <a:ext cx="2212875" cy="691624"/>
            <a:chOff x="14819123" y="10021282"/>
            <a:chExt cx="7106213" cy="2555890"/>
          </a:xfrm>
        </p:grpSpPr>
        <p:pic>
          <p:nvPicPr>
            <p:cNvPr id="105" name="Google Shape;105;p17"/>
            <p:cNvPicPr preferRelativeResize="0"/>
            <p:nvPr/>
          </p:nvPicPr>
          <p:blipFill rotWithShape="1">
            <a:blip r:embed="rId4">
              <a:alphaModFix/>
            </a:blip>
            <a:srcRect b="0" l="0" r="0" t="0"/>
            <a:stretch/>
          </p:blipFill>
          <p:spPr>
            <a:xfrm>
              <a:off x="14819132" y="10076896"/>
              <a:ext cx="1141985" cy="961406"/>
            </a:xfrm>
            <a:prstGeom prst="rect">
              <a:avLst/>
            </a:prstGeom>
            <a:noFill/>
            <a:ln>
              <a:noFill/>
            </a:ln>
          </p:spPr>
        </p:pic>
        <p:sp>
          <p:nvSpPr>
            <p:cNvPr id="106" name="Google Shape;106;p17"/>
            <p:cNvSpPr txBox="1"/>
            <p:nvPr/>
          </p:nvSpPr>
          <p:spPr>
            <a:xfrm>
              <a:off x="15970576" y="10021282"/>
              <a:ext cx="5954700" cy="746400"/>
            </a:xfrm>
            <a:prstGeom prst="rect">
              <a:avLst/>
            </a:prstGeom>
            <a:noFill/>
            <a:ln>
              <a:noFill/>
            </a:ln>
          </p:spPr>
          <p:txBody>
            <a:bodyPr anchorCtr="0" anchor="t" bIns="24500" lIns="48975" spcFirstLastPara="1" rIns="48975" wrap="square" tIns="24500">
              <a:noAutofit/>
            </a:bodyPr>
            <a:lstStyle/>
            <a:p>
              <a:pPr indent="0" lvl="0" marL="0" marR="0" rtl="0" algn="l">
                <a:spcBef>
                  <a:spcPts val="0"/>
                </a:spcBef>
                <a:spcAft>
                  <a:spcPts val="0"/>
                </a:spcAft>
                <a:buClr>
                  <a:srgbClr val="003F41"/>
                </a:buClr>
                <a:buSzPts val="1500"/>
                <a:buFont typeface="Corbel"/>
                <a:buNone/>
              </a:pPr>
              <a:r>
                <a:rPr b="0" i="1" lang="en-US" sz="1500" u="none" cap="none" strike="noStrike">
                  <a:solidFill>
                    <a:srgbClr val="003F41"/>
                  </a:solidFill>
                  <a:latin typeface="Corbel"/>
                  <a:ea typeface="Corbel"/>
                  <a:cs typeface="Corbel"/>
                  <a:sym typeface="Corbel"/>
                </a:rPr>
                <a:t>@ELIXIREurope</a:t>
              </a:r>
              <a:endParaRPr b="0" i="1" sz="1500" u="none" cap="none" strike="noStrike">
                <a:solidFill>
                  <a:srgbClr val="003F41"/>
                </a:solidFill>
                <a:latin typeface="Corbel"/>
                <a:ea typeface="Corbel"/>
                <a:cs typeface="Corbel"/>
                <a:sym typeface="Corbel"/>
              </a:endParaRPr>
            </a:p>
          </p:txBody>
        </p:sp>
        <p:pic>
          <p:nvPicPr>
            <p:cNvPr id="107" name="Google Shape;107;p17"/>
            <p:cNvPicPr preferRelativeResize="0"/>
            <p:nvPr/>
          </p:nvPicPr>
          <p:blipFill rotWithShape="1">
            <a:blip r:embed="rId5">
              <a:alphaModFix/>
            </a:blip>
            <a:srcRect b="0" l="0" r="0" t="0"/>
            <a:stretch/>
          </p:blipFill>
          <p:spPr>
            <a:xfrm>
              <a:off x="14819123" y="11462854"/>
              <a:ext cx="1104332" cy="1114318"/>
            </a:xfrm>
            <a:prstGeom prst="rect">
              <a:avLst/>
            </a:prstGeom>
            <a:noFill/>
            <a:ln>
              <a:noFill/>
            </a:ln>
          </p:spPr>
        </p:pic>
        <p:sp>
          <p:nvSpPr>
            <p:cNvPr id="108" name="Google Shape;108;p17"/>
            <p:cNvSpPr txBox="1"/>
            <p:nvPr/>
          </p:nvSpPr>
          <p:spPr>
            <a:xfrm>
              <a:off x="15898635" y="11537912"/>
              <a:ext cx="6026700" cy="746400"/>
            </a:xfrm>
            <a:prstGeom prst="rect">
              <a:avLst/>
            </a:prstGeom>
            <a:noFill/>
            <a:ln>
              <a:noFill/>
            </a:ln>
          </p:spPr>
          <p:txBody>
            <a:bodyPr anchorCtr="0" anchor="t" bIns="24500" lIns="48975" spcFirstLastPara="1" rIns="48975" wrap="square" tIns="24500">
              <a:noAutofit/>
            </a:bodyPr>
            <a:lstStyle/>
            <a:p>
              <a:pPr indent="0" lvl="0" marL="0" marR="0" rtl="0" algn="l">
                <a:spcBef>
                  <a:spcPts val="0"/>
                </a:spcBef>
                <a:spcAft>
                  <a:spcPts val="0"/>
                </a:spcAft>
                <a:buClr>
                  <a:srgbClr val="003F41"/>
                </a:buClr>
                <a:buSzPts val="1500"/>
                <a:buFont typeface="Corbel"/>
                <a:buNone/>
              </a:pPr>
              <a:r>
                <a:rPr b="0" i="1" lang="en-US" sz="1500" u="none" cap="none" strike="noStrike">
                  <a:solidFill>
                    <a:srgbClr val="003F41"/>
                  </a:solidFill>
                  <a:latin typeface="Corbel"/>
                  <a:ea typeface="Corbel"/>
                  <a:cs typeface="Corbel"/>
                  <a:sym typeface="Corbel"/>
                </a:rPr>
                <a:t>/company/elixir-europe</a:t>
              </a:r>
              <a:endParaRPr b="0" i="1" sz="1500" u="none" cap="none" strike="noStrike">
                <a:solidFill>
                  <a:srgbClr val="003F41"/>
                </a:solidFill>
                <a:latin typeface="Corbel"/>
                <a:ea typeface="Corbel"/>
                <a:cs typeface="Corbel"/>
                <a:sym typeface="Corbel"/>
              </a:endParaRPr>
            </a:p>
          </p:txBody>
        </p:sp>
      </p:grpSp>
      <p:sp>
        <p:nvSpPr>
          <p:cNvPr id="109" name="Google Shape;109;p17"/>
          <p:cNvSpPr txBox="1"/>
          <p:nvPr>
            <p:ph type="ctrTitle"/>
          </p:nvPr>
        </p:nvSpPr>
        <p:spPr>
          <a:xfrm>
            <a:off x="3775025" y="3541300"/>
            <a:ext cx="7860300" cy="14346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800"/>
              <a:buFont typeface="Corbel"/>
              <a:buNone/>
              <a:defRPr b="1" sz="4400">
                <a:solidFill>
                  <a:srgbClr val="003F41"/>
                </a:solidFill>
              </a:defRPr>
            </a:lvl1pPr>
            <a:lvl2pPr lvl="1" rtl="0" algn="l">
              <a:spcBef>
                <a:spcPts val="0"/>
              </a:spcBef>
              <a:spcAft>
                <a:spcPts val="0"/>
              </a:spcAft>
              <a:buSzPts val="1400"/>
              <a:buFont typeface="Corbel"/>
              <a:buNone/>
              <a:defRPr/>
            </a:lvl2pPr>
            <a:lvl3pPr lvl="2" rtl="0" algn="l">
              <a:spcBef>
                <a:spcPts val="0"/>
              </a:spcBef>
              <a:spcAft>
                <a:spcPts val="0"/>
              </a:spcAft>
              <a:buSzPts val="1400"/>
              <a:buFont typeface="Corbel"/>
              <a:buNone/>
              <a:defRPr/>
            </a:lvl3pPr>
            <a:lvl4pPr lvl="3" rtl="0" algn="l">
              <a:spcBef>
                <a:spcPts val="0"/>
              </a:spcBef>
              <a:spcAft>
                <a:spcPts val="0"/>
              </a:spcAft>
              <a:buSzPts val="1400"/>
              <a:buFont typeface="Corbel"/>
              <a:buNone/>
              <a:defRPr/>
            </a:lvl4pPr>
            <a:lvl5pPr lvl="4" rtl="0" algn="l">
              <a:spcBef>
                <a:spcPts val="0"/>
              </a:spcBef>
              <a:spcAft>
                <a:spcPts val="0"/>
              </a:spcAft>
              <a:buSzPts val="1400"/>
              <a:buFont typeface="Corbel"/>
              <a:buNone/>
              <a:defRPr/>
            </a:lvl5pPr>
            <a:lvl6pPr lvl="5" rtl="0" algn="l">
              <a:spcBef>
                <a:spcPts val="0"/>
              </a:spcBef>
              <a:spcAft>
                <a:spcPts val="0"/>
              </a:spcAft>
              <a:buSzPts val="1400"/>
              <a:buFont typeface="Corbel"/>
              <a:buNone/>
              <a:defRPr>
                <a:latin typeface="Corbel"/>
                <a:ea typeface="Corbel"/>
                <a:cs typeface="Corbel"/>
                <a:sym typeface="Corbel"/>
              </a:defRPr>
            </a:lvl6pPr>
            <a:lvl7pPr lvl="6" rtl="0" algn="l">
              <a:spcBef>
                <a:spcPts val="0"/>
              </a:spcBef>
              <a:spcAft>
                <a:spcPts val="0"/>
              </a:spcAft>
              <a:buSzPts val="1400"/>
              <a:buFont typeface="Corbel"/>
              <a:buNone/>
              <a:defRPr>
                <a:latin typeface="Corbel"/>
                <a:ea typeface="Corbel"/>
                <a:cs typeface="Corbel"/>
                <a:sym typeface="Corbel"/>
              </a:defRPr>
            </a:lvl7pPr>
            <a:lvl8pPr lvl="7" rtl="0" algn="l">
              <a:spcBef>
                <a:spcPts val="0"/>
              </a:spcBef>
              <a:spcAft>
                <a:spcPts val="0"/>
              </a:spcAft>
              <a:buSzPts val="1400"/>
              <a:buFont typeface="Corbel"/>
              <a:buNone/>
              <a:defRPr>
                <a:latin typeface="Corbel"/>
                <a:ea typeface="Corbel"/>
                <a:cs typeface="Corbel"/>
                <a:sym typeface="Corbel"/>
              </a:defRPr>
            </a:lvl8pPr>
            <a:lvl9pPr lvl="8" rtl="0" algn="l">
              <a:spcBef>
                <a:spcPts val="0"/>
              </a:spcBef>
              <a:spcAft>
                <a:spcPts val="0"/>
              </a:spcAft>
              <a:buSzPts val="1400"/>
              <a:buFont typeface="Corbel"/>
              <a:buNone/>
              <a:defRPr>
                <a:latin typeface="Corbel"/>
                <a:ea typeface="Corbel"/>
                <a:cs typeface="Corbel"/>
                <a:sym typeface="Corbel"/>
              </a:defRPr>
            </a:lvl9pPr>
          </a:lstStyle>
          <a:p/>
        </p:txBody>
      </p:sp>
      <p:sp>
        <p:nvSpPr>
          <p:cNvPr id="110" name="Google Shape;110;p17"/>
          <p:cNvSpPr txBox="1"/>
          <p:nvPr>
            <p:ph idx="1" type="subTitle"/>
          </p:nvPr>
        </p:nvSpPr>
        <p:spPr>
          <a:xfrm>
            <a:off x="3775035" y="4975900"/>
            <a:ext cx="7860300" cy="899700"/>
          </a:xfrm>
          <a:prstGeom prst="rect">
            <a:avLst/>
          </a:prstGeom>
          <a:noFill/>
          <a:ln>
            <a:noFill/>
          </a:ln>
        </p:spPr>
        <p:txBody>
          <a:bodyPr anchorCtr="0" anchor="b" bIns="0" lIns="0" spcFirstLastPara="1" rIns="0" wrap="square" tIns="0">
            <a:noAutofit/>
          </a:bodyPr>
          <a:lstStyle>
            <a:lvl1pPr lvl="0" rtl="0" algn="r">
              <a:spcBef>
                <a:spcPts val="560"/>
              </a:spcBef>
              <a:spcAft>
                <a:spcPts val="0"/>
              </a:spcAft>
              <a:buSzPts val="2800"/>
              <a:buFont typeface="Corbel"/>
              <a:buNone/>
              <a:defRPr sz="2800">
                <a:latin typeface="Corbel"/>
                <a:ea typeface="Corbel"/>
                <a:cs typeface="Corbel"/>
                <a:sym typeface="Corbel"/>
              </a:defRPr>
            </a:lvl1pPr>
            <a:lvl2pPr lvl="1" rtl="0" algn="ctr">
              <a:spcBef>
                <a:spcPts val="600"/>
              </a:spcBef>
              <a:spcAft>
                <a:spcPts val="0"/>
              </a:spcAft>
              <a:buSzPts val="2000"/>
              <a:buFont typeface="Corbel"/>
              <a:buNone/>
              <a:defRPr>
                <a:solidFill>
                  <a:srgbClr val="888888"/>
                </a:solidFill>
                <a:latin typeface="Corbel"/>
                <a:ea typeface="Corbel"/>
                <a:cs typeface="Corbel"/>
                <a:sym typeface="Corbel"/>
              </a:defRPr>
            </a:lvl2pPr>
            <a:lvl3pPr lvl="2" rtl="0" algn="ctr">
              <a:spcBef>
                <a:spcPts val="600"/>
              </a:spcBef>
              <a:spcAft>
                <a:spcPts val="0"/>
              </a:spcAft>
              <a:buSzPts val="2000"/>
              <a:buFont typeface="Corbel"/>
              <a:buNone/>
              <a:defRPr>
                <a:solidFill>
                  <a:srgbClr val="888888"/>
                </a:solidFill>
                <a:latin typeface="Corbel"/>
                <a:ea typeface="Corbel"/>
                <a:cs typeface="Corbel"/>
                <a:sym typeface="Corbel"/>
              </a:defRPr>
            </a:lvl3pPr>
            <a:lvl4pPr lvl="3" rtl="0" algn="ctr">
              <a:spcBef>
                <a:spcPts val="600"/>
              </a:spcBef>
              <a:spcAft>
                <a:spcPts val="0"/>
              </a:spcAft>
              <a:buSzPts val="2000"/>
              <a:buFont typeface="Corbel"/>
              <a:buNone/>
              <a:defRPr>
                <a:solidFill>
                  <a:srgbClr val="888888"/>
                </a:solidFill>
                <a:latin typeface="Corbel"/>
                <a:ea typeface="Corbel"/>
                <a:cs typeface="Corbel"/>
                <a:sym typeface="Corbel"/>
              </a:defRPr>
            </a:lvl4pPr>
            <a:lvl5pPr lvl="4" rtl="0" algn="ctr">
              <a:spcBef>
                <a:spcPts val="600"/>
              </a:spcBef>
              <a:spcAft>
                <a:spcPts val="0"/>
              </a:spcAft>
              <a:buSzPts val="2000"/>
              <a:buFont typeface="Corbel"/>
              <a:buNone/>
              <a:defRPr>
                <a:solidFill>
                  <a:srgbClr val="888888"/>
                </a:solidFill>
                <a:latin typeface="Corbel"/>
                <a:ea typeface="Corbel"/>
                <a:cs typeface="Corbel"/>
                <a:sym typeface="Corbel"/>
              </a:defRPr>
            </a:lvl5pPr>
            <a:lvl6pPr lvl="5" rtl="0" algn="ctr">
              <a:spcBef>
                <a:spcPts val="600"/>
              </a:spcBef>
              <a:spcAft>
                <a:spcPts val="0"/>
              </a:spcAft>
              <a:buSzPts val="2000"/>
              <a:buFont typeface="Corbel"/>
              <a:buNone/>
              <a:defRPr>
                <a:solidFill>
                  <a:srgbClr val="888888"/>
                </a:solidFill>
                <a:latin typeface="Corbel"/>
                <a:ea typeface="Corbel"/>
                <a:cs typeface="Corbel"/>
                <a:sym typeface="Corbel"/>
              </a:defRPr>
            </a:lvl6pPr>
            <a:lvl7pPr lvl="6" rtl="0" algn="ctr">
              <a:spcBef>
                <a:spcPts val="400"/>
              </a:spcBef>
              <a:spcAft>
                <a:spcPts val="0"/>
              </a:spcAft>
              <a:buSzPts val="2000"/>
              <a:buFont typeface="Corbel"/>
              <a:buNone/>
              <a:defRPr>
                <a:solidFill>
                  <a:srgbClr val="888888"/>
                </a:solidFill>
                <a:latin typeface="Corbel"/>
                <a:ea typeface="Corbel"/>
                <a:cs typeface="Corbel"/>
                <a:sym typeface="Corbel"/>
              </a:defRPr>
            </a:lvl7pPr>
            <a:lvl8pPr lvl="7" rtl="0" algn="ctr">
              <a:spcBef>
                <a:spcPts val="400"/>
              </a:spcBef>
              <a:spcAft>
                <a:spcPts val="0"/>
              </a:spcAft>
              <a:buSzPts val="2000"/>
              <a:buFont typeface="Corbel"/>
              <a:buNone/>
              <a:defRPr>
                <a:solidFill>
                  <a:srgbClr val="888888"/>
                </a:solidFill>
                <a:latin typeface="Corbel"/>
                <a:ea typeface="Corbel"/>
                <a:cs typeface="Corbel"/>
                <a:sym typeface="Corbel"/>
              </a:defRPr>
            </a:lvl8pPr>
            <a:lvl9pPr lvl="8" rtl="0" algn="ctr">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111" name="Google Shape;111;p17"/>
          <p:cNvSpPr txBox="1"/>
          <p:nvPr>
            <p:ph idx="2" type="body"/>
          </p:nvPr>
        </p:nvSpPr>
        <p:spPr>
          <a:xfrm>
            <a:off x="3775035" y="5875475"/>
            <a:ext cx="7860300" cy="558000"/>
          </a:xfrm>
          <a:prstGeom prst="rect">
            <a:avLst/>
          </a:prstGeom>
          <a:noFill/>
          <a:ln>
            <a:noFill/>
          </a:ln>
        </p:spPr>
        <p:txBody>
          <a:bodyPr anchorCtr="0" anchor="t" bIns="0" lIns="0" spcFirstLastPara="1" rIns="0" wrap="square" tIns="0">
            <a:noAutofit/>
          </a:bodyPr>
          <a:lstStyle>
            <a:lvl1pPr indent="-228600" lvl="0" marL="457200" rtl="0" algn="r">
              <a:spcBef>
                <a:spcPts val="360"/>
              </a:spcBef>
              <a:spcAft>
                <a:spcPts val="0"/>
              </a:spcAft>
              <a:buSzPts val="1800"/>
              <a:buFont typeface="Corbel"/>
              <a:buNone/>
              <a:defRPr sz="1800">
                <a:solidFill>
                  <a:schemeClr val="dk2"/>
                </a:solidFill>
                <a:latin typeface="Corbel"/>
                <a:ea typeface="Corbel"/>
                <a:cs typeface="Corbel"/>
                <a:sym typeface="Corbel"/>
              </a:defRPr>
            </a:lvl1pPr>
            <a:lvl2pPr indent="-342900" lvl="1" marL="914400" rtl="0" algn="l">
              <a:spcBef>
                <a:spcPts val="600"/>
              </a:spcBef>
              <a:spcAft>
                <a:spcPts val="0"/>
              </a:spcAft>
              <a:buSzPts val="1800"/>
              <a:buFont typeface="Corbel"/>
              <a:buChar char="○"/>
              <a:defRPr>
                <a:latin typeface="Corbel"/>
                <a:ea typeface="Corbel"/>
                <a:cs typeface="Corbel"/>
                <a:sym typeface="Corbel"/>
              </a:defRPr>
            </a:lvl2pPr>
            <a:lvl3pPr indent="-342900" lvl="2" marL="1371600" rtl="0" algn="l">
              <a:spcBef>
                <a:spcPts val="600"/>
              </a:spcBef>
              <a:spcAft>
                <a:spcPts val="0"/>
              </a:spcAft>
              <a:buSzPts val="1800"/>
              <a:buFont typeface="Corbel"/>
              <a:buChar char="■"/>
              <a:defRPr>
                <a:latin typeface="Corbel"/>
                <a:ea typeface="Corbel"/>
                <a:cs typeface="Corbel"/>
                <a:sym typeface="Corbel"/>
              </a:defRPr>
            </a:lvl3pPr>
            <a:lvl4pPr indent="-342900" lvl="3" marL="1828800" rtl="0" algn="l">
              <a:spcBef>
                <a:spcPts val="600"/>
              </a:spcBef>
              <a:spcAft>
                <a:spcPts val="0"/>
              </a:spcAft>
              <a:buSzPts val="1800"/>
              <a:buFont typeface="Corbel"/>
              <a:buChar char="●"/>
              <a:defRPr>
                <a:latin typeface="Corbel"/>
                <a:ea typeface="Corbel"/>
                <a:cs typeface="Corbel"/>
                <a:sym typeface="Corbel"/>
              </a:defRPr>
            </a:lvl4pPr>
            <a:lvl5pPr indent="-342900" lvl="4" marL="2286000" rtl="0" algn="l">
              <a:spcBef>
                <a:spcPts val="600"/>
              </a:spcBef>
              <a:spcAft>
                <a:spcPts val="0"/>
              </a:spcAft>
              <a:buSzPts val="1800"/>
              <a:buFont typeface="Corbel"/>
              <a:buChar char="○"/>
              <a:defRPr>
                <a:latin typeface="Corbel"/>
                <a:ea typeface="Corbel"/>
                <a:cs typeface="Corbel"/>
                <a:sym typeface="Corbel"/>
              </a:defRPr>
            </a:lvl5pPr>
            <a:lvl6pPr indent="-342900" lvl="5" marL="2743200" rtl="0" algn="l">
              <a:spcBef>
                <a:spcPts val="600"/>
              </a:spcBef>
              <a:spcAft>
                <a:spcPts val="0"/>
              </a:spcAft>
              <a:buSzPts val="1800"/>
              <a:buFont typeface="Corbel"/>
              <a:buChar char="■"/>
              <a:defRPr>
                <a:latin typeface="Corbel"/>
                <a:ea typeface="Corbel"/>
                <a:cs typeface="Corbel"/>
                <a:sym typeface="Corbel"/>
              </a:defRPr>
            </a:lvl6pPr>
            <a:lvl7pPr indent="-342900" lvl="6" marL="3200400" rtl="0" algn="l">
              <a:spcBef>
                <a:spcPts val="360"/>
              </a:spcBef>
              <a:spcAft>
                <a:spcPts val="0"/>
              </a:spcAft>
              <a:buSzPts val="1800"/>
              <a:buFont typeface="Corbel"/>
              <a:buChar char="●"/>
              <a:defRPr>
                <a:latin typeface="Corbel"/>
                <a:ea typeface="Corbel"/>
                <a:cs typeface="Corbel"/>
                <a:sym typeface="Corbel"/>
              </a:defRPr>
            </a:lvl7pPr>
            <a:lvl8pPr indent="-342900" lvl="7" marL="3657600" rtl="0" algn="l">
              <a:spcBef>
                <a:spcPts val="360"/>
              </a:spcBef>
              <a:spcAft>
                <a:spcPts val="0"/>
              </a:spcAft>
              <a:buSzPts val="1800"/>
              <a:buFont typeface="Corbel"/>
              <a:buChar char="○"/>
              <a:defRPr>
                <a:latin typeface="Corbel"/>
                <a:ea typeface="Corbel"/>
                <a:cs typeface="Corbel"/>
                <a:sym typeface="Corbel"/>
              </a:defRPr>
            </a:lvl8pPr>
            <a:lvl9pPr indent="-342900" lvl="8" marL="4114800" rtl="0" algn="l">
              <a:spcBef>
                <a:spcPts val="360"/>
              </a:spcBef>
              <a:spcAft>
                <a:spcPts val="0"/>
              </a:spcAft>
              <a:buSzPts val="1800"/>
              <a:buFont typeface="Corbel"/>
              <a:buChar char="■"/>
              <a:defRPr>
                <a:latin typeface="Corbel"/>
                <a:ea typeface="Corbel"/>
                <a:cs typeface="Corbel"/>
                <a:sym typeface="Corbel"/>
              </a:defRPr>
            </a:lvl9pPr>
          </a:lstStyle>
          <a:p/>
        </p:txBody>
      </p:sp>
      <p:sp>
        <p:nvSpPr>
          <p:cNvPr id="112" name="Google Shape;112;p17"/>
          <p:cNvSpPr txBox="1"/>
          <p:nvPr/>
        </p:nvSpPr>
        <p:spPr>
          <a:xfrm>
            <a:off x="7587750" y="6311500"/>
            <a:ext cx="41193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US" sz="1800">
                <a:latin typeface="Corbel"/>
                <a:ea typeface="Corbel"/>
                <a:cs typeface="Corbel"/>
                <a:sym typeface="Corbel"/>
              </a:rPr>
              <a:t>www.elixir-europe.org</a:t>
            </a:r>
            <a:endParaRPr sz="1800">
              <a:latin typeface="Corbel"/>
              <a:ea typeface="Corbel"/>
              <a:cs typeface="Corbel"/>
              <a:sym typeface="Corbe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ONVERGE">
  <p:cSld name="Title slide EXCELERATE">
    <p:spTree>
      <p:nvGrpSpPr>
        <p:cNvPr id="113" name="Shape 113"/>
        <p:cNvGrpSpPr/>
        <p:nvPr/>
      </p:nvGrpSpPr>
      <p:grpSpPr>
        <a:xfrm>
          <a:off x="0" y="0"/>
          <a:ext cx="0" cy="0"/>
          <a:chOff x="0" y="0"/>
          <a:chExt cx="0" cy="0"/>
        </a:xfrm>
      </p:grpSpPr>
      <p:sp>
        <p:nvSpPr>
          <p:cNvPr id="114" name="Google Shape;114;p18"/>
          <p:cNvSpPr txBox="1"/>
          <p:nvPr>
            <p:ph type="ctrTitle"/>
          </p:nvPr>
        </p:nvSpPr>
        <p:spPr>
          <a:xfrm>
            <a:off x="4281450" y="3541300"/>
            <a:ext cx="7353900" cy="14346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800"/>
              <a:buFont typeface="Corbel"/>
              <a:buNone/>
              <a:defRPr b="1" sz="4400">
                <a:solidFill>
                  <a:srgbClr val="003F41"/>
                </a:solidFill>
              </a:defRPr>
            </a:lvl1pPr>
            <a:lvl2pPr lvl="1" rtl="0" algn="l">
              <a:spcBef>
                <a:spcPts val="0"/>
              </a:spcBef>
              <a:spcAft>
                <a:spcPts val="0"/>
              </a:spcAft>
              <a:buSzPts val="1400"/>
              <a:buFont typeface="Corbel"/>
              <a:buNone/>
              <a:defRPr/>
            </a:lvl2pPr>
            <a:lvl3pPr lvl="2" rtl="0" algn="l">
              <a:spcBef>
                <a:spcPts val="0"/>
              </a:spcBef>
              <a:spcAft>
                <a:spcPts val="0"/>
              </a:spcAft>
              <a:buSzPts val="1400"/>
              <a:buFont typeface="Corbel"/>
              <a:buNone/>
              <a:defRPr/>
            </a:lvl3pPr>
            <a:lvl4pPr lvl="3" rtl="0" algn="l">
              <a:spcBef>
                <a:spcPts val="0"/>
              </a:spcBef>
              <a:spcAft>
                <a:spcPts val="0"/>
              </a:spcAft>
              <a:buSzPts val="1400"/>
              <a:buFont typeface="Corbel"/>
              <a:buNone/>
              <a:defRPr/>
            </a:lvl4pPr>
            <a:lvl5pPr lvl="4" rtl="0" algn="l">
              <a:spcBef>
                <a:spcPts val="0"/>
              </a:spcBef>
              <a:spcAft>
                <a:spcPts val="0"/>
              </a:spcAft>
              <a:buSzPts val="1400"/>
              <a:buFont typeface="Corbel"/>
              <a:buNone/>
              <a:defRPr/>
            </a:lvl5pPr>
            <a:lvl6pPr lvl="5" rtl="0" algn="l">
              <a:spcBef>
                <a:spcPts val="0"/>
              </a:spcBef>
              <a:spcAft>
                <a:spcPts val="0"/>
              </a:spcAft>
              <a:buSzPts val="1400"/>
              <a:buFont typeface="Corbel"/>
              <a:buNone/>
              <a:defRPr>
                <a:latin typeface="Corbel"/>
                <a:ea typeface="Corbel"/>
                <a:cs typeface="Corbel"/>
                <a:sym typeface="Corbel"/>
              </a:defRPr>
            </a:lvl6pPr>
            <a:lvl7pPr lvl="6" rtl="0" algn="l">
              <a:spcBef>
                <a:spcPts val="0"/>
              </a:spcBef>
              <a:spcAft>
                <a:spcPts val="0"/>
              </a:spcAft>
              <a:buSzPts val="1400"/>
              <a:buFont typeface="Corbel"/>
              <a:buNone/>
              <a:defRPr>
                <a:latin typeface="Corbel"/>
                <a:ea typeface="Corbel"/>
                <a:cs typeface="Corbel"/>
                <a:sym typeface="Corbel"/>
              </a:defRPr>
            </a:lvl7pPr>
            <a:lvl8pPr lvl="7" rtl="0" algn="l">
              <a:spcBef>
                <a:spcPts val="0"/>
              </a:spcBef>
              <a:spcAft>
                <a:spcPts val="0"/>
              </a:spcAft>
              <a:buSzPts val="1400"/>
              <a:buFont typeface="Corbel"/>
              <a:buNone/>
              <a:defRPr>
                <a:latin typeface="Corbel"/>
                <a:ea typeface="Corbel"/>
                <a:cs typeface="Corbel"/>
                <a:sym typeface="Corbel"/>
              </a:defRPr>
            </a:lvl8pPr>
            <a:lvl9pPr lvl="8" rtl="0" algn="l">
              <a:spcBef>
                <a:spcPts val="0"/>
              </a:spcBef>
              <a:spcAft>
                <a:spcPts val="0"/>
              </a:spcAft>
              <a:buSzPts val="1400"/>
              <a:buFont typeface="Corbel"/>
              <a:buNone/>
              <a:defRPr>
                <a:latin typeface="Corbel"/>
                <a:ea typeface="Corbel"/>
                <a:cs typeface="Corbel"/>
                <a:sym typeface="Corbel"/>
              </a:defRPr>
            </a:lvl9pPr>
          </a:lstStyle>
          <a:p/>
        </p:txBody>
      </p:sp>
      <p:pic>
        <p:nvPicPr>
          <p:cNvPr id="115" name="Google Shape;115;p18"/>
          <p:cNvPicPr preferRelativeResize="0"/>
          <p:nvPr/>
        </p:nvPicPr>
        <p:blipFill rotWithShape="1">
          <a:blip r:embed="rId2">
            <a:alphaModFix/>
          </a:blip>
          <a:srcRect b="0" l="566" r="1700" t="2581"/>
          <a:stretch/>
        </p:blipFill>
        <p:spPr>
          <a:xfrm>
            <a:off x="0" y="0"/>
            <a:ext cx="12192007" cy="3312700"/>
          </a:xfrm>
          <a:prstGeom prst="rect">
            <a:avLst/>
          </a:prstGeom>
          <a:noFill/>
          <a:ln>
            <a:noFill/>
          </a:ln>
        </p:spPr>
      </p:pic>
      <p:grpSp>
        <p:nvGrpSpPr>
          <p:cNvPr id="116" name="Google Shape;116;p18"/>
          <p:cNvGrpSpPr/>
          <p:nvPr/>
        </p:nvGrpSpPr>
        <p:grpSpPr>
          <a:xfrm>
            <a:off x="466413" y="4788710"/>
            <a:ext cx="3910609" cy="1771100"/>
            <a:chOff x="323850" y="3671539"/>
            <a:chExt cx="2900400" cy="1313580"/>
          </a:xfrm>
        </p:grpSpPr>
        <p:pic>
          <p:nvPicPr>
            <p:cNvPr id="117" name="Google Shape;117;p18"/>
            <p:cNvPicPr preferRelativeResize="0"/>
            <p:nvPr/>
          </p:nvPicPr>
          <p:blipFill rotWithShape="1">
            <a:blip r:embed="rId3">
              <a:alphaModFix/>
            </a:blip>
            <a:srcRect b="0" l="0" r="0" t="0"/>
            <a:stretch/>
          </p:blipFill>
          <p:spPr>
            <a:xfrm>
              <a:off x="323851" y="3671539"/>
              <a:ext cx="1214094" cy="815737"/>
            </a:xfrm>
            <a:prstGeom prst="rect">
              <a:avLst/>
            </a:prstGeom>
            <a:noFill/>
            <a:ln>
              <a:noFill/>
            </a:ln>
          </p:spPr>
        </p:pic>
        <p:sp>
          <p:nvSpPr>
            <p:cNvPr id="118" name="Google Shape;118;p18"/>
            <p:cNvSpPr/>
            <p:nvPr/>
          </p:nvSpPr>
          <p:spPr>
            <a:xfrm>
              <a:off x="323850" y="4569619"/>
              <a:ext cx="2900400" cy="415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Clr>
                  <a:srgbClr val="7F7F7F"/>
                </a:buClr>
                <a:buSzPts val="800"/>
                <a:buFont typeface="Arial"/>
                <a:buNone/>
              </a:pPr>
              <a:r>
                <a:rPr lang="en-US" sz="800">
                  <a:solidFill>
                    <a:srgbClr val="7F7F7F"/>
                  </a:solidFill>
                  <a:latin typeface="Corbel"/>
                  <a:ea typeface="Corbel"/>
                  <a:cs typeface="Corbel"/>
                  <a:sym typeface="Corbel"/>
                </a:rPr>
                <a:t>ELIXIR-CONVERGE has received funding from the European Union’s Horizon 2020 Research and Innovation programme under grant agreement No 871075.</a:t>
              </a:r>
              <a:endParaRPr i="0" sz="1800" u="none" cap="none" strike="noStrike">
                <a:solidFill>
                  <a:srgbClr val="000000"/>
                </a:solidFill>
                <a:latin typeface="Corbel"/>
                <a:ea typeface="Corbel"/>
                <a:cs typeface="Corbel"/>
                <a:sym typeface="Corbel"/>
              </a:endParaRPr>
            </a:p>
          </p:txBody>
        </p:sp>
        <p:pic>
          <p:nvPicPr>
            <p:cNvPr id="119" name="Google Shape;119;p18"/>
            <p:cNvPicPr preferRelativeResize="0"/>
            <p:nvPr/>
          </p:nvPicPr>
          <p:blipFill>
            <a:blip r:embed="rId4">
              <a:alphaModFix/>
            </a:blip>
            <a:stretch>
              <a:fillRect/>
            </a:stretch>
          </p:blipFill>
          <p:spPr>
            <a:xfrm>
              <a:off x="1796325" y="3672358"/>
              <a:ext cx="1214089" cy="814103"/>
            </a:xfrm>
            <a:prstGeom prst="rect">
              <a:avLst/>
            </a:prstGeom>
            <a:noFill/>
            <a:ln>
              <a:noFill/>
            </a:ln>
          </p:spPr>
        </p:pic>
      </p:grpSp>
      <p:sp>
        <p:nvSpPr>
          <p:cNvPr id="120" name="Google Shape;120;p18"/>
          <p:cNvSpPr txBox="1"/>
          <p:nvPr>
            <p:ph idx="1" type="subTitle"/>
          </p:nvPr>
        </p:nvSpPr>
        <p:spPr>
          <a:xfrm>
            <a:off x="4281450" y="4975900"/>
            <a:ext cx="7353900" cy="899700"/>
          </a:xfrm>
          <a:prstGeom prst="rect">
            <a:avLst/>
          </a:prstGeom>
          <a:noFill/>
          <a:ln>
            <a:noFill/>
          </a:ln>
        </p:spPr>
        <p:txBody>
          <a:bodyPr anchorCtr="0" anchor="b" bIns="0" lIns="0" spcFirstLastPara="1" rIns="0" wrap="square" tIns="0">
            <a:noAutofit/>
          </a:bodyPr>
          <a:lstStyle>
            <a:lvl1pPr lvl="0" rtl="0" algn="r">
              <a:spcBef>
                <a:spcPts val="560"/>
              </a:spcBef>
              <a:spcAft>
                <a:spcPts val="0"/>
              </a:spcAft>
              <a:buSzPts val="2800"/>
              <a:buFont typeface="Corbel"/>
              <a:buNone/>
              <a:defRPr sz="2800">
                <a:latin typeface="Corbel"/>
                <a:ea typeface="Corbel"/>
                <a:cs typeface="Corbel"/>
                <a:sym typeface="Corbel"/>
              </a:defRPr>
            </a:lvl1pPr>
            <a:lvl2pPr lvl="1" rtl="0" algn="ctr">
              <a:spcBef>
                <a:spcPts val="600"/>
              </a:spcBef>
              <a:spcAft>
                <a:spcPts val="0"/>
              </a:spcAft>
              <a:buSzPts val="2000"/>
              <a:buFont typeface="Corbel"/>
              <a:buNone/>
              <a:defRPr>
                <a:solidFill>
                  <a:srgbClr val="888888"/>
                </a:solidFill>
                <a:latin typeface="Corbel"/>
                <a:ea typeface="Corbel"/>
                <a:cs typeface="Corbel"/>
                <a:sym typeface="Corbel"/>
              </a:defRPr>
            </a:lvl2pPr>
            <a:lvl3pPr lvl="2" rtl="0" algn="ctr">
              <a:spcBef>
                <a:spcPts val="600"/>
              </a:spcBef>
              <a:spcAft>
                <a:spcPts val="0"/>
              </a:spcAft>
              <a:buSzPts val="2000"/>
              <a:buFont typeface="Corbel"/>
              <a:buNone/>
              <a:defRPr>
                <a:solidFill>
                  <a:srgbClr val="888888"/>
                </a:solidFill>
                <a:latin typeface="Corbel"/>
                <a:ea typeface="Corbel"/>
                <a:cs typeface="Corbel"/>
                <a:sym typeface="Corbel"/>
              </a:defRPr>
            </a:lvl3pPr>
            <a:lvl4pPr lvl="3" rtl="0" algn="ctr">
              <a:spcBef>
                <a:spcPts val="600"/>
              </a:spcBef>
              <a:spcAft>
                <a:spcPts val="0"/>
              </a:spcAft>
              <a:buSzPts val="2000"/>
              <a:buFont typeface="Corbel"/>
              <a:buNone/>
              <a:defRPr>
                <a:solidFill>
                  <a:srgbClr val="888888"/>
                </a:solidFill>
                <a:latin typeface="Corbel"/>
                <a:ea typeface="Corbel"/>
                <a:cs typeface="Corbel"/>
                <a:sym typeface="Corbel"/>
              </a:defRPr>
            </a:lvl4pPr>
            <a:lvl5pPr lvl="4" rtl="0" algn="ctr">
              <a:spcBef>
                <a:spcPts val="600"/>
              </a:spcBef>
              <a:spcAft>
                <a:spcPts val="0"/>
              </a:spcAft>
              <a:buSzPts val="2000"/>
              <a:buFont typeface="Corbel"/>
              <a:buNone/>
              <a:defRPr>
                <a:solidFill>
                  <a:srgbClr val="888888"/>
                </a:solidFill>
                <a:latin typeface="Corbel"/>
                <a:ea typeface="Corbel"/>
                <a:cs typeface="Corbel"/>
                <a:sym typeface="Corbel"/>
              </a:defRPr>
            </a:lvl5pPr>
            <a:lvl6pPr lvl="5" rtl="0" algn="ctr">
              <a:spcBef>
                <a:spcPts val="600"/>
              </a:spcBef>
              <a:spcAft>
                <a:spcPts val="0"/>
              </a:spcAft>
              <a:buSzPts val="2000"/>
              <a:buFont typeface="Corbel"/>
              <a:buNone/>
              <a:defRPr>
                <a:solidFill>
                  <a:srgbClr val="888888"/>
                </a:solidFill>
                <a:latin typeface="Corbel"/>
                <a:ea typeface="Corbel"/>
                <a:cs typeface="Corbel"/>
                <a:sym typeface="Corbel"/>
              </a:defRPr>
            </a:lvl6pPr>
            <a:lvl7pPr lvl="6" rtl="0" algn="ctr">
              <a:spcBef>
                <a:spcPts val="400"/>
              </a:spcBef>
              <a:spcAft>
                <a:spcPts val="0"/>
              </a:spcAft>
              <a:buSzPts val="2000"/>
              <a:buFont typeface="Corbel"/>
              <a:buNone/>
              <a:defRPr>
                <a:solidFill>
                  <a:srgbClr val="888888"/>
                </a:solidFill>
                <a:latin typeface="Corbel"/>
                <a:ea typeface="Corbel"/>
                <a:cs typeface="Corbel"/>
                <a:sym typeface="Corbel"/>
              </a:defRPr>
            </a:lvl7pPr>
            <a:lvl8pPr lvl="7" rtl="0" algn="ctr">
              <a:spcBef>
                <a:spcPts val="400"/>
              </a:spcBef>
              <a:spcAft>
                <a:spcPts val="0"/>
              </a:spcAft>
              <a:buSzPts val="2000"/>
              <a:buFont typeface="Corbel"/>
              <a:buNone/>
              <a:defRPr>
                <a:solidFill>
                  <a:srgbClr val="888888"/>
                </a:solidFill>
                <a:latin typeface="Corbel"/>
                <a:ea typeface="Corbel"/>
                <a:cs typeface="Corbel"/>
                <a:sym typeface="Corbel"/>
              </a:defRPr>
            </a:lvl8pPr>
            <a:lvl9pPr lvl="8" rtl="0" algn="ctr">
              <a:spcBef>
                <a:spcPts val="400"/>
              </a:spcBef>
              <a:spcAft>
                <a:spcPts val="0"/>
              </a:spcAft>
              <a:buSzPts val="2000"/>
              <a:buFont typeface="Corbel"/>
              <a:buNone/>
              <a:defRPr>
                <a:solidFill>
                  <a:srgbClr val="888888"/>
                </a:solidFill>
                <a:latin typeface="Corbel"/>
                <a:ea typeface="Corbel"/>
                <a:cs typeface="Corbel"/>
                <a:sym typeface="Corbel"/>
              </a:defRPr>
            </a:lvl9pPr>
          </a:lstStyle>
          <a:p/>
        </p:txBody>
      </p:sp>
      <p:sp>
        <p:nvSpPr>
          <p:cNvPr id="121" name="Google Shape;121;p18"/>
          <p:cNvSpPr txBox="1"/>
          <p:nvPr>
            <p:ph idx="2" type="body"/>
          </p:nvPr>
        </p:nvSpPr>
        <p:spPr>
          <a:xfrm>
            <a:off x="4281450" y="5875475"/>
            <a:ext cx="7353900" cy="558000"/>
          </a:xfrm>
          <a:prstGeom prst="rect">
            <a:avLst/>
          </a:prstGeom>
          <a:noFill/>
          <a:ln>
            <a:noFill/>
          </a:ln>
        </p:spPr>
        <p:txBody>
          <a:bodyPr anchorCtr="0" anchor="t" bIns="0" lIns="0" spcFirstLastPara="1" rIns="0" wrap="square" tIns="0">
            <a:noAutofit/>
          </a:bodyPr>
          <a:lstStyle>
            <a:lvl1pPr indent="-228600" lvl="0" marL="457200" rtl="0" algn="r">
              <a:spcBef>
                <a:spcPts val="360"/>
              </a:spcBef>
              <a:spcAft>
                <a:spcPts val="0"/>
              </a:spcAft>
              <a:buSzPts val="1800"/>
              <a:buNone/>
              <a:defRPr sz="1800">
                <a:solidFill>
                  <a:schemeClr val="dk2"/>
                </a:solidFill>
              </a:defRPr>
            </a:lvl1pPr>
            <a:lvl2pPr indent="-342900" lvl="1" marL="914400" rtl="0" algn="l">
              <a:spcBef>
                <a:spcPts val="6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342900" lvl="4" marL="2286000" rtl="0" algn="l">
              <a:spcBef>
                <a:spcPts val="600"/>
              </a:spcBef>
              <a:spcAft>
                <a:spcPts val="0"/>
              </a:spcAft>
              <a:buSzPts val="1800"/>
              <a:buChar char="•"/>
              <a:defRPr/>
            </a:lvl5pPr>
            <a:lvl6pPr indent="-342900" lvl="5" marL="2743200" rtl="0" algn="l">
              <a:spcBef>
                <a:spcPts val="600"/>
              </a:spcBef>
              <a:spcAft>
                <a:spcPts val="0"/>
              </a:spcAft>
              <a:buSzPts val="1800"/>
              <a:buChar char="•"/>
              <a:defRPr/>
            </a:lvl6pPr>
            <a:lvl7pPr indent="-342900" lvl="6" marL="3200400" rtl="0" algn="l">
              <a:spcBef>
                <a:spcPts val="360"/>
              </a:spcBef>
              <a:spcAft>
                <a:spcPts val="0"/>
              </a:spcAft>
              <a:buSzPts val="1800"/>
              <a:buChar char="•"/>
              <a:defRPr/>
            </a:lvl7pPr>
            <a:lvl8pPr indent="-342900" lvl="7" marL="3657600" rtl="0" algn="l">
              <a:spcBef>
                <a:spcPts val="360"/>
              </a:spcBef>
              <a:spcAft>
                <a:spcPts val="0"/>
              </a:spcAft>
              <a:buSzPts val="1800"/>
              <a:buChar char="•"/>
              <a:defRPr/>
            </a:lvl8pPr>
            <a:lvl9pPr indent="-342900" lvl="8" marL="4114800" rtl="0" algn="l">
              <a:spcBef>
                <a:spcPts val="360"/>
              </a:spcBef>
              <a:spcAft>
                <a:spcPts val="0"/>
              </a:spcAft>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p:cSld name="EXCELERATE slide content">
    <p:spTree>
      <p:nvGrpSpPr>
        <p:cNvPr id="122" name="Shape 122"/>
        <p:cNvGrpSpPr/>
        <p:nvPr/>
      </p:nvGrpSpPr>
      <p:grpSpPr>
        <a:xfrm>
          <a:off x="0" y="0"/>
          <a:ext cx="0" cy="0"/>
          <a:chOff x="0" y="0"/>
          <a:chExt cx="0" cy="0"/>
        </a:xfrm>
      </p:grpSpPr>
      <p:pic>
        <p:nvPicPr>
          <p:cNvPr id="123" name="Google Shape;123;p19"/>
          <p:cNvPicPr preferRelativeResize="0"/>
          <p:nvPr/>
        </p:nvPicPr>
        <p:blipFill>
          <a:blip r:embed="rId2">
            <a:alphaModFix/>
          </a:blip>
          <a:stretch>
            <a:fillRect/>
          </a:stretch>
        </p:blipFill>
        <p:spPr>
          <a:xfrm>
            <a:off x="10942773" y="5913500"/>
            <a:ext cx="997302" cy="756303"/>
          </a:xfrm>
          <a:prstGeom prst="rect">
            <a:avLst/>
          </a:prstGeom>
          <a:noFill/>
          <a:ln>
            <a:noFill/>
          </a:ln>
        </p:spPr>
      </p:pic>
      <p:sp>
        <p:nvSpPr>
          <p:cNvPr id="124" name="Google Shape;124;p19"/>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125" name="Google Shape;125;p19"/>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rtl="0" algn="l">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2pPr>
            <a:lvl3pPr indent="-355600" lvl="2" marL="1371600" marR="0" rtl="0" algn="l">
              <a:spcBef>
                <a:spcPts val="600"/>
              </a:spcBef>
              <a:spcAft>
                <a:spcPts val="0"/>
              </a:spcAft>
              <a:buClr>
                <a:schemeClr val="accent1"/>
              </a:buClr>
              <a:buSzPts val="2000"/>
              <a:buChar char="•"/>
              <a:defRPr i="0" sz="2000" u="none" cap="none" strike="noStrike">
                <a:solidFill>
                  <a:schemeClr val="dk1"/>
                </a:solidFill>
                <a:latin typeface="Corbel"/>
                <a:ea typeface="Corbel"/>
                <a:cs typeface="Corbel"/>
                <a:sym typeface="Corbel"/>
              </a:defRPr>
            </a:lvl3pPr>
            <a:lvl4pPr indent="-330200" lvl="3" marL="1828800" marR="0" rtl="0" algn="l">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4pPr>
            <a:lvl5pPr indent="-330200" lvl="4" marL="2286000" marR="0" rtl="0" algn="l">
              <a:spcBef>
                <a:spcPts val="600"/>
              </a:spcBef>
              <a:spcAft>
                <a:spcPts val="0"/>
              </a:spcAft>
              <a:buClr>
                <a:schemeClr val="accent1"/>
              </a:buClr>
              <a:buSzPts val="1600"/>
              <a:buChar char="•"/>
              <a:defRPr i="0" sz="1600" u="none" cap="none" strike="noStrike">
                <a:solidFill>
                  <a:schemeClr val="dk1"/>
                </a:solidFill>
                <a:latin typeface="Corbel"/>
                <a:ea typeface="Corbel"/>
                <a:cs typeface="Corbel"/>
                <a:sym typeface="Corbel"/>
              </a:defRPr>
            </a:lvl5pPr>
            <a:lvl6pPr indent="-330200" lvl="5" marL="2743200" marR="0" rtl="0" algn="l">
              <a:spcBef>
                <a:spcPts val="600"/>
              </a:spcBef>
              <a:spcAft>
                <a:spcPts val="0"/>
              </a:spcAft>
              <a:buClr>
                <a:schemeClr val="accent1"/>
              </a:buClr>
              <a:buSzPts val="1600"/>
              <a:buChar char="•"/>
              <a:defRPr i="0" sz="1600" u="none" cap="none" strike="noStrike">
                <a:solidFill>
                  <a:schemeClr val="dk1"/>
                </a:solidFill>
              </a:defRPr>
            </a:lvl6pPr>
            <a:lvl7pPr indent="-330200" lvl="6" marL="3200400" marR="0" rtl="0" algn="l">
              <a:spcBef>
                <a:spcPts val="400"/>
              </a:spcBef>
              <a:spcAft>
                <a:spcPts val="0"/>
              </a:spcAft>
              <a:buClr>
                <a:schemeClr val="accent1"/>
              </a:buClr>
              <a:buSzPts val="1600"/>
              <a:buChar char="•"/>
              <a:defRPr i="0" sz="1600" u="none" cap="none" strike="noStrike">
                <a:solidFill>
                  <a:schemeClr val="dk1"/>
                </a:solidFill>
              </a:defRPr>
            </a:lvl7pPr>
            <a:lvl8pPr indent="-330200" lvl="7" marL="3657600" marR="0" rtl="0" algn="l">
              <a:spcBef>
                <a:spcPts val="400"/>
              </a:spcBef>
              <a:spcAft>
                <a:spcPts val="0"/>
              </a:spcAft>
              <a:buClr>
                <a:schemeClr val="accent1"/>
              </a:buClr>
              <a:buSzPts val="1600"/>
              <a:buChar char="•"/>
              <a:defRPr i="0" sz="1600" u="none" cap="none" strike="noStrike">
                <a:solidFill>
                  <a:schemeClr val="dk1"/>
                </a:solidFill>
              </a:defRPr>
            </a:lvl8pPr>
            <a:lvl9pPr indent="-330200" lvl="8" marL="4114800" marR="0" rtl="0" algn="l">
              <a:spcBef>
                <a:spcPts val="400"/>
              </a:spcBef>
              <a:spcAft>
                <a:spcPts val="0"/>
              </a:spcAft>
              <a:buClr>
                <a:schemeClr val="accent1"/>
              </a:buClr>
              <a:buSzPts val="1600"/>
              <a:buChar char="•"/>
              <a:defRPr i="0" sz="1600" u="none" cap="none" strike="noStrike">
                <a:solidFill>
                  <a:schemeClr val="dk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CONTENT – CONVERGE">
  <p:cSld name="EXCELERATE slide content_1">
    <p:spTree>
      <p:nvGrpSpPr>
        <p:cNvPr id="126" name="Shape 126"/>
        <p:cNvGrpSpPr/>
        <p:nvPr/>
      </p:nvGrpSpPr>
      <p:grpSpPr>
        <a:xfrm>
          <a:off x="0" y="0"/>
          <a:ext cx="0" cy="0"/>
          <a:chOff x="0" y="0"/>
          <a:chExt cx="0" cy="0"/>
        </a:xfrm>
      </p:grpSpPr>
      <p:pic>
        <p:nvPicPr>
          <p:cNvPr id="127" name="Google Shape;127;p20"/>
          <p:cNvPicPr preferRelativeResize="0"/>
          <p:nvPr/>
        </p:nvPicPr>
        <p:blipFill>
          <a:blip r:embed="rId2">
            <a:alphaModFix/>
          </a:blip>
          <a:stretch>
            <a:fillRect/>
          </a:stretch>
        </p:blipFill>
        <p:spPr>
          <a:xfrm>
            <a:off x="10990550" y="5957300"/>
            <a:ext cx="1042197" cy="698824"/>
          </a:xfrm>
          <a:prstGeom prst="rect">
            <a:avLst/>
          </a:prstGeom>
          <a:noFill/>
          <a:ln>
            <a:noFill/>
          </a:ln>
        </p:spPr>
      </p:pic>
      <p:sp>
        <p:nvSpPr>
          <p:cNvPr id="128" name="Google Shape;128;p20"/>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129" name="Google Shape;129;p20"/>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chemeClr val="accent1"/>
              </a:buClr>
              <a:buSzPts val="2400"/>
              <a:buChar char="•"/>
              <a:defRPr i="0" sz="2400" u="none" cap="none" strike="noStrike">
                <a:solidFill>
                  <a:schemeClr val="dk1"/>
                </a:solidFill>
              </a:defRPr>
            </a:lvl1pPr>
            <a:lvl2pPr indent="-355600" lvl="1" marL="914400" marR="0" rtl="0" algn="l">
              <a:spcBef>
                <a:spcPts val="600"/>
              </a:spcBef>
              <a:spcAft>
                <a:spcPts val="0"/>
              </a:spcAft>
              <a:buClr>
                <a:schemeClr val="accent1"/>
              </a:buClr>
              <a:buSzPts val="2000"/>
              <a:buFont typeface="Corbel"/>
              <a:buChar char="•"/>
              <a:defRPr i="0" sz="2000" u="none" cap="none" strike="noStrike">
                <a:solidFill>
                  <a:schemeClr val="dk1"/>
                </a:solidFill>
              </a:defRPr>
            </a:lvl2pPr>
            <a:lvl3pPr indent="-355600" lvl="2" marL="1371600" marR="0" rtl="0" algn="l">
              <a:spcBef>
                <a:spcPts val="600"/>
              </a:spcBef>
              <a:spcAft>
                <a:spcPts val="0"/>
              </a:spcAft>
              <a:buClr>
                <a:schemeClr val="accent1"/>
              </a:buClr>
              <a:buSzPts val="2000"/>
              <a:buFont typeface="Corbel"/>
              <a:buChar char="•"/>
              <a:defRPr i="0" sz="2000" u="none" cap="none" strike="noStrike">
                <a:solidFill>
                  <a:schemeClr val="dk1"/>
                </a:solidFill>
              </a:defRPr>
            </a:lvl3pPr>
            <a:lvl4pPr indent="-330200" lvl="3" marL="1828800" marR="0" rtl="0" algn="l">
              <a:spcBef>
                <a:spcPts val="600"/>
              </a:spcBef>
              <a:spcAft>
                <a:spcPts val="0"/>
              </a:spcAft>
              <a:buClr>
                <a:schemeClr val="accent1"/>
              </a:buClr>
              <a:buSzPts val="1600"/>
              <a:buFont typeface="Corbel"/>
              <a:buChar char="•"/>
              <a:defRPr i="0" sz="1600" u="none" cap="none" strike="noStrike">
                <a:solidFill>
                  <a:schemeClr val="dk1"/>
                </a:solidFill>
              </a:defRPr>
            </a:lvl4pPr>
            <a:lvl5pPr indent="-330200" lvl="4" marL="2286000" marR="0" rtl="0" algn="l">
              <a:spcBef>
                <a:spcPts val="600"/>
              </a:spcBef>
              <a:spcAft>
                <a:spcPts val="0"/>
              </a:spcAft>
              <a:buClr>
                <a:schemeClr val="accent1"/>
              </a:buClr>
              <a:buSzPts val="1600"/>
              <a:buFont typeface="Corbel"/>
              <a:buChar char="•"/>
              <a:defRPr i="0" sz="1600" u="none" cap="none" strike="noStrike">
                <a:solidFill>
                  <a:schemeClr val="dk1"/>
                </a:solidFill>
              </a:defRPr>
            </a:lvl5pPr>
            <a:lvl6pPr indent="-330200" lvl="5" marL="27432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6pPr>
            <a:lvl7pPr indent="-330200" lvl="6" marL="32004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7pPr>
            <a:lvl8pPr indent="-330200" lvl="7" marL="36576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8pPr>
            <a:lvl9pPr indent="-330200" lvl="8" marL="41148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9pPr>
          </a:lstStyle>
          <a:p/>
        </p:txBody>
      </p:sp>
      <p:pic>
        <p:nvPicPr>
          <p:cNvPr id="130" name="Google Shape;130;p20"/>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131" name="Shape 131"/>
        <p:cNvGrpSpPr/>
        <p:nvPr/>
      </p:nvGrpSpPr>
      <p:grpSpPr>
        <a:xfrm>
          <a:off x="0" y="0"/>
          <a:ext cx="0" cy="0"/>
          <a:chOff x="0" y="0"/>
          <a:chExt cx="0" cy="0"/>
        </a:xfrm>
      </p:grpSpPr>
      <p:pic>
        <p:nvPicPr>
          <p:cNvPr id="132" name="Google Shape;132;p21"/>
          <p:cNvPicPr preferRelativeResize="0"/>
          <p:nvPr/>
        </p:nvPicPr>
        <p:blipFill>
          <a:blip r:embed="rId2">
            <a:alphaModFix/>
          </a:blip>
          <a:stretch>
            <a:fillRect/>
          </a:stretch>
        </p:blipFill>
        <p:spPr>
          <a:xfrm>
            <a:off x="10942773" y="5913500"/>
            <a:ext cx="997302" cy="756303"/>
          </a:xfrm>
          <a:prstGeom prst="rect">
            <a:avLst/>
          </a:prstGeom>
          <a:noFill/>
          <a:ln>
            <a:noFill/>
          </a:ln>
        </p:spPr>
      </p:pic>
      <p:sp>
        <p:nvSpPr>
          <p:cNvPr id="133" name="Google Shape;133;p21"/>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EXCELERATE">
  <p:cSld name="Title slide CONVERGE">
    <p:spTree>
      <p:nvGrpSpPr>
        <p:cNvPr id="19" name="Shape 19"/>
        <p:cNvGrpSpPr/>
        <p:nvPr/>
      </p:nvGrpSpPr>
      <p:grpSpPr>
        <a:xfrm>
          <a:off x="0" y="0"/>
          <a:ext cx="0" cy="0"/>
          <a:chOff x="0" y="0"/>
          <a:chExt cx="0" cy="0"/>
        </a:xfrm>
      </p:grpSpPr>
      <p:pic>
        <p:nvPicPr>
          <p:cNvPr descr="Icon&#10;&#10;Description automatically generated" id="20" name="Google Shape;20;p3"/>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21" name="Google Shape;21;p3"/>
          <p:cNvSpPr txBox="1"/>
          <p:nvPr/>
        </p:nvSpPr>
        <p:spPr>
          <a:xfrm>
            <a:off x="4967817" y="6092041"/>
            <a:ext cx="6398684"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03F41"/>
                </a:solidFill>
                <a:latin typeface="Corbel"/>
                <a:ea typeface="Corbel"/>
                <a:cs typeface="Corbel"/>
                <a:sym typeface="Corbel"/>
              </a:rPr>
              <a:t>www.elixir-europe.org/converge</a:t>
            </a:r>
            <a:endParaRPr b="0" i="1" sz="2400" u="none" cap="none" strike="noStrike">
              <a:solidFill>
                <a:srgbClr val="003F41"/>
              </a:solidFill>
              <a:latin typeface="Corbel"/>
              <a:ea typeface="Corbel"/>
              <a:cs typeface="Corbel"/>
              <a:sym typeface="Corbel"/>
            </a:endParaRPr>
          </a:p>
        </p:txBody>
      </p:sp>
      <p:sp>
        <p:nvSpPr>
          <p:cNvPr id="22" name="Google Shape;22;p3"/>
          <p:cNvSpPr txBox="1"/>
          <p:nvPr>
            <p:ph type="ctrTitle"/>
          </p:nvPr>
        </p:nvSpPr>
        <p:spPr>
          <a:xfrm>
            <a:off x="911424" y="3356993"/>
            <a:ext cx="10363200" cy="864096"/>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5000">
                <a:solidFill>
                  <a:srgbClr val="003F41"/>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subTitle"/>
          </p:nvPr>
        </p:nvSpPr>
        <p:spPr>
          <a:xfrm>
            <a:off x="3503712" y="4293097"/>
            <a:ext cx="7755467" cy="899583"/>
          </a:xfrm>
          <a:prstGeom prst="rect">
            <a:avLst/>
          </a:prstGeom>
          <a:noFill/>
          <a:ln>
            <a:noFill/>
          </a:ln>
        </p:spPr>
        <p:txBody>
          <a:bodyPr anchorCtr="0" anchor="t" bIns="0" lIns="0" spcFirstLastPara="1" rIns="0" wrap="square" tIns="0">
            <a:noAutofit/>
          </a:bodyPr>
          <a:lstStyle>
            <a:lvl1pPr lvl="0" algn="r">
              <a:lnSpc>
                <a:spcPct val="100000"/>
              </a:lnSpc>
              <a:spcBef>
                <a:spcPts val="560"/>
              </a:spcBef>
              <a:spcAft>
                <a:spcPts val="0"/>
              </a:spcAft>
              <a:buSzPts val="2800"/>
              <a:buFont typeface="Corbel"/>
              <a:buNone/>
              <a:defRPr i="1" sz="2800"/>
            </a:lvl1pPr>
            <a:lvl2pPr lvl="1" algn="ctr">
              <a:lnSpc>
                <a:spcPct val="100000"/>
              </a:lnSpc>
              <a:spcBef>
                <a:spcPts val="600"/>
              </a:spcBef>
              <a:spcAft>
                <a:spcPts val="0"/>
              </a:spcAft>
              <a:buSzPts val="2000"/>
              <a:buNone/>
              <a:defRPr>
                <a:solidFill>
                  <a:srgbClr val="888888"/>
                </a:solidFill>
              </a:defRPr>
            </a:lvl2pPr>
            <a:lvl3pPr lvl="2" algn="ctr">
              <a:lnSpc>
                <a:spcPct val="100000"/>
              </a:lnSpc>
              <a:spcBef>
                <a:spcPts val="600"/>
              </a:spcBef>
              <a:spcAft>
                <a:spcPts val="0"/>
              </a:spcAft>
              <a:buSzPts val="20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6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p:txBody>
      </p:sp>
      <p:sp>
        <p:nvSpPr>
          <p:cNvPr id="24" name="Google Shape;24;p3"/>
          <p:cNvSpPr txBox="1"/>
          <p:nvPr>
            <p:ph idx="2" type="body"/>
          </p:nvPr>
        </p:nvSpPr>
        <p:spPr>
          <a:xfrm>
            <a:off x="6761891" y="5192680"/>
            <a:ext cx="4512733" cy="36004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grpSp>
        <p:nvGrpSpPr>
          <p:cNvPr id="25" name="Google Shape;25;p3"/>
          <p:cNvGrpSpPr/>
          <p:nvPr/>
        </p:nvGrpSpPr>
        <p:grpSpPr>
          <a:xfrm>
            <a:off x="167217" y="5172493"/>
            <a:ext cx="4800600" cy="1626228"/>
            <a:chOff x="358228" y="4949046"/>
            <a:chExt cx="4800600" cy="1626228"/>
          </a:xfrm>
        </p:grpSpPr>
        <p:pic>
          <p:nvPicPr>
            <p:cNvPr id="26" name="Google Shape;26;p3"/>
            <p:cNvPicPr preferRelativeResize="0"/>
            <p:nvPr/>
          </p:nvPicPr>
          <p:blipFill rotWithShape="1">
            <a:blip r:embed="rId3">
              <a:alphaModFix/>
            </a:blip>
            <a:srcRect b="0" l="0" r="0" t="0"/>
            <a:stretch/>
          </p:blipFill>
          <p:spPr>
            <a:xfrm>
              <a:off x="431800" y="4949046"/>
              <a:ext cx="1619251" cy="1034242"/>
            </a:xfrm>
            <a:prstGeom prst="rect">
              <a:avLst/>
            </a:prstGeom>
            <a:noFill/>
            <a:ln>
              <a:noFill/>
            </a:ln>
          </p:spPr>
        </p:pic>
        <p:sp>
          <p:nvSpPr>
            <p:cNvPr id="27" name="Google Shape;27;p3"/>
            <p:cNvSpPr/>
            <p:nvPr/>
          </p:nvSpPr>
          <p:spPr>
            <a:xfrm>
              <a:off x="358228" y="6021236"/>
              <a:ext cx="4800600" cy="5540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A5A5A5"/>
                  </a:solidFill>
                  <a:latin typeface="Corbel"/>
                  <a:ea typeface="Corbel"/>
                  <a:cs typeface="Corbel"/>
                  <a:sym typeface="Corbel"/>
                </a:rPr>
                <a:t>ELIXIR-CONVERGE is funded by the European Union’s Horizon 2020 research and innovation programme under grant agreement number 871075.</a:t>
              </a:r>
              <a:endParaRPr b="0" i="0" sz="1400" u="none" cap="none" strike="noStrike">
                <a:solidFill>
                  <a:srgbClr val="A5A5A5"/>
                </a:solidFill>
                <a:latin typeface="Corbel"/>
                <a:ea typeface="Corbel"/>
                <a:cs typeface="Corbel"/>
                <a:sym typeface="Corbel"/>
              </a:endParaRPr>
            </a:p>
          </p:txBody>
        </p:sp>
        <p:pic>
          <p:nvPicPr>
            <p:cNvPr id="28" name="Google Shape;28;p3"/>
            <p:cNvPicPr preferRelativeResize="0"/>
            <p:nvPr/>
          </p:nvPicPr>
          <p:blipFill rotWithShape="1">
            <a:blip r:embed="rId4">
              <a:alphaModFix/>
            </a:blip>
            <a:srcRect b="0" l="0" r="0" t="0"/>
            <a:stretch/>
          </p:blipFill>
          <p:spPr>
            <a:xfrm>
              <a:off x="2070299" y="4949046"/>
              <a:ext cx="1557448" cy="1034243"/>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CONVERGE">
  <p:cSld name="TITLE_ONLY_1">
    <p:spTree>
      <p:nvGrpSpPr>
        <p:cNvPr id="134" name="Shape 134"/>
        <p:cNvGrpSpPr/>
        <p:nvPr/>
      </p:nvGrpSpPr>
      <p:grpSpPr>
        <a:xfrm>
          <a:off x="0" y="0"/>
          <a:ext cx="0" cy="0"/>
          <a:chOff x="0" y="0"/>
          <a:chExt cx="0" cy="0"/>
        </a:xfrm>
      </p:grpSpPr>
      <p:pic>
        <p:nvPicPr>
          <p:cNvPr id="135" name="Google Shape;135;p22"/>
          <p:cNvPicPr preferRelativeResize="0"/>
          <p:nvPr/>
        </p:nvPicPr>
        <p:blipFill>
          <a:blip r:embed="rId2">
            <a:alphaModFix/>
          </a:blip>
          <a:stretch>
            <a:fillRect/>
          </a:stretch>
        </p:blipFill>
        <p:spPr>
          <a:xfrm>
            <a:off x="10990550" y="5957300"/>
            <a:ext cx="1042197" cy="698824"/>
          </a:xfrm>
          <a:prstGeom prst="rect">
            <a:avLst/>
          </a:prstGeom>
          <a:noFill/>
          <a:ln>
            <a:noFill/>
          </a:ln>
        </p:spPr>
      </p:pic>
      <p:sp>
        <p:nvSpPr>
          <p:cNvPr id="136" name="Google Shape;136;p22"/>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pic>
        <p:nvPicPr>
          <p:cNvPr id="137" name="Google Shape;137;p22"/>
          <p:cNvPicPr preferRelativeResize="0"/>
          <p:nvPr/>
        </p:nvPicPr>
        <p:blipFill rotWithShape="1">
          <a:blip r:embed="rId3">
            <a:alphaModFix/>
          </a:blip>
          <a:srcRect b="0" l="0" r="0" t="0"/>
          <a:stretch/>
        </p:blipFill>
        <p:spPr>
          <a:xfrm>
            <a:off x="10043919" y="6054096"/>
            <a:ext cx="830575" cy="5580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2" name="Shape 152"/>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3" name="Shape 153"/>
        <p:cNvGrpSpPr/>
        <p:nvPr/>
      </p:nvGrpSpPr>
      <p:grpSpPr>
        <a:xfrm>
          <a:off x="0" y="0"/>
          <a:ext cx="0" cy="0"/>
          <a:chOff x="0" y="0"/>
          <a:chExt cx="0" cy="0"/>
        </a:xfrm>
      </p:grpSpPr>
      <p:sp>
        <p:nvSpPr>
          <p:cNvPr id="154" name="Google Shape;154;p25"/>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55" name="Google Shape;155;p25"/>
          <p:cNvSpPr txBox="1"/>
          <p:nvPr>
            <p:ph idx="1" type="subTitle"/>
          </p:nvPr>
        </p:nvSpPr>
        <p:spPr>
          <a:xfrm>
            <a:off x="838080" y="1825560"/>
            <a:ext cx="10515300" cy="43509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6" name="Shape 156"/>
        <p:cNvGrpSpPr/>
        <p:nvPr/>
      </p:nvGrpSpPr>
      <p:grpSpPr>
        <a:xfrm>
          <a:off x="0" y="0"/>
          <a:ext cx="0" cy="0"/>
          <a:chOff x="0" y="0"/>
          <a:chExt cx="0" cy="0"/>
        </a:xfrm>
      </p:grpSpPr>
      <p:sp>
        <p:nvSpPr>
          <p:cNvPr id="157" name="Google Shape;157;p26"/>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58" name="Google Shape;158;p26"/>
          <p:cNvSpPr txBox="1"/>
          <p:nvPr>
            <p:ph idx="1" type="body"/>
          </p:nvPr>
        </p:nvSpPr>
        <p:spPr>
          <a:xfrm>
            <a:off x="838080" y="1825560"/>
            <a:ext cx="105153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9" name="Shape 159"/>
        <p:cNvGrpSpPr/>
        <p:nvPr/>
      </p:nvGrpSpPr>
      <p:grpSpPr>
        <a:xfrm>
          <a:off x="0" y="0"/>
          <a:ext cx="0" cy="0"/>
          <a:chOff x="0" y="0"/>
          <a:chExt cx="0" cy="0"/>
        </a:xfrm>
      </p:grpSpPr>
      <p:sp>
        <p:nvSpPr>
          <p:cNvPr id="160" name="Google Shape;160;p27"/>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1" name="Google Shape;161;p27"/>
          <p:cNvSpPr txBox="1"/>
          <p:nvPr>
            <p:ph idx="1" type="body"/>
          </p:nvPr>
        </p:nvSpPr>
        <p:spPr>
          <a:xfrm>
            <a:off x="83808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62" name="Google Shape;162;p27"/>
          <p:cNvSpPr txBox="1"/>
          <p:nvPr>
            <p:ph idx="2" type="body"/>
          </p:nvPr>
        </p:nvSpPr>
        <p:spPr>
          <a:xfrm>
            <a:off x="622620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3" name="Shape 163"/>
        <p:cNvGrpSpPr/>
        <p:nvPr/>
      </p:nvGrpSpPr>
      <p:grpSpPr>
        <a:xfrm>
          <a:off x="0" y="0"/>
          <a:ext cx="0" cy="0"/>
          <a:chOff x="0" y="0"/>
          <a:chExt cx="0" cy="0"/>
        </a:xfrm>
      </p:grpSpPr>
      <p:sp>
        <p:nvSpPr>
          <p:cNvPr id="164" name="Google Shape;164;p28"/>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65" name="Shape 165"/>
        <p:cNvGrpSpPr/>
        <p:nvPr/>
      </p:nvGrpSpPr>
      <p:grpSpPr>
        <a:xfrm>
          <a:off x="0" y="0"/>
          <a:ext cx="0" cy="0"/>
          <a:chOff x="0" y="0"/>
          <a:chExt cx="0" cy="0"/>
        </a:xfrm>
      </p:grpSpPr>
      <p:sp>
        <p:nvSpPr>
          <p:cNvPr id="166" name="Google Shape;166;p29"/>
          <p:cNvSpPr txBox="1"/>
          <p:nvPr>
            <p:ph idx="1" type="subTitle"/>
          </p:nvPr>
        </p:nvSpPr>
        <p:spPr>
          <a:xfrm>
            <a:off x="838080" y="782640"/>
            <a:ext cx="10515300" cy="4208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67" name="Shape 167"/>
        <p:cNvGrpSpPr/>
        <p:nvPr/>
      </p:nvGrpSpPr>
      <p:grpSpPr>
        <a:xfrm>
          <a:off x="0" y="0"/>
          <a:ext cx="0" cy="0"/>
          <a:chOff x="0" y="0"/>
          <a:chExt cx="0" cy="0"/>
        </a:xfrm>
      </p:grpSpPr>
      <p:sp>
        <p:nvSpPr>
          <p:cNvPr id="168" name="Google Shape;168;p30"/>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69" name="Google Shape;169;p30"/>
          <p:cNvSpPr txBox="1"/>
          <p:nvPr>
            <p:ph idx="1" type="body"/>
          </p:nvPr>
        </p:nvSpPr>
        <p:spPr>
          <a:xfrm>
            <a:off x="83808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70" name="Google Shape;170;p30"/>
          <p:cNvSpPr txBox="1"/>
          <p:nvPr>
            <p:ph idx="2" type="body"/>
          </p:nvPr>
        </p:nvSpPr>
        <p:spPr>
          <a:xfrm>
            <a:off x="622620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71" name="Google Shape;171;p30"/>
          <p:cNvSpPr txBox="1"/>
          <p:nvPr>
            <p:ph idx="3" type="body"/>
          </p:nvPr>
        </p:nvSpPr>
        <p:spPr>
          <a:xfrm>
            <a:off x="83808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72" name="Shape 172"/>
        <p:cNvGrpSpPr/>
        <p:nvPr/>
      </p:nvGrpSpPr>
      <p:grpSpPr>
        <a:xfrm>
          <a:off x="0" y="0"/>
          <a:ext cx="0" cy="0"/>
          <a:chOff x="0" y="0"/>
          <a:chExt cx="0" cy="0"/>
        </a:xfrm>
      </p:grpSpPr>
      <p:sp>
        <p:nvSpPr>
          <p:cNvPr id="173" name="Google Shape;173;p31"/>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74" name="Google Shape;174;p31"/>
          <p:cNvSpPr txBox="1"/>
          <p:nvPr>
            <p:ph idx="1" type="body"/>
          </p:nvPr>
        </p:nvSpPr>
        <p:spPr>
          <a:xfrm>
            <a:off x="83808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75" name="Google Shape;175;p31"/>
          <p:cNvSpPr txBox="1"/>
          <p:nvPr>
            <p:ph idx="2" type="body"/>
          </p:nvPr>
        </p:nvSpPr>
        <p:spPr>
          <a:xfrm>
            <a:off x="622620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76" name="Google Shape;176;p31"/>
          <p:cNvSpPr txBox="1"/>
          <p:nvPr>
            <p:ph idx="3" type="body"/>
          </p:nvPr>
        </p:nvSpPr>
        <p:spPr>
          <a:xfrm>
            <a:off x="622620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77" name="Shape 177"/>
        <p:cNvGrpSpPr/>
        <p:nvPr/>
      </p:nvGrpSpPr>
      <p:grpSpPr>
        <a:xfrm>
          <a:off x="0" y="0"/>
          <a:ext cx="0" cy="0"/>
          <a:chOff x="0" y="0"/>
          <a:chExt cx="0" cy="0"/>
        </a:xfrm>
      </p:grpSpPr>
      <p:sp>
        <p:nvSpPr>
          <p:cNvPr id="178" name="Google Shape;178;p32"/>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79" name="Google Shape;179;p32"/>
          <p:cNvSpPr txBox="1"/>
          <p:nvPr>
            <p:ph idx="1" type="body"/>
          </p:nvPr>
        </p:nvSpPr>
        <p:spPr>
          <a:xfrm>
            <a:off x="83808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80" name="Google Shape;180;p32"/>
          <p:cNvSpPr txBox="1"/>
          <p:nvPr>
            <p:ph idx="2" type="body"/>
          </p:nvPr>
        </p:nvSpPr>
        <p:spPr>
          <a:xfrm>
            <a:off x="622620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81" name="Google Shape;181;p32"/>
          <p:cNvSpPr txBox="1"/>
          <p:nvPr>
            <p:ph idx="3" type="body"/>
          </p:nvPr>
        </p:nvSpPr>
        <p:spPr>
          <a:xfrm>
            <a:off x="838080" y="4098240"/>
            <a:ext cx="105153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pic>
        <p:nvPicPr>
          <p:cNvPr descr="Logo&#10;&#10;Description automatically generated" id="30" name="Google Shape;30;p4"/>
          <p:cNvPicPr preferRelativeResize="0"/>
          <p:nvPr/>
        </p:nvPicPr>
        <p:blipFill rotWithShape="1">
          <a:blip r:embed="rId2">
            <a:alphaModFix/>
          </a:blip>
          <a:srcRect b="0" l="0" r="0" t="0"/>
          <a:stretch/>
        </p:blipFill>
        <p:spPr>
          <a:xfrm>
            <a:off x="10805595" y="5793615"/>
            <a:ext cx="1176197" cy="886409"/>
          </a:xfrm>
          <a:prstGeom prst="rect">
            <a:avLst/>
          </a:prstGeom>
          <a:noFill/>
          <a:ln>
            <a:noFill/>
          </a:ln>
        </p:spPr>
      </p:pic>
      <p:sp>
        <p:nvSpPr>
          <p:cNvPr id="31" name="Google Shape;31;p4"/>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 type="body"/>
          </p:nvPr>
        </p:nvSpPr>
        <p:spPr>
          <a:xfrm>
            <a:off x="711200" y="1239829"/>
            <a:ext cx="10871200" cy="4351337"/>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82" name="Shape 182"/>
        <p:cNvGrpSpPr/>
        <p:nvPr/>
      </p:nvGrpSpPr>
      <p:grpSpPr>
        <a:xfrm>
          <a:off x="0" y="0"/>
          <a:ext cx="0" cy="0"/>
          <a:chOff x="0" y="0"/>
          <a:chExt cx="0" cy="0"/>
        </a:xfrm>
      </p:grpSpPr>
      <p:sp>
        <p:nvSpPr>
          <p:cNvPr id="183" name="Google Shape;183;p33"/>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84" name="Google Shape;184;p33"/>
          <p:cNvSpPr txBox="1"/>
          <p:nvPr>
            <p:ph idx="1" type="body"/>
          </p:nvPr>
        </p:nvSpPr>
        <p:spPr>
          <a:xfrm>
            <a:off x="838080" y="1825560"/>
            <a:ext cx="105153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85" name="Google Shape;185;p33"/>
          <p:cNvSpPr txBox="1"/>
          <p:nvPr>
            <p:ph idx="2" type="body"/>
          </p:nvPr>
        </p:nvSpPr>
        <p:spPr>
          <a:xfrm>
            <a:off x="838080" y="4098240"/>
            <a:ext cx="105153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86" name="Shape 186"/>
        <p:cNvGrpSpPr/>
        <p:nvPr/>
      </p:nvGrpSpPr>
      <p:grpSpPr>
        <a:xfrm>
          <a:off x="0" y="0"/>
          <a:ext cx="0" cy="0"/>
          <a:chOff x="0" y="0"/>
          <a:chExt cx="0" cy="0"/>
        </a:xfrm>
      </p:grpSpPr>
      <p:sp>
        <p:nvSpPr>
          <p:cNvPr id="187" name="Google Shape;187;p34"/>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88" name="Google Shape;188;p34"/>
          <p:cNvSpPr txBox="1"/>
          <p:nvPr>
            <p:ph idx="1" type="body"/>
          </p:nvPr>
        </p:nvSpPr>
        <p:spPr>
          <a:xfrm>
            <a:off x="83808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89" name="Google Shape;189;p34"/>
          <p:cNvSpPr txBox="1"/>
          <p:nvPr>
            <p:ph idx="2" type="body"/>
          </p:nvPr>
        </p:nvSpPr>
        <p:spPr>
          <a:xfrm>
            <a:off x="622620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0" name="Google Shape;190;p34"/>
          <p:cNvSpPr txBox="1"/>
          <p:nvPr>
            <p:ph idx="3" type="body"/>
          </p:nvPr>
        </p:nvSpPr>
        <p:spPr>
          <a:xfrm>
            <a:off x="83808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1" name="Google Shape;191;p34"/>
          <p:cNvSpPr txBox="1"/>
          <p:nvPr>
            <p:ph idx="4" type="body"/>
          </p:nvPr>
        </p:nvSpPr>
        <p:spPr>
          <a:xfrm>
            <a:off x="622620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92" name="Shape 192"/>
        <p:cNvGrpSpPr/>
        <p:nvPr/>
      </p:nvGrpSpPr>
      <p:grpSpPr>
        <a:xfrm>
          <a:off x="0" y="0"/>
          <a:ext cx="0" cy="0"/>
          <a:chOff x="0" y="0"/>
          <a:chExt cx="0" cy="0"/>
        </a:xfrm>
      </p:grpSpPr>
      <p:sp>
        <p:nvSpPr>
          <p:cNvPr id="193" name="Google Shape;193;p35"/>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94" name="Google Shape;194;p35"/>
          <p:cNvSpPr txBox="1"/>
          <p:nvPr>
            <p:ph idx="1" type="body"/>
          </p:nvPr>
        </p:nvSpPr>
        <p:spPr>
          <a:xfrm>
            <a:off x="838080" y="182556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5" name="Google Shape;195;p35"/>
          <p:cNvSpPr txBox="1"/>
          <p:nvPr>
            <p:ph idx="2" type="body"/>
          </p:nvPr>
        </p:nvSpPr>
        <p:spPr>
          <a:xfrm>
            <a:off x="4393440" y="182556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6" name="Google Shape;196;p35"/>
          <p:cNvSpPr txBox="1"/>
          <p:nvPr>
            <p:ph idx="3" type="body"/>
          </p:nvPr>
        </p:nvSpPr>
        <p:spPr>
          <a:xfrm>
            <a:off x="7949160" y="182556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7" name="Google Shape;197;p35"/>
          <p:cNvSpPr txBox="1"/>
          <p:nvPr>
            <p:ph idx="4" type="body"/>
          </p:nvPr>
        </p:nvSpPr>
        <p:spPr>
          <a:xfrm>
            <a:off x="838080" y="409824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8" name="Google Shape;198;p35"/>
          <p:cNvSpPr txBox="1"/>
          <p:nvPr>
            <p:ph idx="5" type="body"/>
          </p:nvPr>
        </p:nvSpPr>
        <p:spPr>
          <a:xfrm>
            <a:off x="4393440" y="409824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199" name="Google Shape;199;p35"/>
          <p:cNvSpPr txBox="1"/>
          <p:nvPr>
            <p:ph idx="6" type="body"/>
          </p:nvPr>
        </p:nvSpPr>
        <p:spPr>
          <a:xfrm>
            <a:off x="7949160" y="409824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08" name="Shape 208"/>
        <p:cNvGrpSpPr/>
        <p:nvPr/>
      </p:nvGrpSpPr>
      <p:grpSpPr>
        <a:xfrm>
          <a:off x="0" y="0"/>
          <a:ext cx="0" cy="0"/>
          <a:chOff x="0" y="0"/>
          <a:chExt cx="0" cy="0"/>
        </a:xfrm>
      </p:grpSpPr>
      <p:sp>
        <p:nvSpPr>
          <p:cNvPr id="209" name="Google Shape;209;p37"/>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0" name="Google Shape;210;p37"/>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11" name="Google Shape;211;p37"/>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12" name="Shape 212"/>
        <p:cNvGrpSpPr/>
        <p:nvPr/>
      </p:nvGrpSpPr>
      <p:grpSpPr>
        <a:xfrm>
          <a:off x="0" y="0"/>
          <a:ext cx="0" cy="0"/>
          <a:chOff x="0" y="0"/>
          <a:chExt cx="0" cy="0"/>
        </a:xfrm>
      </p:grpSpPr>
      <p:sp>
        <p:nvSpPr>
          <p:cNvPr id="213" name="Google Shape;213;p38"/>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4" name="Google Shape;214;p38"/>
          <p:cNvSpPr txBox="1"/>
          <p:nvPr>
            <p:ph idx="1" type="subTitle"/>
          </p:nvPr>
        </p:nvSpPr>
        <p:spPr>
          <a:xfrm>
            <a:off x="838080" y="1825560"/>
            <a:ext cx="10515300" cy="43509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5" name="Google Shape;215;p38"/>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16" name="Google Shape;216;p38"/>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17" name="Google Shape;217;p38"/>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8" name="Shape 218"/>
        <p:cNvGrpSpPr/>
        <p:nvPr/>
      </p:nvGrpSpPr>
      <p:grpSpPr>
        <a:xfrm>
          <a:off x="0" y="0"/>
          <a:ext cx="0" cy="0"/>
          <a:chOff x="0" y="0"/>
          <a:chExt cx="0" cy="0"/>
        </a:xfrm>
      </p:grpSpPr>
      <p:sp>
        <p:nvSpPr>
          <p:cNvPr id="219" name="Google Shape;219;p39"/>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0" name="Google Shape;220;p39"/>
          <p:cNvSpPr txBox="1"/>
          <p:nvPr>
            <p:ph idx="1" type="body"/>
          </p:nvPr>
        </p:nvSpPr>
        <p:spPr>
          <a:xfrm>
            <a:off x="838080" y="1825560"/>
            <a:ext cx="105153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21" name="Google Shape;221;p39"/>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2" name="Google Shape;222;p39"/>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3" name="Google Shape;223;p39"/>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24" name="Shape 224"/>
        <p:cNvGrpSpPr/>
        <p:nvPr/>
      </p:nvGrpSpPr>
      <p:grpSpPr>
        <a:xfrm>
          <a:off x="0" y="0"/>
          <a:ext cx="0" cy="0"/>
          <a:chOff x="0" y="0"/>
          <a:chExt cx="0" cy="0"/>
        </a:xfrm>
      </p:grpSpPr>
      <p:sp>
        <p:nvSpPr>
          <p:cNvPr id="225" name="Google Shape;225;p40"/>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6" name="Google Shape;226;p40"/>
          <p:cNvSpPr txBox="1"/>
          <p:nvPr>
            <p:ph idx="1" type="body"/>
          </p:nvPr>
        </p:nvSpPr>
        <p:spPr>
          <a:xfrm>
            <a:off x="83808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27" name="Google Shape;227;p40"/>
          <p:cNvSpPr txBox="1"/>
          <p:nvPr>
            <p:ph idx="2" type="body"/>
          </p:nvPr>
        </p:nvSpPr>
        <p:spPr>
          <a:xfrm>
            <a:off x="622620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28" name="Google Shape;228;p40"/>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29" name="Google Shape;229;p40"/>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0" name="Google Shape;230;p40"/>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1" name="Shape 231"/>
        <p:cNvGrpSpPr/>
        <p:nvPr/>
      </p:nvGrpSpPr>
      <p:grpSpPr>
        <a:xfrm>
          <a:off x="0" y="0"/>
          <a:ext cx="0" cy="0"/>
          <a:chOff x="0" y="0"/>
          <a:chExt cx="0" cy="0"/>
        </a:xfrm>
      </p:grpSpPr>
      <p:sp>
        <p:nvSpPr>
          <p:cNvPr id="232" name="Google Shape;232;p41"/>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3" name="Google Shape;233;p41"/>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4" name="Google Shape;234;p41"/>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5" name="Google Shape;235;p41"/>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36" name="Shape 236"/>
        <p:cNvGrpSpPr/>
        <p:nvPr/>
      </p:nvGrpSpPr>
      <p:grpSpPr>
        <a:xfrm>
          <a:off x="0" y="0"/>
          <a:ext cx="0" cy="0"/>
          <a:chOff x="0" y="0"/>
          <a:chExt cx="0" cy="0"/>
        </a:xfrm>
      </p:grpSpPr>
      <p:sp>
        <p:nvSpPr>
          <p:cNvPr id="237" name="Google Shape;237;p42"/>
          <p:cNvSpPr txBox="1"/>
          <p:nvPr>
            <p:ph idx="1" type="subTitle"/>
          </p:nvPr>
        </p:nvSpPr>
        <p:spPr>
          <a:xfrm>
            <a:off x="838080" y="782640"/>
            <a:ext cx="10515300" cy="42081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8" name="Google Shape;238;p42"/>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39" name="Google Shape;239;p42"/>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0" name="Google Shape;240;p42"/>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41" name="Shape 241"/>
        <p:cNvGrpSpPr/>
        <p:nvPr/>
      </p:nvGrpSpPr>
      <p:grpSpPr>
        <a:xfrm>
          <a:off x="0" y="0"/>
          <a:ext cx="0" cy="0"/>
          <a:chOff x="0" y="0"/>
          <a:chExt cx="0" cy="0"/>
        </a:xfrm>
      </p:grpSpPr>
      <p:sp>
        <p:nvSpPr>
          <p:cNvPr id="242" name="Google Shape;242;p43"/>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3" name="Google Shape;243;p43"/>
          <p:cNvSpPr txBox="1"/>
          <p:nvPr>
            <p:ph idx="1" type="body"/>
          </p:nvPr>
        </p:nvSpPr>
        <p:spPr>
          <a:xfrm>
            <a:off x="83808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44" name="Google Shape;244;p43"/>
          <p:cNvSpPr txBox="1"/>
          <p:nvPr>
            <p:ph idx="2" type="body"/>
          </p:nvPr>
        </p:nvSpPr>
        <p:spPr>
          <a:xfrm>
            <a:off x="622620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45" name="Google Shape;245;p43"/>
          <p:cNvSpPr txBox="1"/>
          <p:nvPr>
            <p:ph idx="3" type="body"/>
          </p:nvPr>
        </p:nvSpPr>
        <p:spPr>
          <a:xfrm>
            <a:off x="83808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46" name="Google Shape;246;p43"/>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47" name="Google Shape;247;p43"/>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8" name="Google Shape;248;p43"/>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IXIR-thank-you">
  <p:cSld name="ELIXIR acknowledgements">
    <p:spTree>
      <p:nvGrpSpPr>
        <p:cNvPr id="33" name="Shape 33"/>
        <p:cNvGrpSpPr/>
        <p:nvPr/>
      </p:nvGrpSpPr>
      <p:grpSpPr>
        <a:xfrm>
          <a:off x="0" y="0"/>
          <a:ext cx="0" cy="0"/>
          <a:chOff x="0" y="0"/>
          <a:chExt cx="0" cy="0"/>
        </a:xfrm>
      </p:grpSpPr>
      <p:pic>
        <p:nvPicPr>
          <p:cNvPr descr="Icon&#10;&#10;Description automatically generated" id="34" name="Google Shape;34;p5"/>
          <p:cNvPicPr preferRelativeResize="0"/>
          <p:nvPr/>
        </p:nvPicPr>
        <p:blipFill rotWithShape="1">
          <a:blip r:embed="rId2">
            <a:alphaModFix/>
          </a:blip>
          <a:srcRect b="0" l="0" r="0" t="0"/>
          <a:stretch/>
        </p:blipFill>
        <p:spPr>
          <a:xfrm>
            <a:off x="0" y="-52550"/>
            <a:ext cx="12192000" cy="6858000"/>
          </a:xfrm>
          <a:prstGeom prst="rect">
            <a:avLst/>
          </a:prstGeom>
          <a:noFill/>
          <a:ln>
            <a:noFill/>
          </a:ln>
        </p:spPr>
      </p:pic>
      <p:pic>
        <p:nvPicPr>
          <p:cNvPr id="35" name="Google Shape;35;p5"/>
          <p:cNvPicPr preferRelativeResize="0"/>
          <p:nvPr/>
        </p:nvPicPr>
        <p:blipFill rotWithShape="1">
          <a:blip r:embed="rId3">
            <a:alphaModFix/>
          </a:blip>
          <a:srcRect b="0" l="0" r="0" t="0"/>
          <a:stretch/>
        </p:blipFill>
        <p:spPr>
          <a:xfrm>
            <a:off x="5623150" y="6142841"/>
            <a:ext cx="660400" cy="546333"/>
          </a:xfrm>
          <a:prstGeom prst="rect">
            <a:avLst/>
          </a:prstGeom>
          <a:noFill/>
          <a:ln>
            <a:noFill/>
          </a:ln>
        </p:spPr>
      </p:pic>
      <p:sp>
        <p:nvSpPr>
          <p:cNvPr id="36" name="Google Shape;36;p5"/>
          <p:cNvSpPr txBox="1"/>
          <p:nvPr/>
        </p:nvSpPr>
        <p:spPr>
          <a:xfrm>
            <a:off x="7440084" y="5445126"/>
            <a:ext cx="3903133" cy="434975"/>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37" name="Google Shape;37;p5"/>
          <p:cNvSpPr txBox="1"/>
          <p:nvPr/>
        </p:nvSpPr>
        <p:spPr>
          <a:xfrm>
            <a:off x="6223528" y="6192550"/>
            <a:ext cx="1977269" cy="373062"/>
          </a:xfrm>
          <a:prstGeom prst="rect">
            <a:avLst/>
          </a:prstGeom>
          <a:noFill/>
          <a:ln>
            <a:noFill/>
          </a:ln>
        </p:spPr>
        <p:txBody>
          <a:bodyPr anchorCtr="0" anchor="t" bIns="32650" lIns="65300" spcFirstLastPara="1" rIns="65300" wrap="square" tIns="32650">
            <a:no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003F41"/>
                </a:solidFill>
                <a:latin typeface="Corbel"/>
                <a:ea typeface="Corbel"/>
                <a:cs typeface="Corbel"/>
                <a:sym typeface="Corbel"/>
              </a:rPr>
              <a:t>@ELIXIREurope</a:t>
            </a:r>
            <a:endParaRPr b="0" i="1" sz="2000" u="none" cap="none" strike="noStrike">
              <a:solidFill>
                <a:srgbClr val="003F41"/>
              </a:solidFill>
              <a:latin typeface="Corbel"/>
              <a:ea typeface="Corbel"/>
              <a:cs typeface="Corbel"/>
              <a:sym typeface="Corbel"/>
            </a:endParaRPr>
          </a:p>
        </p:txBody>
      </p:sp>
      <p:pic>
        <p:nvPicPr>
          <p:cNvPr id="38" name="Google Shape;38;p5"/>
          <p:cNvPicPr preferRelativeResize="0"/>
          <p:nvPr/>
        </p:nvPicPr>
        <p:blipFill rotWithShape="1">
          <a:blip r:embed="rId4">
            <a:alphaModFix/>
          </a:blip>
          <a:srcRect b="0" l="0" r="0" t="0"/>
          <a:stretch/>
        </p:blipFill>
        <p:spPr>
          <a:xfrm>
            <a:off x="8377161" y="6122067"/>
            <a:ext cx="552451" cy="557445"/>
          </a:xfrm>
          <a:prstGeom prst="rect">
            <a:avLst/>
          </a:prstGeom>
          <a:noFill/>
          <a:ln>
            <a:noFill/>
          </a:ln>
        </p:spPr>
      </p:pic>
      <p:sp>
        <p:nvSpPr>
          <p:cNvPr id="39" name="Google Shape;39;p5"/>
          <p:cNvSpPr txBox="1"/>
          <p:nvPr/>
        </p:nvSpPr>
        <p:spPr>
          <a:xfrm>
            <a:off x="8929612" y="6165988"/>
            <a:ext cx="2585449" cy="373062"/>
          </a:xfrm>
          <a:prstGeom prst="rect">
            <a:avLst/>
          </a:prstGeom>
          <a:noFill/>
          <a:ln>
            <a:noFill/>
          </a:ln>
        </p:spPr>
        <p:txBody>
          <a:bodyPr anchorCtr="0" anchor="t" bIns="32625" lIns="65275" spcFirstLastPara="1" rIns="65275" wrap="square" tIns="32625">
            <a:no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rgbClr val="003F41"/>
                </a:solidFill>
                <a:latin typeface="Corbel"/>
                <a:ea typeface="Corbel"/>
                <a:cs typeface="Corbel"/>
                <a:sym typeface="Corbel"/>
              </a:rPr>
              <a:t>/company/elixir-europe</a:t>
            </a:r>
            <a:endParaRPr b="0" i="1" sz="2000" u="none" cap="none" strike="noStrike">
              <a:solidFill>
                <a:srgbClr val="003F41"/>
              </a:solidFill>
              <a:latin typeface="Corbel"/>
              <a:ea typeface="Corbel"/>
              <a:cs typeface="Corbel"/>
              <a:sym typeface="Corbel"/>
            </a:endParaRPr>
          </a:p>
        </p:txBody>
      </p:sp>
      <p:sp>
        <p:nvSpPr>
          <p:cNvPr id="40" name="Google Shape;40;p5"/>
          <p:cNvSpPr txBox="1"/>
          <p:nvPr>
            <p:ph type="ctrTitle"/>
          </p:nvPr>
        </p:nvSpPr>
        <p:spPr>
          <a:xfrm>
            <a:off x="911424" y="3645025"/>
            <a:ext cx="10363200" cy="1225021"/>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10;&#10;Description automatically generated" id="41" name="Google Shape;41;p5"/>
          <p:cNvPicPr preferRelativeResize="0"/>
          <p:nvPr/>
        </p:nvPicPr>
        <p:blipFill rotWithShape="1">
          <a:blip r:embed="rId5">
            <a:alphaModFix/>
          </a:blip>
          <a:srcRect b="0" l="0" r="0" t="0"/>
          <a:stretch/>
        </p:blipFill>
        <p:spPr>
          <a:xfrm>
            <a:off x="232189" y="5294762"/>
            <a:ext cx="1827839" cy="1377502"/>
          </a:xfrm>
          <a:prstGeom prst="rect">
            <a:avLst/>
          </a:prstGeom>
          <a:noFill/>
          <a:ln>
            <a:noFill/>
          </a:ln>
        </p:spPr>
      </p:pic>
      <p:sp>
        <p:nvSpPr>
          <p:cNvPr id="42" name="Google Shape;42;p5"/>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49" name="Shape 249"/>
        <p:cNvGrpSpPr/>
        <p:nvPr/>
      </p:nvGrpSpPr>
      <p:grpSpPr>
        <a:xfrm>
          <a:off x="0" y="0"/>
          <a:ext cx="0" cy="0"/>
          <a:chOff x="0" y="0"/>
          <a:chExt cx="0" cy="0"/>
        </a:xfrm>
      </p:grpSpPr>
      <p:sp>
        <p:nvSpPr>
          <p:cNvPr id="250" name="Google Shape;250;p44"/>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51" name="Google Shape;251;p44"/>
          <p:cNvSpPr txBox="1"/>
          <p:nvPr>
            <p:ph idx="1" type="body"/>
          </p:nvPr>
        </p:nvSpPr>
        <p:spPr>
          <a:xfrm>
            <a:off x="838080" y="1825560"/>
            <a:ext cx="5131200" cy="43509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52" name="Google Shape;252;p44"/>
          <p:cNvSpPr txBox="1"/>
          <p:nvPr>
            <p:ph idx="2" type="body"/>
          </p:nvPr>
        </p:nvSpPr>
        <p:spPr>
          <a:xfrm>
            <a:off x="622620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53" name="Google Shape;253;p44"/>
          <p:cNvSpPr txBox="1"/>
          <p:nvPr>
            <p:ph idx="3" type="body"/>
          </p:nvPr>
        </p:nvSpPr>
        <p:spPr>
          <a:xfrm>
            <a:off x="622620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54" name="Google Shape;254;p44"/>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55" name="Google Shape;255;p44"/>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6" name="Google Shape;256;p44"/>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57" name="Shape 257"/>
        <p:cNvGrpSpPr/>
        <p:nvPr/>
      </p:nvGrpSpPr>
      <p:grpSpPr>
        <a:xfrm>
          <a:off x="0" y="0"/>
          <a:ext cx="0" cy="0"/>
          <a:chOff x="0" y="0"/>
          <a:chExt cx="0" cy="0"/>
        </a:xfrm>
      </p:grpSpPr>
      <p:sp>
        <p:nvSpPr>
          <p:cNvPr id="258" name="Google Shape;258;p45"/>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59" name="Google Shape;259;p45"/>
          <p:cNvSpPr txBox="1"/>
          <p:nvPr>
            <p:ph idx="1" type="body"/>
          </p:nvPr>
        </p:nvSpPr>
        <p:spPr>
          <a:xfrm>
            <a:off x="83808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60" name="Google Shape;260;p45"/>
          <p:cNvSpPr txBox="1"/>
          <p:nvPr>
            <p:ph idx="2" type="body"/>
          </p:nvPr>
        </p:nvSpPr>
        <p:spPr>
          <a:xfrm>
            <a:off x="622620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61" name="Google Shape;261;p45"/>
          <p:cNvSpPr txBox="1"/>
          <p:nvPr>
            <p:ph idx="3" type="body"/>
          </p:nvPr>
        </p:nvSpPr>
        <p:spPr>
          <a:xfrm>
            <a:off x="838080" y="4098240"/>
            <a:ext cx="105153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62" name="Google Shape;262;p45"/>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63" name="Google Shape;263;p45"/>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4" name="Google Shape;264;p45"/>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65" name="Shape 265"/>
        <p:cNvGrpSpPr/>
        <p:nvPr/>
      </p:nvGrpSpPr>
      <p:grpSpPr>
        <a:xfrm>
          <a:off x="0" y="0"/>
          <a:ext cx="0" cy="0"/>
          <a:chOff x="0" y="0"/>
          <a:chExt cx="0" cy="0"/>
        </a:xfrm>
      </p:grpSpPr>
      <p:sp>
        <p:nvSpPr>
          <p:cNvPr id="266" name="Google Shape;266;p46"/>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67" name="Google Shape;267;p46"/>
          <p:cNvSpPr txBox="1"/>
          <p:nvPr>
            <p:ph idx="1" type="body"/>
          </p:nvPr>
        </p:nvSpPr>
        <p:spPr>
          <a:xfrm>
            <a:off x="838080" y="1825560"/>
            <a:ext cx="105153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68" name="Google Shape;268;p46"/>
          <p:cNvSpPr txBox="1"/>
          <p:nvPr>
            <p:ph idx="2" type="body"/>
          </p:nvPr>
        </p:nvSpPr>
        <p:spPr>
          <a:xfrm>
            <a:off x="838080" y="4098240"/>
            <a:ext cx="105153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69" name="Google Shape;269;p46"/>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0" name="Google Shape;270;p46"/>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71" name="Google Shape;271;p46"/>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72" name="Shape 272"/>
        <p:cNvGrpSpPr/>
        <p:nvPr/>
      </p:nvGrpSpPr>
      <p:grpSpPr>
        <a:xfrm>
          <a:off x="0" y="0"/>
          <a:ext cx="0" cy="0"/>
          <a:chOff x="0" y="0"/>
          <a:chExt cx="0" cy="0"/>
        </a:xfrm>
      </p:grpSpPr>
      <p:sp>
        <p:nvSpPr>
          <p:cNvPr id="273" name="Google Shape;273;p47"/>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4" name="Google Shape;274;p47"/>
          <p:cNvSpPr txBox="1"/>
          <p:nvPr>
            <p:ph idx="1" type="body"/>
          </p:nvPr>
        </p:nvSpPr>
        <p:spPr>
          <a:xfrm>
            <a:off x="83808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75" name="Google Shape;275;p47"/>
          <p:cNvSpPr txBox="1"/>
          <p:nvPr>
            <p:ph idx="2" type="body"/>
          </p:nvPr>
        </p:nvSpPr>
        <p:spPr>
          <a:xfrm>
            <a:off x="6226200" y="182556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76" name="Google Shape;276;p47"/>
          <p:cNvSpPr txBox="1"/>
          <p:nvPr>
            <p:ph idx="3" type="body"/>
          </p:nvPr>
        </p:nvSpPr>
        <p:spPr>
          <a:xfrm>
            <a:off x="83808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77" name="Google Shape;277;p47"/>
          <p:cNvSpPr txBox="1"/>
          <p:nvPr>
            <p:ph idx="4" type="body"/>
          </p:nvPr>
        </p:nvSpPr>
        <p:spPr>
          <a:xfrm>
            <a:off x="6226200" y="4098240"/>
            <a:ext cx="51312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78" name="Google Shape;278;p47"/>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79" name="Google Shape;279;p47"/>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80" name="Google Shape;280;p47"/>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81" name="Shape 281"/>
        <p:cNvGrpSpPr/>
        <p:nvPr/>
      </p:nvGrpSpPr>
      <p:grpSpPr>
        <a:xfrm>
          <a:off x="0" y="0"/>
          <a:ext cx="0" cy="0"/>
          <a:chOff x="0" y="0"/>
          <a:chExt cx="0" cy="0"/>
        </a:xfrm>
      </p:grpSpPr>
      <p:sp>
        <p:nvSpPr>
          <p:cNvPr id="282" name="Google Shape;282;p48"/>
          <p:cNvSpPr txBox="1"/>
          <p:nvPr>
            <p:ph type="title"/>
          </p:nvPr>
        </p:nvSpPr>
        <p:spPr>
          <a:xfrm>
            <a:off x="838080" y="782640"/>
            <a:ext cx="10515300" cy="907500"/>
          </a:xfrm>
          <a:prstGeom prst="rect">
            <a:avLst/>
          </a:prstGeom>
          <a:noFill/>
          <a:ln>
            <a:noFill/>
          </a:ln>
        </p:spPr>
        <p:txBody>
          <a:bodyPr anchorCtr="0" anchor="ctr" bIns="0" lIns="0" spcFirstLastPara="1" rIns="0" wrap="square" tIns="0">
            <a:noAutofit/>
          </a:bodyPr>
          <a:lstStyle>
            <a:lvl1pPr lvl="0" rtl="0" algn="l">
              <a:lnSpc>
                <a:spcPct val="100000"/>
              </a:lnSpc>
              <a:spcBef>
                <a:spcPts val="0"/>
              </a:spcBef>
              <a:spcAft>
                <a:spcPts val="0"/>
              </a:spcAft>
              <a:buSzPts val="15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83" name="Google Shape;283;p48"/>
          <p:cNvSpPr txBox="1"/>
          <p:nvPr>
            <p:ph idx="1" type="body"/>
          </p:nvPr>
        </p:nvSpPr>
        <p:spPr>
          <a:xfrm>
            <a:off x="838080" y="182556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84" name="Google Shape;284;p48"/>
          <p:cNvSpPr txBox="1"/>
          <p:nvPr>
            <p:ph idx="2" type="body"/>
          </p:nvPr>
        </p:nvSpPr>
        <p:spPr>
          <a:xfrm>
            <a:off x="4393440" y="182556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85" name="Google Shape;285;p48"/>
          <p:cNvSpPr txBox="1"/>
          <p:nvPr>
            <p:ph idx="3" type="body"/>
          </p:nvPr>
        </p:nvSpPr>
        <p:spPr>
          <a:xfrm>
            <a:off x="7949160" y="182556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86" name="Google Shape;286;p48"/>
          <p:cNvSpPr txBox="1"/>
          <p:nvPr>
            <p:ph idx="4" type="body"/>
          </p:nvPr>
        </p:nvSpPr>
        <p:spPr>
          <a:xfrm>
            <a:off x="838080" y="409824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87" name="Google Shape;287;p48"/>
          <p:cNvSpPr txBox="1"/>
          <p:nvPr>
            <p:ph idx="5" type="body"/>
          </p:nvPr>
        </p:nvSpPr>
        <p:spPr>
          <a:xfrm>
            <a:off x="4393440" y="409824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88" name="Google Shape;288;p48"/>
          <p:cNvSpPr txBox="1"/>
          <p:nvPr>
            <p:ph idx="6" type="body"/>
          </p:nvPr>
        </p:nvSpPr>
        <p:spPr>
          <a:xfrm>
            <a:off x="7949160" y="4098240"/>
            <a:ext cx="3386100" cy="2075100"/>
          </a:xfrm>
          <a:prstGeom prst="rect">
            <a:avLst/>
          </a:prstGeom>
          <a:noFill/>
          <a:ln>
            <a:noFill/>
          </a:ln>
        </p:spPr>
        <p:txBody>
          <a:bodyPr anchorCtr="0" anchor="t" bIns="0" lIns="0" spcFirstLastPara="1" rIns="0" wrap="square" tIns="0">
            <a:normAutofit/>
          </a:bodyPr>
          <a:lstStyle>
            <a:lvl1pPr indent="-228600" lvl="0" marL="457200" rtl="0" algn="l">
              <a:lnSpc>
                <a:spcPct val="100000"/>
              </a:lnSpc>
              <a:spcBef>
                <a:spcPts val="0"/>
              </a:spcBef>
              <a:spcAft>
                <a:spcPts val="0"/>
              </a:spcAft>
              <a:buSzPts val="1500"/>
              <a:buNone/>
              <a:defRPr/>
            </a:lvl1pPr>
            <a:lvl2pPr indent="-228600" lvl="1" marL="914400" rtl="0" algn="l">
              <a:lnSpc>
                <a:spcPct val="100000"/>
              </a:lnSpc>
              <a:spcBef>
                <a:spcPts val="0"/>
              </a:spcBef>
              <a:spcAft>
                <a:spcPts val="0"/>
              </a:spcAft>
              <a:buSzPts val="1500"/>
              <a:buNone/>
              <a:defRPr/>
            </a:lvl2pPr>
            <a:lvl3pPr indent="-228600" lvl="2" marL="1371600" rtl="0" algn="l">
              <a:lnSpc>
                <a:spcPct val="100000"/>
              </a:lnSpc>
              <a:spcBef>
                <a:spcPts val="0"/>
              </a:spcBef>
              <a:spcAft>
                <a:spcPts val="0"/>
              </a:spcAft>
              <a:buSzPts val="1500"/>
              <a:buNone/>
              <a:defRPr/>
            </a:lvl3pPr>
            <a:lvl4pPr indent="-228600" lvl="3" marL="1828800" rtl="0" algn="l">
              <a:lnSpc>
                <a:spcPct val="100000"/>
              </a:lnSpc>
              <a:spcBef>
                <a:spcPts val="0"/>
              </a:spcBef>
              <a:spcAft>
                <a:spcPts val="0"/>
              </a:spcAft>
              <a:buSzPts val="1500"/>
              <a:buNone/>
              <a:defRPr/>
            </a:lvl4pPr>
            <a:lvl5pPr indent="-228600" lvl="4" marL="2286000" rtl="0" algn="l">
              <a:lnSpc>
                <a:spcPct val="100000"/>
              </a:lnSpc>
              <a:spcBef>
                <a:spcPts val="0"/>
              </a:spcBef>
              <a:spcAft>
                <a:spcPts val="0"/>
              </a:spcAft>
              <a:buSzPts val="1500"/>
              <a:buNone/>
              <a:defRPr/>
            </a:lvl5pPr>
            <a:lvl6pPr indent="-228600" lvl="5" marL="2743200" rtl="0" algn="l">
              <a:lnSpc>
                <a:spcPct val="100000"/>
              </a:lnSpc>
              <a:spcBef>
                <a:spcPts val="0"/>
              </a:spcBef>
              <a:spcAft>
                <a:spcPts val="0"/>
              </a:spcAft>
              <a:buSzPts val="1500"/>
              <a:buNone/>
              <a:defRPr/>
            </a:lvl6pPr>
            <a:lvl7pPr indent="-228600" lvl="6" marL="3200400" rtl="0" algn="l">
              <a:lnSpc>
                <a:spcPct val="100000"/>
              </a:lnSpc>
              <a:spcBef>
                <a:spcPts val="0"/>
              </a:spcBef>
              <a:spcAft>
                <a:spcPts val="0"/>
              </a:spcAft>
              <a:buSzPts val="1500"/>
              <a:buNone/>
              <a:defRPr/>
            </a:lvl7pPr>
            <a:lvl8pPr indent="-228600" lvl="7" marL="3657600" rtl="0" algn="l">
              <a:lnSpc>
                <a:spcPct val="100000"/>
              </a:lnSpc>
              <a:spcBef>
                <a:spcPts val="0"/>
              </a:spcBef>
              <a:spcAft>
                <a:spcPts val="0"/>
              </a:spcAft>
              <a:buSzPts val="1500"/>
              <a:buNone/>
              <a:defRPr/>
            </a:lvl8pPr>
            <a:lvl9pPr indent="-228600" lvl="8" marL="4114800" rtl="0" algn="l">
              <a:lnSpc>
                <a:spcPct val="100000"/>
              </a:lnSpc>
              <a:spcBef>
                <a:spcPts val="0"/>
              </a:spcBef>
              <a:spcAft>
                <a:spcPts val="0"/>
              </a:spcAft>
              <a:buSzPts val="1500"/>
              <a:buNone/>
              <a:defRPr/>
            </a:lvl9pPr>
          </a:lstStyle>
          <a:p/>
        </p:txBody>
      </p:sp>
      <p:sp>
        <p:nvSpPr>
          <p:cNvPr id="289" name="Google Shape;289;p48"/>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290" name="Google Shape;290;p48"/>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91" name="Google Shape;291;p48"/>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00000"/>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CELERATE slide content">
  <p:cSld name="CONVERGE title &amp; content">
    <p:spTree>
      <p:nvGrpSpPr>
        <p:cNvPr id="43" name="Shape 43"/>
        <p:cNvGrpSpPr/>
        <p:nvPr/>
      </p:nvGrpSpPr>
      <p:grpSpPr>
        <a:xfrm>
          <a:off x="0" y="0"/>
          <a:ext cx="0" cy="0"/>
          <a:chOff x="0" y="0"/>
          <a:chExt cx="0" cy="0"/>
        </a:xfrm>
      </p:grpSpPr>
      <p:pic>
        <p:nvPicPr>
          <p:cNvPr id="44" name="Google Shape;44;p6"/>
          <p:cNvPicPr preferRelativeResize="0"/>
          <p:nvPr/>
        </p:nvPicPr>
        <p:blipFill rotWithShape="1">
          <a:blip r:embed="rId2">
            <a:alphaModFix/>
          </a:blip>
          <a:srcRect b="0" l="0" r="0" t="0"/>
          <a:stretch/>
        </p:blipFill>
        <p:spPr>
          <a:xfrm>
            <a:off x="10320868" y="5786024"/>
            <a:ext cx="1335617" cy="844964"/>
          </a:xfrm>
          <a:prstGeom prst="rect">
            <a:avLst/>
          </a:prstGeom>
          <a:noFill/>
          <a:ln>
            <a:noFill/>
          </a:ln>
        </p:spPr>
      </p:pic>
      <p:sp>
        <p:nvSpPr>
          <p:cNvPr id="45" name="Google Shape;45;p6"/>
          <p:cNvSpPr txBox="1"/>
          <p:nvPr>
            <p:ph idx="1" type="body"/>
          </p:nvPr>
        </p:nvSpPr>
        <p:spPr>
          <a:xfrm>
            <a:off x="711200" y="1239829"/>
            <a:ext cx="10871200" cy="4351337"/>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pic>
        <p:nvPicPr>
          <p:cNvPr id="46" name="Google Shape;46;p6"/>
          <p:cNvPicPr preferRelativeResize="0"/>
          <p:nvPr/>
        </p:nvPicPr>
        <p:blipFill rotWithShape="1">
          <a:blip r:embed="rId3">
            <a:alphaModFix/>
          </a:blip>
          <a:srcRect b="0" l="0" r="0" t="0"/>
          <a:stretch/>
        </p:blipFill>
        <p:spPr>
          <a:xfrm>
            <a:off x="9077927" y="5812577"/>
            <a:ext cx="1232431" cy="818411"/>
          </a:xfrm>
          <a:prstGeom prst="rect">
            <a:avLst/>
          </a:prstGeom>
          <a:noFill/>
          <a:ln>
            <a:noFill/>
          </a:ln>
        </p:spPr>
      </p:pic>
      <p:sp>
        <p:nvSpPr>
          <p:cNvPr id="47" name="Google Shape;47;p6"/>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8" name="Shape 48"/>
        <p:cNvGrpSpPr/>
        <p:nvPr/>
      </p:nvGrpSpPr>
      <p:grpSpPr>
        <a:xfrm>
          <a:off x="0" y="0"/>
          <a:ext cx="0" cy="0"/>
          <a:chOff x="0" y="0"/>
          <a:chExt cx="0" cy="0"/>
        </a:xfrm>
      </p:grpSpPr>
      <p:sp>
        <p:nvSpPr>
          <p:cNvPr id="49" name="Google Shape;49;p7"/>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7"/>
          <p:cNvSpPr txBox="1"/>
          <p:nvPr>
            <p:ph idx="1" type="body"/>
          </p:nvPr>
        </p:nvSpPr>
        <p:spPr>
          <a:xfrm>
            <a:off x="711200" y="1219200"/>
            <a:ext cx="5334000" cy="4351338"/>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560"/>
              </a:spcBef>
              <a:spcAft>
                <a:spcPts val="0"/>
              </a:spcAft>
              <a:buSzPts val="2800"/>
              <a:buFont typeface="Corbel"/>
              <a:buChar char="•"/>
              <a:defRPr sz="2800"/>
            </a:lvl1pPr>
            <a:lvl2pPr indent="-381000" lvl="1" marL="914400" algn="l">
              <a:lnSpc>
                <a:spcPct val="100000"/>
              </a:lnSpc>
              <a:spcBef>
                <a:spcPts val="600"/>
              </a:spcBef>
              <a:spcAft>
                <a:spcPts val="0"/>
              </a:spcAft>
              <a:buSzPts val="2400"/>
              <a:buChar char="•"/>
              <a:defRPr sz="2400"/>
            </a:lvl2pPr>
            <a:lvl3pPr indent="-355600" lvl="2" marL="1371600" algn="l">
              <a:lnSpc>
                <a:spcPct val="100000"/>
              </a:lnSpc>
              <a:spcBef>
                <a:spcPts val="600"/>
              </a:spcBef>
              <a:spcAft>
                <a:spcPts val="0"/>
              </a:spcAft>
              <a:buSzPts val="2000"/>
              <a:buChar char="•"/>
              <a:defRPr sz="2000"/>
            </a:lvl3pPr>
            <a:lvl4pPr indent="-342900" lvl="3" marL="1828800" algn="l">
              <a:lnSpc>
                <a:spcPct val="100000"/>
              </a:lnSpc>
              <a:spcBef>
                <a:spcPts val="600"/>
              </a:spcBef>
              <a:spcAft>
                <a:spcPts val="0"/>
              </a:spcAft>
              <a:buSzPts val="1800"/>
              <a:buChar char="•"/>
              <a:defRPr sz="1800"/>
            </a:lvl4pPr>
            <a:lvl5pPr indent="-342900" lvl="4" marL="2286000" algn="l">
              <a:lnSpc>
                <a:spcPct val="100000"/>
              </a:lnSpc>
              <a:spcBef>
                <a:spcPts val="600"/>
              </a:spcBef>
              <a:spcAft>
                <a:spcPts val="0"/>
              </a:spcAft>
              <a:buSzPts val="1800"/>
              <a:buChar char="•"/>
              <a:defRPr sz="1800"/>
            </a:lvl5pPr>
            <a:lvl6pPr indent="-342900" lvl="5" marL="2743200" algn="l">
              <a:lnSpc>
                <a:spcPct val="100000"/>
              </a:lnSpc>
              <a:spcBef>
                <a:spcPts val="60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51" name="Google Shape;51;p7"/>
          <p:cNvSpPr txBox="1"/>
          <p:nvPr>
            <p:ph idx="2" type="body"/>
          </p:nvPr>
        </p:nvSpPr>
        <p:spPr>
          <a:xfrm>
            <a:off x="6248400" y="1219200"/>
            <a:ext cx="5334000" cy="4351338"/>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560"/>
              </a:spcBef>
              <a:spcAft>
                <a:spcPts val="0"/>
              </a:spcAft>
              <a:buSzPts val="2800"/>
              <a:buFont typeface="Corbel"/>
              <a:buChar char="•"/>
              <a:defRPr sz="2800"/>
            </a:lvl1pPr>
            <a:lvl2pPr indent="-381000" lvl="1" marL="914400" algn="l">
              <a:lnSpc>
                <a:spcPct val="100000"/>
              </a:lnSpc>
              <a:spcBef>
                <a:spcPts val="600"/>
              </a:spcBef>
              <a:spcAft>
                <a:spcPts val="0"/>
              </a:spcAft>
              <a:buSzPts val="2400"/>
              <a:buChar char="•"/>
              <a:defRPr sz="2400"/>
            </a:lvl2pPr>
            <a:lvl3pPr indent="-355600" lvl="2" marL="1371600" algn="l">
              <a:lnSpc>
                <a:spcPct val="100000"/>
              </a:lnSpc>
              <a:spcBef>
                <a:spcPts val="600"/>
              </a:spcBef>
              <a:spcAft>
                <a:spcPts val="0"/>
              </a:spcAft>
              <a:buSzPts val="2000"/>
              <a:buChar char="•"/>
              <a:defRPr sz="2000"/>
            </a:lvl3pPr>
            <a:lvl4pPr indent="-342900" lvl="3" marL="1828800" algn="l">
              <a:lnSpc>
                <a:spcPct val="100000"/>
              </a:lnSpc>
              <a:spcBef>
                <a:spcPts val="600"/>
              </a:spcBef>
              <a:spcAft>
                <a:spcPts val="0"/>
              </a:spcAft>
              <a:buSzPts val="1800"/>
              <a:buChar char="•"/>
              <a:defRPr sz="1800"/>
            </a:lvl4pPr>
            <a:lvl5pPr indent="-342900" lvl="4" marL="2286000" algn="l">
              <a:lnSpc>
                <a:spcPct val="100000"/>
              </a:lnSpc>
              <a:spcBef>
                <a:spcPts val="600"/>
              </a:spcBef>
              <a:spcAft>
                <a:spcPts val="0"/>
              </a:spcAft>
              <a:buSzPts val="1800"/>
              <a:buChar char="•"/>
              <a:defRPr sz="1800"/>
            </a:lvl5pPr>
            <a:lvl6pPr indent="-342900" lvl="5" marL="2743200" algn="l">
              <a:lnSpc>
                <a:spcPct val="100000"/>
              </a:lnSpc>
              <a:spcBef>
                <a:spcPts val="60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pic>
        <p:nvPicPr>
          <p:cNvPr descr="Logo&#10;&#10;Description automatically generated" id="52" name="Google Shape;52;p7"/>
          <p:cNvPicPr preferRelativeResize="0"/>
          <p:nvPr/>
        </p:nvPicPr>
        <p:blipFill rotWithShape="1">
          <a:blip r:embed="rId2">
            <a:alphaModFix/>
          </a:blip>
          <a:srcRect b="0" l="0" r="0" t="0"/>
          <a:stretch/>
        </p:blipFill>
        <p:spPr>
          <a:xfrm>
            <a:off x="10805595" y="5793615"/>
            <a:ext cx="1176197" cy="88640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719403" y="332656"/>
            <a:ext cx="10871200" cy="576064"/>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10;&#10;Description automatically generated" id="55" name="Google Shape;55;p8"/>
          <p:cNvPicPr preferRelativeResize="0"/>
          <p:nvPr/>
        </p:nvPicPr>
        <p:blipFill rotWithShape="1">
          <a:blip r:embed="rId2">
            <a:alphaModFix/>
          </a:blip>
          <a:srcRect b="0" l="0" r="0" t="0"/>
          <a:stretch/>
        </p:blipFill>
        <p:spPr>
          <a:xfrm>
            <a:off x="10805595" y="5793615"/>
            <a:ext cx="1176197" cy="88640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Divider slide">
    <p:spTree>
      <p:nvGrpSpPr>
        <p:cNvPr id="56" name="Shape 56"/>
        <p:cNvGrpSpPr/>
        <p:nvPr/>
      </p:nvGrpSpPr>
      <p:grpSpPr>
        <a:xfrm>
          <a:off x="0" y="0"/>
          <a:ext cx="0" cy="0"/>
          <a:chOff x="0" y="0"/>
          <a:chExt cx="0" cy="0"/>
        </a:xfrm>
      </p:grpSpPr>
      <p:pic>
        <p:nvPicPr>
          <p:cNvPr descr="Icon&#10;&#10;Description automatically generated" id="57" name="Google Shape;57;p9"/>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58" name="Google Shape;58;p9"/>
          <p:cNvSpPr txBox="1"/>
          <p:nvPr>
            <p:ph type="ctrTitle"/>
          </p:nvPr>
        </p:nvSpPr>
        <p:spPr>
          <a:xfrm>
            <a:off x="911424" y="3645025"/>
            <a:ext cx="10363200" cy="1225021"/>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Logo&#10;&#10;Description automatically generated" id="59" name="Google Shape;59;p9"/>
          <p:cNvPicPr preferRelativeResize="0"/>
          <p:nvPr/>
        </p:nvPicPr>
        <p:blipFill rotWithShape="1">
          <a:blip r:embed="rId3">
            <a:alphaModFix/>
          </a:blip>
          <a:srcRect b="0" l="0" r="0" t="0"/>
          <a:stretch/>
        </p:blipFill>
        <p:spPr>
          <a:xfrm>
            <a:off x="232189" y="5294762"/>
            <a:ext cx="1827839" cy="1377502"/>
          </a:xfrm>
          <a:prstGeom prst="rect">
            <a:avLst/>
          </a:prstGeom>
          <a:noFill/>
          <a:ln>
            <a:noFill/>
          </a:ln>
        </p:spPr>
      </p:pic>
      <p:sp>
        <p:nvSpPr>
          <p:cNvPr id="60" name="Google Shape;60;p9"/>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LIXIR-thank-you no social">
  <p:cSld name="CONVERGE acknowledgements">
    <p:spTree>
      <p:nvGrpSpPr>
        <p:cNvPr id="61" name="Shape 61"/>
        <p:cNvGrpSpPr/>
        <p:nvPr/>
      </p:nvGrpSpPr>
      <p:grpSpPr>
        <a:xfrm>
          <a:off x="0" y="0"/>
          <a:ext cx="0" cy="0"/>
          <a:chOff x="0" y="0"/>
          <a:chExt cx="0" cy="0"/>
        </a:xfrm>
      </p:grpSpPr>
      <p:pic>
        <p:nvPicPr>
          <p:cNvPr descr="Icon&#10;&#10;Description automatically generated" id="62" name="Google Shape;62;p10"/>
          <p:cNvPicPr preferRelativeResize="0"/>
          <p:nvPr/>
        </p:nvPicPr>
        <p:blipFill rotWithShape="1">
          <a:blip r:embed="rId2">
            <a:alphaModFix/>
          </a:blip>
          <a:srcRect b="0" l="0" r="0" t="0"/>
          <a:stretch/>
        </p:blipFill>
        <p:spPr>
          <a:xfrm>
            <a:off x="0" y="-52550"/>
            <a:ext cx="12192000" cy="6858000"/>
          </a:xfrm>
          <a:prstGeom prst="rect">
            <a:avLst/>
          </a:prstGeom>
          <a:noFill/>
          <a:ln>
            <a:noFill/>
          </a:ln>
        </p:spPr>
      </p:pic>
      <p:sp>
        <p:nvSpPr>
          <p:cNvPr id="63" name="Google Shape;63;p10"/>
          <p:cNvSpPr txBox="1"/>
          <p:nvPr/>
        </p:nvSpPr>
        <p:spPr>
          <a:xfrm>
            <a:off x="7440084" y="5445126"/>
            <a:ext cx="3903000" cy="435000"/>
          </a:xfrm>
          <a:prstGeom prst="rect">
            <a:avLst/>
          </a:prstGeom>
          <a:noFill/>
          <a:ln>
            <a:noFill/>
          </a:ln>
        </p:spPr>
        <p:txBody>
          <a:bodyPr anchorCtr="0" anchor="t" bIns="32650" lIns="65300" spcFirstLastPara="1" rIns="65300" wrap="square" tIns="32650">
            <a:noAutofit/>
          </a:bodyPr>
          <a:lstStyle/>
          <a:p>
            <a:pPr indent="0" lvl="0" marL="0" marR="0" rtl="0" algn="r">
              <a:lnSpc>
                <a:spcPct val="100000"/>
              </a:lnSpc>
              <a:spcBef>
                <a:spcPts val="0"/>
              </a:spcBef>
              <a:spcAft>
                <a:spcPts val="0"/>
              </a:spcAft>
              <a:buClr>
                <a:srgbClr val="000000"/>
              </a:buClr>
              <a:buSzPts val="2400"/>
              <a:buFont typeface="Arial"/>
              <a:buNone/>
            </a:pPr>
            <a:r>
              <a:rPr b="0" i="1" lang="en-US" sz="2400" u="none" cap="none" strike="noStrike">
                <a:solidFill>
                  <a:srgbClr val="003F41"/>
                </a:solidFill>
                <a:latin typeface="Corbel"/>
                <a:ea typeface="Corbel"/>
                <a:cs typeface="Corbel"/>
                <a:sym typeface="Corbel"/>
              </a:rPr>
              <a:t>www.elixir-europe.org</a:t>
            </a:r>
            <a:endParaRPr b="0" i="1" sz="2400" u="none" cap="none" strike="noStrike">
              <a:solidFill>
                <a:srgbClr val="003F41"/>
              </a:solidFill>
              <a:latin typeface="Corbel"/>
              <a:ea typeface="Corbel"/>
              <a:cs typeface="Corbel"/>
              <a:sym typeface="Corbel"/>
            </a:endParaRPr>
          </a:p>
        </p:txBody>
      </p:sp>
      <p:sp>
        <p:nvSpPr>
          <p:cNvPr id="64" name="Google Shape;64;p10"/>
          <p:cNvSpPr txBox="1"/>
          <p:nvPr>
            <p:ph type="ctrTitle"/>
          </p:nvPr>
        </p:nvSpPr>
        <p:spPr>
          <a:xfrm>
            <a:off x="911424" y="3645025"/>
            <a:ext cx="10363200" cy="1224900"/>
          </a:xfrm>
          <a:prstGeom prst="rect">
            <a:avLst/>
          </a:prstGeom>
          <a:noFill/>
          <a:ln>
            <a:noFill/>
          </a:ln>
        </p:spPr>
        <p:txBody>
          <a:bodyPr anchorCtr="0" anchor="t" bIns="0" lIns="0" spcFirstLastPara="1" rIns="0" wrap="square" tIns="0">
            <a:noAutofit/>
          </a:bodyPr>
          <a:lstStyle>
            <a:lvl1pPr lvl="0" algn="r">
              <a:lnSpc>
                <a:spcPct val="100000"/>
              </a:lnSpc>
              <a:spcBef>
                <a:spcPts val="0"/>
              </a:spcBef>
              <a:spcAft>
                <a:spcPts val="0"/>
              </a:spcAft>
              <a:buSzPts val="1400"/>
              <a:buNone/>
              <a:defRPr b="1" sz="4000">
                <a:solidFill>
                  <a:srgbClr val="172C4B"/>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 type="body"/>
          </p:nvPr>
        </p:nvSpPr>
        <p:spPr>
          <a:xfrm>
            <a:off x="6781272" y="4869925"/>
            <a:ext cx="4512600" cy="360000"/>
          </a:xfrm>
          <a:prstGeom prst="rect">
            <a:avLst/>
          </a:prstGeom>
          <a:noFill/>
          <a:ln>
            <a:noFill/>
          </a:ln>
        </p:spPr>
        <p:txBody>
          <a:bodyPr anchorCtr="0" anchor="t" bIns="0" lIns="0" spcFirstLastPara="1" rIns="0" wrap="square" tIns="0">
            <a:noAutofit/>
          </a:bodyPr>
          <a:lstStyle>
            <a:lvl1pPr indent="-228600" lvl="0" marL="457200" algn="r">
              <a:lnSpc>
                <a:spcPct val="100000"/>
              </a:lnSpc>
              <a:spcBef>
                <a:spcPts val="360"/>
              </a:spcBef>
              <a:spcAft>
                <a:spcPts val="0"/>
              </a:spcAft>
              <a:buSzPts val="1800"/>
              <a:buFont typeface="Corbel"/>
              <a:buNone/>
              <a:defRPr sz="1800">
                <a:solidFill>
                  <a:schemeClr val="dk2"/>
                </a:solidFill>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grpSp>
        <p:nvGrpSpPr>
          <p:cNvPr id="66" name="Google Shape;66;p10"/>
          <p:cNvGrpSpPr/>
          <p:nvPr/>
        </p:nvGrpSpPr>
        <p:grpSpPr>
          <a:xfrm>
            <a:off x="167217" y="5172493"/>
            <a:ext cx="4800600" cy="1626228"/>
            <a:chOff x="358228" y="4949046"/>
            <a:chExt cx="4800600" cy="1626228"/>
          </a:xfrm>
        </p:grpSpPr>
        <p:pic>
          <p:nvPicPr>
            <p:cNvPr id="67" name="Google Shape;67;p10"/>
            <p:cNvPicPr preferRelativeResize="0"/>
            <p:nvPr/>
          </p:nvPicPr>
          <p:blipFill rotWithShape="1">
            <a:blip r:embed="rId3">
              <a:alphaModFix/>
            </a:blip>
            <a:srcRect b="0" l="0" r="0" t="0"/>
            <a:stretch/>
          </p:blipFill>
          <p:spPr>
            <a:xfrm>
              <a:off x="431800" y="4949046"/>
              <a:ext cx="1619251" cy="1034242"/>
            </a:xfrm>
            <a:prstGeom prst="rect">
              <a:avLst/>
            </a:prstGeom>
            <a:noFill/>
            <a:ln>
              <a:noFill/>
            </a:ln>
          </p:spPr>
        </p:pic>
        <p:sp>
          <p:nvSpPr>
            <p:cNvPr id="68" name="Google Shape;68;p10"/>
            <p:cNvSpPr/>
            <p:nvPr/>
          </p:nvSpPr>
          <p:spPr>
            <a:xfrm>
              <a:off x="358228" y="6021236"/>
              <a:ext cx="4800600" cy="5540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A5A5A5"/>
                  </a:solidFill>
                  <a:latin typeface="Corbel"/>
                  <a:ea typeface="Corbel"/>
                  <a:cs typeface="Corbel"/>
                  <a:sym typeface="Corbel"/>
                </a:rPr>
                <a:t>ELIXIR-CONVERGE is funded by the European Union’s Horizon 2020 research and innovation programme under grant agreement number 871075.</a:t>
              </a:r>
              <a:endParaRPr b="0" i="0" sz="1400" u="none" cap="none" strike="noStrike">
                <a:solidFill>
                  <a:srgbClr val="A5A5A5"/>
                </a:solidFill>
                <a:latin typeface="Corbel"/>
                <a:ea typeface="Corbel"/>
                <a:cs typeface="Corbel"/>
                <a:sym typeface="Corbel"/>
              </a:endParaRPr>
            </a:p>
          </p:txBody>
        </p:sp>
        <p:pic>
          <p:nvPicPr>
            <p:cNvPr id="69" name="Google Shape;69;p10"/>
            <p:cNvPicPr preferRelativeResize="0"/>
            <p:nvPr/>
          </p:nvPicPr>
          <p:blipFill rotWithShape="1">
            <a:blip r:embed="rId4">
              <a:alphaModFix/>
            </a:blip>
            <a:srcRect b="0" l="0" r="0" t="0"/>
            <a:stretch/>
          </p:blipFill>
          <p:spPr>
            <a:xfrm>
              <a:off x="2070299" y="4949046"/>
              <a:ext cx="1557448" cy="1034243"/>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9" Type="http://schemas.openxmlformats.org/officeDocument/2006/relationships/slideLayout" Target="../slideLayouts/slideLayout23.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5" Type="http://schemas.openxmlformats.org/officeDocument/2006/relationships/image" Target="../media/image22.png"/><Relationship Id="rId19" Type="http://schemas.openxmlformats.org/officeDocument/2006/relationships/theme" Target="../theme/theme3.xml"/><Relationship Id="rId6" Type="http://schemas.openxmlformats.org/officeDocument/2006/relationships/image" Target="../media/image23.jpg"/><Relationship Id="rId18" Type="http://schemas.openxmlformats.org/officeDocument/2006/relationships/slideLayout" Target="../slideLayouts/slideLayout32.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5" Type="http://schemas.openxmlformats.org/officeDocument/2006/relationships/theme" Target="../theme/theme4.xml"/><Relationship Id="rId14" Type="http://schemas.openxmlformats.org/officeDocument/2006/relationships/slideLayout" Target="../slideLayouts/slideLayout4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719667" y="333375"/>
            <a:ext cx="10871200" cy="503238"/>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3200" u="none" cap="none" strike="noStrike">
                <a:solidFill>
                  <a:schemeClr val="accent1"/>
                </a:solidFill>
                <a:latin typeface="Arial"/>
                <a:ea typeface="Arial"/>
                <a:cs typeface="Arial"/>
                <a:sym typeface="Arial"/>
              </a:defRPr>
            </a:lvl9pPr>
          </a:lstStyle>
          <a:p/>
        </p:txBody>
      </p:sp>
      <p:sp>
        <p:nvSpPr>
          <p:cNvPr id="11" name="Google Shape;11;p1"/>
          <p:cNvSpPr txBox="1"/>
          <p:nvPr>
            <p:ph idx="1" type="body"/>
          </p:nvPr>
        </p:nvSpPr>
        <p:spPr>
          <a:xfrm>
            <a:off x="719667" y="1253331"/>
            <a:ext cx="10871200" cy="4351337"/>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480"/>
              </a:spcBef>
              <a:spcAft>
                <a:spcPts val="0"/>
              </a:spcAft>
              <a:buClr>
                <a:schemeClr val="accent1"/>
              </a:buClr>
              <a:buSzPts val="2400"/>
              <a:buFont typeface="Corbel"/>
              <a:buChar char="•"/>
              <a:defRPr b="0" i="0" sz="2400" u="none" cap="none" strike="noStrike">
                <a:solidFill>
                  <a:schemeClr val="dk1"/>
                </a:solidFill>
                <a:latin typeface="Corbel"/>
                <a:ea typeface="Corbel"/>
                <a:cs typeface="Corbel"/>
                <a:sym typeface="Corbel"/>
              </a:defRPr>
            </a:lvl1pPr>
            <a:lvl2pPr indent="-355600" lvl="1" marL="9144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2pPr>
            <a:lvl3pPr indent="-355600" lvl="2" marL="13716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3pPr>
            <a:lvl4pPr indent="-355600" lvl="3" marL="18288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6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accent1"/>
              </a:buClr>
              <a:buSzPts val="2000"/>
              <a:buFont typeface="Times"/>
              <a:buChar char="•"/>
              <a:defRPr b="0" i="0" sz="20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 name="Shape 98"/>
        <p:cNvGrpSpPr/>
        <p:nvPr/>
      </p:nvGrpSpPr>
      <p:grpSpPr>
        <a:xfrm>
          <a:off x="0" y="0"/>
          <a:ext cx="0" cy="0"/>
          <a:chOff x="0" y="0"/>
          <a:chExt cx="0" cy="0"/>
        </a:xfrm>
      </p:grpSpPr>
      <p:sp>
        <p:nvSpPr>
          <p:cNvPr id="99" name="Google Shape;99;p16"/>
          <p:cNvSpPr txBox="1"/>
          <p:nvPr>
            <p:ph type="title"/>
          </p:nvPr>
        </p:nvSpPr>
        <p:spPr>
          <a:xfrm>
            <a:off x="719667" y="735325"/>
            <a:ext cx="10871100" cy="5031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1" i="0" sz="3200" u="none" cap="none" strike="noStrike">
                <a:solidFill>
                  <a:schemeClr val="accent1"/>
                </a:solidFill>
                <a:latin typeface="Corbel"/>
                <a:ea typeface="Corbel"/>
                <a:cs typeface="Corbel"/>
                <a:sym typeface="Corbel"/>
              </a:defRPr>
            </a:lvl1pPr>
            <a:lvl2pPr lvl="1"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2pPr>
            <a:lvl3pPr lvl="2"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3pPr>
            <a:lvl4pPr lvl="3"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4pPr>
            <a:lvl5pPr lvl="4" marR="0" rtl="0" algn="l">
              <a:spcBef>
                <a:spcPts val="0"/>
              </a:spcBef>
              <a:spcAft>
                <a:spcPts val="0"/>
              </a:spcAft>
              <a:buSzPts val="1400"/>
              <a:buNone/>
              <a:defRPr b="0" i="0" sz="3200" u="none" cap="none" strike="noStrike">
                <a:solidFill>
                  <a:schemeClr val="accent1"/>
                </a:solidFill>
                <a:latin typeface="Corbel"/>
                <a:ea typeface="Corbel"/>
                <a:cs typeface="Corbel"/>
                <a:sym typeface="Corbel"/>
              </a:defRPr>
            </a:lvl5pPr>
            <a:lvl6pPr lvl="5"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6pPr>
            <a:lvl7pPr lvl="6"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7pPr>
            <a:lvl8pPr lvl="7"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8pPr>
            <a:lvl9pPr lvl="8" marR="0" rtl="0" algn="l">
              <a:spcBef>
                <a:spcPts val="0"/>
              </a:spcBef>
              <a:spcAft>
                <a:spcPts val="0"/>
              </a:spcAft>
              <a:buSzPts val="1400"/>
              <a:buNone/>
              <a:defRPr b="0" i="0" sz="3200" u="none" cap="none" strike="noStrike">
                <a:solidFill>
                  <a:schemeClr val="accent1"/>
                </a:solidFill>
                <a:latin typeface="Arial"/>
                <a:ea typeface="Arial"/>
                <a:cs typeface="Arial"/>
                <a:sym typeface="Arial"/>
              </a:defRPr>
            </a:lvl9pPr>
          </a:lstStyle>
          <a:p/>
        </p:txBody>
      </p:sp>
      <p:sp>
        <p:nvSpPr>
          <p:cNvPr id="100" name="Google Shape;100;p16"/>
          <p:cNvSpPr txBox="1"/>
          <p:nvPr>
            <p:ph idx="1" type="body"/>
          </p:nvPr>
        </p:nvSpPr>
        <p:spPr>
          <a:xfrm>
            <a:off x="711200" y="1525589"/>
            <a:ext cx="10871100" cy="4351200"/>
          </a:xfrm>
          <a:prstGeom prst="rect">
            <a:avLst/>
          </a:prstGeom>
          <a:noFill/>
          <a:ln>
            <a:noFill/>
          </a:ln>
        </p:spPr>
        <p:txBody>
          <a:bodyPr anchorCtr="0" anchor="t" bIns="0" lIns="0" spcFirstLastPara="1" rIns="0" wrap="square" tIns="0">
            <a:noAutofit/>
          </a:bodyPr>
          <a:lstStyle>
            <a:lvl1pPr indent="-381000" lvl="0" marL="457200" marR="0" rtl="0" algn="l">
              <a:spcBef>
                <a:spcPts val="480"/>
              </a:spcBef>
              <a:spcAft>
                <a:spcPts val="0"/>
              </a:spcAft>
              <a:buClr>
                <a:schemeClr val="accent1"/>
              </a:buClr>
              <a:buSzPts val="2400"/>
              <a:buFont typeface="Corbel"/>
              <a:buChar char="•"/>
              <a:defRPr i="0" sz="2400" u="none" cap="none" strike="noStrike">
                <a:solidFill>
                  <a:schemeClr val="dk1"/>
                </a:solidFill>
                <a:latin typeface="Corbel"/>
                <a:ea typeface="Corbel"/>
                <a:cs typeface="Corbel"/>
                <a:sym typeface="Corbel"/>
              </a:defRPr>
            </a:lvl1pPr>
            <a:lvl2pPr indent="-355600" lvl="1" marL="914400" marR="0" rtl="0" algn="l">
              <a:spcBef>
                <a:spcPts val="600"/>
              </a:spcBef>
              <a:spcAft>
                <a:spcPts val="0"/>
              </a:spcAft>
              <a:buClr>
                <a:schemeClr val="accent1"/>
              </a:buClr>
              <a:buSzPts val="2000"/>
              <a:buFont typeface="Corbel"/>
              <a:buChar char="•"/>
              <a:defRPr i="0" sz="2000" u="none" cap="none" strike="noStrike">
                <a:solidFill>
                  <a:schemeClr val="dk1"/>
                </a:solidFill>
                <a:latin typeface="Corbel"/>
                <a:ea typeface="Corbel"/>
                <a:cs typeface="Corbel"/>
                <a:sym typeface="Corbel"/>
              </a:defRPr>
            </a:lvl2pPr>
            <a:lvl3pPr indent="-355600" lvl="2" marL="1371600" marR="0" rtl="0" algn="l">
              <a:spcBef>
                <a:spcPts val="600"/>
              </a:spcBef>
              <a:spcAft>
                <a:spcPts val="0"/>
              </a:spcAft>
              <a:buClr>
                <a:schemeClr val="accent1"/>
              </a:buClr>
              <a:buSzPts val="2000"/>
              <a:buFont typeface="Corbel"/>
              <a:buChar char="•"/>
              <a:defRPr i="0" sz="2000" u="none" cap="none" strike="noStrike">
                <a:solidFill>
                  <a:schemeClr val="dk1"/>
                </a:solidFill>
                <a:latin typeface="Corbel"/>
                <a:ea typeface="Corbel"/>
                <a:cs typeface="Corbel"/>
                <a:sym typeface="Corbel"/>
              </a:defRPr>
            </a:lvl3pPr>
            <a:lvl4pPr indent="-330200" lvl="3" marL="18288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4pPr>
            <a:lvl5pPr indent="-330200" lvl="4" marL="22860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5pPr>
            <a:lvl6pPr indent="-330200" lvl="5" marL="2743200" marR="0" rtl="0" algn="l">
              <a:spcBef>
                <a:spcPts val="6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6pPr>
            <a:lvl7pPr indent="-330200" lvl="6" marL="32004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7pPr>
            <a:lvl8pPr indent="-330200" lvl="7" marL="36576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8pPr>
            <a:lvl9pPr indent="-330200" lvl="8" marL="4114800" marR="0" rtl="0" algn="l">
              <a:spcBef>
                <a:spcPts val="400"/>
              </a:spcBef>
              <a:spcAft>
                <a:spcPts val="0"/>
              </a:spcAft>
              <a:buClr>
                <a:schemeClr val="accent1"/>
              </a:buClr>
              <a:buSzPts val="1600"/>
              <a:buFont typeface="Corbel"/>
              <a:buChar char="•"/>
              <a:defRPr i="0" sz="1600" u="none" cap="none" strike="noStrike">
                <a:solidFill>
                  <a:schemeClr val="dk1"/>
                </a:solidFill>
                <a:latin typeface="Corbel"/>
                <a:ea typeface="Corbel"/>
                <a:cs typeface="Corbel"/>
                <a:sym typeface="Corbel"/>
              </a:defRPr>
            </a:lvl9pPr>
          </a:lstStyle>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pic>
        <p:nvPicPr>
          <p:cNvPr id="139" name="Google Shape;139;p23"/>
          <p:cNvPicPr preferRelativeResize="0"/>
          <p:nvPr/>
        </p:nvPicPr>
        <p:blipFill rotWithShape="1">
          <a:blip r:embed="rId1">
            <a:alphaModFix/>
          </a:blip>
          <a:srcRect b="0" l="0" r="0" t="0"/>
          <a:stretch/>
        </p:blipFill>
        <p:spPr>
          <a:xfrm>
            <a:off x="10470600" y="-297720"/>
            <a:ext cx="1766165" cy="1325160"/>
          </a:xfrm>
          <a:prstGeom prst="rect">
            <a:avLst/>
          </a:prstGeom>
          <a:noFill/>
          <a:ln>
            <a:noFill/>
          </a:ln>
        </p:spPr>
      </p:pic>
      <p:pic>
        <p:nvPicPr>
          <p:cNvPr id="140" name="Google Shape;140;p23"/>
          <p:cNvPicPr preferRelativeResize="0"/>
          <p:nvPr/>
        </p:nvPicPr>
        <p:blipFill rotWithShape="1">
          <a:blip r:embed="rId2">
            <a:alphaModFix/>
          </a:blip>
          <a:srcRect b="0" l="0" r="0" t="0"/>
          <a:stretch/>
        </p:blipFill>
        <p:spPr>
          <a:xfrm>
            <a:off x="88200" y="1838520"/>
            <a:ext cx="5810038" cy="4882319"/>
          </a:xfrm>
          <a:prstGeom prst="rect">
            <a:avLst/>
          </a:prstGeom>
          <a:noFill/>
          <a:ln>
            <a:noFill/>
          </a:ln>
        </p:spPr>
      </p:pic>
      <p:sp>
        <p:nvSpPr>
          <p:cNvPr id="141" name="Google Shape;141;p23"/>
          <p:cNvSpPr/>
          <p:nvPr/>
        </p:nvSpPr>
        <p:spPr>
          <a:xfrm>
            <a:off x="0" y="6219720"/>
            <a:ext cx="12191700" cy="63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42" name="Google Shape;142;p23"/>
          <p:cNvSpPr txBox="1"/>
          <p:nvPr>
            <p:ph type="title"/>
          </p:nvPr>
        </p:nvSpPr>
        <p:spPr>
          <a:xfrm>
            <a:off x="1523880" y="2745360"/>
            <a:ext cx="9143700" cy="1275300"/>
          </a:xfrm>
          <a:prstGeom prst="rect">
            <a:avLst/>
          </a:prstGeom>
          <a:noFill/>
          <a:ln>
            <a:noFill/>
          </a:ln>
        </p:spPr>
        <p:txBody>
          <a:bodyPr anchorCtr="0" anchor="b" bIns="45700" lIns="91425" spcFirstLastPara="1" rIns="91425" wrap="square" tIns="45700">
            <a:norm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pic>
        <p:nvPicPr>
          <p:cNvPr id="143" name="Google Shape;143;p23"/>
          <p:cNvPicPr preferRelativeResize="0"/>
          <p:nvPr/>
        </p:nvPicPr>
        <p:blipFill rotWithShape="1">
          <a:blip r:embed="rId3">
            <a:alphaModFix/>
          </a:blip>
          <a:srcRect b="0" l="0" r="0" t="0"/>
          <a:stretch/>
        </p:blipFill>
        <p:spPr>
          <a:xfrm>
            <a:off x="4151880" y="254160"/>
            <a:ext cx="3888000" cy="1377001"/>
          </a:xfrm>
          <a:prstGeom prst="rect">
            <a:avLst/>
          </a:prstGeom>
          <a:noFill/>
          <a:ln>
            <a:noFill/>
          </a:ln>
        </p:spPr>
      </p:pic>
      <p:pic>
        <p:nvPicPr>
          <p:cNvPr id="144" name="Google Shape;144;p23"/>
          <p:cNvPicPr preferRelativeResize="0"/>
          <p:nvPr/>
        </p:nvPicPr>
        <p:blipFill rotWithShape="1">
          <a:blip r:embed="rId4">
            <a:alphaModFix/>
          </a:blip>
          <a:srcRect b="0" l="0" r="0" t="0"/>
          <a:stretch/>
        </p:blipFill>
        <p:spPr>
          <a:xfrm>
            <a:off x="1223280" y="6431040"/>
            <a:ext cx="10305000" cy="273600"/>
          </a:xfrm>
          <a:prstGeom prst="rect">
            <a:avLst/>
          </a:prstGeom>
          <a:noFill/>
          <a:ln>
            <a:noFill/>
          </a:ln>
        </p:spPr>
      </p:pic>
      <p:sp>
        <p:nvSpPr>
          <p:cNvPr id="145" name="Google Shape;145;p23"/>
          <p:cNvSpPr/>
          <p:nvPr/>
        </p:nvSpPr>
        <p:spPr>
          <a:xfrm>
            <a:off x="10503360" y="0"/>
            <a:ext cx="1688400" cy="782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pic>
        <p:nvPicPr>
          <p:cNvPr id="146" name="Google Shape;146;p23"/>
          <p:cNvPicPr preferRelativeResize="0"/>
          <p:nvPr/>
        </p:nvPicPr>
        <p:blipFill rotWithShape="1">
          <a:blip r:embed="rId5">
            <a:alphaModFix/>
          </a:blip>
          <a:srcRect b="0" l="0" r="0" t="0"/>
          <a:stretch/>
        </p:blipFill>
        <p:spPr>
          <a:xfrm>
            <a:off x="3410640" y="1759320"/>
            <a:ext cx="5370842" cy="534240"/>
          </a:xfrm>
          <a:prstGeom prst="rect">
            <a:avLst/>
          </a:prstGeom>
          <a:noFill/>
          <a:ln>
            <a:noFill/>
          </a:ln>
        </p:spPr>
      </p:pic>
      <p:pic>
        <p:nvPicPr>
          <p:cNvPr descr="N:\Horizon_Projektphasen\3-Projektphase\Dissemination &amp; Exploitation\EU-Flagge.jpg" id="147" name="Google Shape;147;p23"/>
          <p:cNvPicPr preferRelativeResize="0"/>
          <p:nvPr/>
        </p:nvPicPr>
        <p:blipFill rotWithShape="1">
          <a:blip r:embed="rId6">
            <a:alphaModFix/>
          </a:blip>
          <a:srcRect b="0" l="0" r="0" t="0"/>
          <a:stretch/>
        </p:blipFill>
        <p:spPr>
          <a:xfrm>
            <a:off x="632160" y="6361920"/>
            <a:ext cx="504360" cy="342720"/>
          </a:xfrm>
          <a:prstGeom prst="rect">
            <a:avLst/>
          </a:prstGeom>
          <a:noFill/>
          <a:ln>
            <a:noFill/>
          </a:ln>
        </p:spPr>
      </p:pic>
      <p:sp>
        <p:nvSpPr>
          <p:cNvPr id="148" name="Google Shape;148;p23"/>
          <p:cNvSpPr txBox="1"/>
          <p:nvPr>
            <p:ph idx="1" type="body"/>
          </p:nvPr>
        </p:nvSpPr>
        <p:spPr>
          <a:xfrm>
            <a:off x="653040" y="4688640"/>
            <a:ext cx="5039700" cy="3600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49" name="Google Shape;149;p23"/>
          <p:cNvSpPr txBox="1"/>
          <p:nvPr>
            <p:ph idx="2" type="body"/>
          </p:nvPr>
        </p:nvSpPr>
        <p:spPr>
          <a:xfrm>
            <a:off x="652320" y="5120280"/>
            <a:ext cx="5039700" cy="3600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50" name="Google Shape;150;p23"/>
          <p:cNvSpPr txBox="1"/>
          <p:nvPr>
            <p:ph idx="3" type="body"/>
          </p:nvPr>
        </p:nvSpPr>
        <p:spPr>
          <a:xfrm>
            <a:off x="7061760" y="4686120"/>
            <a:ext cx="4407300" cy="1223700"/>
          </a:xfrm>
          <a:prstGeom prst="rect">
            <a:avLst/>
          </a:prstGeom>
          <a:noFill/>
          <a:ln>
            <a:noFill/>
          </a:ln>
        </p:spPr>
        <p:txBody>
          <a:bodyPr anchorCtr="0" anchor="t" bIns="45000" lIns="90000" spcFirstLastPara="1" rIns="90000" wrap="square" tIns="45000">
            <a:normAutofit/>
          </a:bodyPr>
          <a:lstStyle>
            <a:lvl1pPr indent="-228600" lvl="0" marL="457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51" name="Google Shape;151;p23"/>
          <p:cNvSpPr txBox="1"/>
          <p:nvPr>
            <p:ph idx="4" type="body"/>
          </p:nvPr>
        </p:nvSpPr>
        <p:spPr>
          <a:xfrm>
            <a:off x="652320" y="5547600"/>
            <a:ext cx="5039700" cy="3600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pic>
        <p:nvPicPr>
          <p:cNvPr id="201" name="Google Shape;201;p36"/>
          <p:cNvPicPr preferRelativeResize="0"/>
          <p:nvPr/>
        </p:nvPicPr>
        <p:blipFill rotWithShape="1">
          <a:blip r:embed="rId1">
            <a:alphaModFix/>
          </a:blip>
          <a:srcRect b="0" l="0" r="0" t="0"/>
          <a:stretch/>
        </p:blipFill>
        <p:spPr>
          <a:xfrm>
            <a:off x="10470600" y="-297720"/>
            <a:ext cx="1766165" cy="1325160"/>
          </a:xfrm>
          <a:prstGeom prst="rect">
            <a:avLst/>
          </a:prstGeom>
          <a:noFill/>
          <a:ln>
            <a:noFill/>
          </a:ln>
        </p:spPr>
      </p:pic>
      <p:pic>
        <p:nvPicPr>
          <p:cNvPr id="202" name="Google Shape;202;p36"/>
          <p:cNvPicPr preferRelativeResize="0"/>
          <p:nvPr/>
        </p:nvPicPr>
        <p:blipFill rotWithShape="1">
          <a:blip r:embed="rId2">
            <a:alphaModFix/>
          </a:blip>
          <a:srcRect b="0" l="0" r="0" t="0"/>
          <a:stretch/>
        </p:blipFill>
        <p:spPr>
          <a:xfrm>
            <a:off x="88200" y="1838520"/>
            <a:ext cx="5810038" cy="4882319"/>
          </a:xfrm>
          <a:prstGeom prst="rect">
            <a:avLst/>
          </a:prstGeom>
          <a:noFill/>
          <a:ln>
            <a:noFill/>
          </a:ln>
        </p:spPr>
      </p:pic>
      <p:sp>
        <p:nvSpPr>
          <p:cNvPr id="203" name="Google Shape;203;p36"/>
          <p:cNvSpPr txBox="1"/>
          <p:nvPr>
            <p:ph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4" name="Google Shape;204;p36"/>
          <p:cNvSpPr txBox="1"/>
          <p:nvPr>
            <p:ph idx="1"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5" name="Google Shape;205;p36"/>
          <p:cNvSpPr txBox="1"/>
          <p:nvPr>
            <p:ph idx="10" type="dt"/>
          </p:nvPr>
        </p:nvSpPr>
        <p:spPr>
          <a:xfrm>
            <a:off x="838080" y="6356520"/>
            <a:ext cx="2742900" cy="3648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500"/>
              <a:buFont typeface="Times New Roman"/>
              <a:buNone/>
              <a:defRPr b="0" i="0" sz="15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6" name="Google Shape;206;p36"/>
          <p:cNvSpPr txBox="1"/>
          <p:nvPr>
            <p:ph idx="11" type="ftr"/>
          </p:nvPr>
        </p:nvSpPr>
        <p:spPr>
          <a:xfrm>
            <a:off x="4038480" y="6356520"/>
            <a:ext cx="4114500" cy="3648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500"/>
              <a:buFont typeface="Times New Roman"/>
              <a:buNone/>
              <a:defRPr b="0" i="0" sz="1500" u="none" cap="none" strike="noStrike">
                <a:solidFill>
                  <a:srgbClr val="000000"/>
                </a:solidFill>
                <a:latin typeface="Times New Roman"/>
                <a:ea typeface="Times New Roman"/>
                <a:cs typeface="Times New Roman"/>
                <a:sym typeface="Times New Roman"/>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7" name="Google Shape;207;p36"/>
          <p:cNvSpPr txBox="1"/>
          <p:nvPr>
            <p:ph idx="12" type="sldNum"/>
          </p:nvPr>
        </p:nvSpPr>
        <p:spPr>
          <a:xfrm>
            <a:off x="8610480" y="6356520"/>
            <a:ext cx="2742900" cy="3648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9.png"/><Relationship Id="rId4" Type="http://schemas.openxmlformats.org/officeDocument/2006/relationships/image" Target="../media/image67.jpg"/><Relationship Id="rId5" Type="http://schemas.openxmlformats.org/officeDocument/2006/relationships/hyperlink" Target="https://rdmkit.elixir-europe.org/" TargetMode="External"/><Relationship Id="rId6" Type="http://schemas.openxmlformats.org/officeDocument/2006/relationships/hyperlink" Target="https://faircookbook.elixir-europe.org/content/home.htm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4.png"/><Relationship Id="rId4" Type="http://schemas.openxmlformats.org/officeDocument/2006/relationships/image" Target="../media/image137.png"/><Relationship Id="rId5"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5.png"/><Relationship Id="rId4" Type="http://schemas.openxmlformats.org/officeDocument/2006/relationships/image" Target="../media/image1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2.png"/><Relationship Id="rId4" Type="http://schemas.openxmlformats.org/officeDocument/2006/relationships/image" Target="../media/image175.png"/><Relationship Id="rId5" Type="http://schemas.openxmlformats.org/officeDocument/2006/relationships/image" Target="../media/image67.jpg"/><Relationship Id="rId6" Type="http://schemas.openxmlformats.org/officeDocument/2006/relationships/image" Target="../media/image8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rdmkit.elixir-europe.org/plant_sciences" TargetMode="Externa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8.png"/><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faircookbook.elixir-europe.org/content/recipes/reusability/plant-pheno-data-publication.html" TargetMode="External"/><Relationship Id="rId4" Type="http://schemas.openxmlformats.org/officeDocument/2006/relationships/hyperlink" Target="https://w3id.org/faircookbook/FCB083" TargetMode="External"/><Relationship Id="rId5" Type="http://schemas.openxmlformats.org/officeDocument/2006/relationships/image" Target="../media/image8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https://faircookbook.elixir-europe.org/content/recipes/reusability/plant-pheno-data-publication.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92.png"/><Relationship Id="rId4" Type="http://schemas.openxmlformats.org/officeDocument/2006/relationships/image" Target="../media/image82.png"/><Relationship Id="rId9" Type="http://schemas.openxmlformats.org/officeDocument/2006/relationships/image" Target="../media/image90.png"/><Relationship Id="rId5" Type="http://schemas.openxmlformats.org/officeDocument/2006/relationships/image" Target="../media/image88.png"/><Relationship Id="rId6" Type="http://schemas.openxmlformats.org/officeDocument/2006/relationships/image" Target="../media/image85.png"/><Relationship Id="rId7" Type="http://schemas.openxmlformats.org/officeDocument/2006/relationships/image" Target="../media/image84.png"/><Relationship Id="rId8" Type="http://schemas.openxmlformats.org/officeDocument/2006/relationships/image" Target="../media/image89.png"/><Relationship Id="rId11" Type="http://schemas.openxmlformats.org/officeDocument/2006/relationships/image" Target="../media/image100.png"/><Relationship Id="rId10" Type="http://schemas.openxmlformats.org/officeDocument/2006/relationships/image" Target="../media/image8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88.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9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97.png"/><Relationship Id="rId4" Type="http://schemas.openxmlformats.org/officeDocument/2006/relationships/image" Target="../media/image103.png"/><Relationship Id="rId5" Type="http://schemas.openxmlformats.org/officeDocument/2006/relationships/image" Target="../media/image10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94.png"/><Relationship Id="rId4" Type="http://schemas.openxmlformats.org/officeDocument/2006/relationships/hyperlink" Target="http://www.edal.ipk-gatersleben.d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94.png"/><Relationship Id="rId4" Type="http://schemas.openxmlformats.org/officeDocument/2006/relationships/hyperlink" Target="http://www.edal.ipk-gatersleben.de" TargetMode="External"/><Relationship Id="rId5" Type="http://schemas.openxmlformats.org/officeDocument/2006/relationships/image" Target="../media/image113.png"/></Relationships>
</file>

<file path=ppt/slides/_rels/slide4.xml.rels><?xml version="1.0" encoding="UTF-8" standalone="yes"?><Relationships xmlns="http://schemas.openxmlformats.org/package/2006/relationships"><Relationship Id="rId11" Type="http://schemas.openxmlformats.org/officeDocument/2006/relationships/image" Target="../media/image34.jpg"/><Relationship Id="rId10" Type="http://schemas.openxmlformats.org/officeDocument/2006/relationships/image" Target="../media/image33.jpg"/><Relationship Id="rId13" Type="http://schemas.openxmlformats.org/officeDocument/2006/relationships/image" Target="../media/image36.png"/><Relationship Id="rId12"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27.png"/><Relationship Id="rId9" Type="http://schemas.openxmlformats.org/officeDocument/2006/relationships/image" Target="../media/image32.jp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jpg"/><Relationship Id="rId8" Type="http://schemas.openxmlformats.org/officeDocument/2006/relationships/image" Target="../media/image3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108.png"/><Relationship Id="rId4" Type="http://schemas.openxmlformats.org/officeDocument/2006/relationships/hyperlink" Target="http://www.edal-pgp.ipk-gatersleben.de" TargetMode="External"/><Relationship Id="rId5" Type="http://schemas.openxmlformats.org/officeDocument/2006/relationships/image" Target="../media/image98.png"/><Relationship Id="rId6" Type="http://schemas.openxmlformats.org/officeDocument/2006/relationships/hyperlink" Target="http://drive.google.com/file/d/1CcLTM0zCylzzE7G83wXFFGo9FLLMtKsd/view" TargetMode="External"/><Relationship Id="rId7" Type="http://schemas.openxmlformats.org/officeDocument/2006/relationships/image" Target="../media/image11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108.png"/><Relationship Id="rId4" Type="http://schemas.openxmlformats.org/officeDocument/2006/relationships/hyperlink" Target="http://www.edal-pgp.ipk-gatersleben.de" TargetMode="External"/><Relationship Id="rId5" Type="http://schemas.openxmlformats.org/officeDocument/2006/relationships/image" Target="../media/image105.png"/><Relationship Id="rId6" Type="http://schemas.openxmlformats.org/officeDocument/2006/relationships/image" Target="../media/image10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06.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106.png"/><Relationship Id="rId4" Type="http://schemas.openxmlformats.org/officeDocument/2006/relationships/image" Target="../media/image114.png"/><Relationship Id="rId5" Type="http://schemas.openxmlformats.org/officeDocument/2006/relationships/image" Target="../media/image1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117.png"/><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107.png"/><Relationship Id="rId4" Type="http://schemas.openxmlformats.org/officeDocument/2006/relationships/hyperlink" Target="https://edal-pgp.ipk-gatersleben.de" TargetMode="External"/><Relationship Id="rId5" Type="http://schemas.openxmlformats.org/officeDocument/2006/relationships/image" Target="../media/image112.png"/><Relationship Id="rId6" Type="http://schemas.openxmlformats.org/officeDocument/2006/relationships/image" Target="../media/image111.png"/><Relationship Id="rId7" Type="http://schemas.openxmlformats.org/officeDocument/2006/relationships/hyperlink" Target="http://www.edal-pgp.ipk-gatersleben.de"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hyperlink" Target="https://faircookbook.elixir-europe.org/content/recipes/reusability/plant-pheno-data-publication.html#step-by-step-process-for-data-submission-and-publication-in-dataverses" TargetMode="External"/><Relationship Id="rId4" Type="http://schemas.openxmlformats.org/officeDocument/2006/relationships/hyperlink" Target="https://demo.dataverse.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15.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22.png"/><Relationship Id="rId4" Type="http://schemas.openxmlformats.org/officeDocument/2006/relationships/image" Target="../media/image131.png"/><Relationship Id="rId5" Type="http://schemas.openxmlformats.org/officeDocument/2006/relationships/image" Target="../media/image118.png"/><Relationship Id="rId6" Type="http://schemas.openxmlformats.org/officeDocument/2006/relationships/image" Target="../media/image1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19.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24.png"/><Relationship Id="rId4" Type="http://schemas.openxmlformats.org/officeDocument/2006/relationships/image" Target="../media/image121.png"/><Relationship Id="rId5" Type="http://schemas.openxmlformats.org/officeDocument/2006/relationships/image" Target="../media/image1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doi.org/10.15454/RGMM07" TargetMode="Externa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hyperlink" Target="https://docs.google.com/presentation/d/17vIXWJ1GZObDk6bPtcXWwU0-Adz5iipg/edit?usp=drive_link&amp;ouid=104271589029947775357&amp;rtpof=true&amp;sd=true"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doi.org/10.15454/IASSTN" TargetMode="External"/><Relationship Id="rId4" Type="http://schemas.openxmlformats.org/officeDocument/2006/relationships/image" Target="../media/image1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35.png"/><Relationship Id="rId4" Type="http://schemas.openxmlformats.org/officeDocument/2006/relationships/image" Target="../media/image132.png"/><Relationship Id="rId5" Type="http://schemas.openxmlformats.org/officeDocument/2006/relationships/image" Target="../media/image1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78.png"/><Relationship Id="rId4" Type="http://schemas.openxmlformats.org/officeDocument/2006/relationships/image" Target="../media/image134.png"/><Relationship Id="rId5" Type="http://schemas.openxmlformats.org/officeDocument/2006/relationships/image" Target="../media/image145.png"/><Relationship Id="rId6" Type="http://schemas.openxmlformats.org/officeDocument/2006/relationships/image" Target="../media/image1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41.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81.png"/><Relationship Id="rId4" Type="http://schemas.openxmlformats.org/officeDocument/2006/relationships/image" Target="../media/image1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3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152.png"/><Relationship Id="rId4" Type="http://schemas.openxmlformats.org/officeDocument/2006/relationships/hyperlink" Target="https://faircookbook.elixir-europe.org/content/recipes/reusability/plant-pheno-data-publication.html#step-2-add-mandatory-metadata-for-plant-phenotyping-data"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8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4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78.png"/><Relationship Id="rId4" Type="http://schemas.openxmlformats.org/officeDocument/2006/relationships/image" Target="../media/image1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hyperlink" Target="https://github.com/MIAPPE/MIAPPE/tree/v1.2/Templates" TargetMode="External"/><Relationship Id="rId4" Type="http://schemas.openxmlformats.org/officeDocument/2006/relationships/hyperlink" Target="https://framework.frictionlessdata.io/" TargetMode="External"/><Relationship Id="rId5" Type="http://schemas.openxmlformats.org/officeDocument/2006/relationships/hyperlink" Target="https://seek4science.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8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2.xml"/><Relationship Id="rId3" Type="http://schemas.openxmlformats.org/officeDocument/2006/relationships/hyperlink" Target="https://v4.framework.frictionlessdata.io/" TargetMode="External"/><Relationship Id="rId4" Type="http://schemas.openxmlformats.org/officeDocument/2006/relationships/hyperlink" Target="https://urgi.versailles.inrae.fr/fairdom/api" TargetMode="External"/><Relationship Id="rId5" Type="http://schemas.openxmlformats.org/officeDocument/2006/relationships/hyperlink" Target="https://github.com/AGENTproject/agent_validation" TargetMode="External"/><Relationship Id="rId6" Type="http://schemas.openxmlformats.org/officeDocument/2006/relationships/hyperlink" Target="mailto:agent-helpdesk@inrae.fr"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3.xml"/><Relationship Id="rId3" Type="http://schemas.openxmlformats.org/officeDocument/2006/relationships/image" Target="../media/image14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4.xml"/><Relationship Id="rId3" Type="http://schemas.openxmlformats.org/officeDocument/2006/relationships/image" Target="../media/image13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5.xml"/><Relationship Id="rId3" Type="http://schemas.openxmlformats.org/officeDocument/2006/relationships/image" Target="../media/image144.png"/><Relationship Id="rId4" Type="http://schemas.openxmlformats.org/officeDocument/2006/relationships/image" Target="../media/image14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6.xml"/><Relationship Id="rId3" Type="http://schemas.openxmlformats.org/officeDocument/2006/relationships/image" Target="../media/image15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7.xml"/><Relationship Id="rId3" Type="http://schemas.openxmlformats.org/officeDocument/2006/relationships/image" Target="../media/image1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8.xml"/><Relationship Id="rId3" Type="http://schemas.openxmlformats.org/officeDocument/2006/relationships/image" Target="../media/image147.png"/><Relationship Id="rId4" Type="http://schemas.openxmlformats.org/officeDocument/2006/relationships/image" Target="../media/image159.png"/><Relationship Id="rId5" Type="http://schemas.openxmlformats.org/officeDocument/2006/relationships/image" Target="../media/image14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hyperlink" Target="https://doi.org/10.37044/osf.io/ekhdw" TargetMode="External"/><Relationship Id="rId4" Type="http://schemas.openxmlformats.org/officeDocument/2006/relationships/hyperlink" Target="https://www.denbi.de/de-nbi-events/1547-biohackathon-germany-2" TargetMode="External"/><Relationship Id="rId5" Type="http://schemas.openxmlformats.org/officeDocument/2006/relationships/image" Target="../media/image186.png"/><Relationship Id="rId6" Type="http://schemas.openxmlformats.org/officeDocument/2006/relationships/image" Target="../media/image185.png"/><Relationship Id="rId7" Type="http://schemas.openxmlformats.org/officeDocument/2006/relationships/image" Target="../media/image189.png"/><Relationship Id="rId8" Type="http://schemas.openxmlformats.org/officeDocument/2006/relationships/image" Target="../media/image19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hyperlink" Target="https://rdmkit.elixir-europe.org/plant_phenomics_assembly" TargetMode="External"/></Relationships>
</file>

<file path=ppt/slides/_rels/slide83.xml.rels><?xml version="1.0" encoding="UTF-8" standalone="yes"?><Relationships xmlns="http://schemas.openxmlformats.org/package/2006/relationships"><Relationship Id="rId20" Type="http://schemas.openxmlformats.org/officeDocument/2006/relationships/image" Target="../media/image172.png"/><Relationship Id="rId22" Type="http://schemas.openxmlformats.org/officeDocument/2006/relationships/image" Target="../media/image180.jpg"/><Relationship Id="rId21" Type="http://schemas.openxmlformats.org/officeDocument/2006/relationships/image" Target="../media/image173.png"/><Relationship Id="rId24" Type="http://schemas.openxmlformats.org/officeDocument/2006/relationships/image" Target="../media/image174.png"/><Relationship Id="rId23" Type="http://schemas.openxmlformats.org/officeDocument/2006/relationships/image" Target="../media/image176.jpg"/><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64.png"/><Relationship Id="rId4" Type="http://schemas.openxmlformats.org/officeDocument/2006/relationships/image" Target="../media/image157.png"/><Relationship Id="rId9" Type="http://schemas.openxmlformats.org/officeDocument/2006/relationships/image" Target="../media/image160.png"/><Relationship Id="rId25" Type="http://schemas.openxmlformats.org/officeDocument/2006/relationships/image" Target="../media/image188.jpg"/><Relationship Id="rId5" Type="http://schemas.openxmlformats.org/officeDocument/2006/relationships/image" Target="../media/image183.png"/><Relationship Id="rId6" Type="http://schemas.openxmlformats.org/officeDocument/2006/relationships/image" Target="../media/image155.png"/><Relationship Id="rId7" Type="http://schemas.openxmlformats.org/officeDocument/2006/relationships/image" Target="../media/image158.png"/><Relationship Id="rId8" Type="http://schemas.openxmlformats.org/officeDocument/2006/relationships/image" Target="../media/image161.png"/><Relationship Id="rId11" Type="http://schemas.openxmlformats.org/officeDocument/2006/relationships/image" Target="../media/image167.png"/><Relationship Id="rId10" Type="http://schemas.openxmlformats.org/officeDocument/2006/relationships/image" Target="../media/image162.png"/><Relationship Id="rId13" Type="http://schemas.openxmlformats.org/officeDocument/2006/relationships/image" Target="../media/image163.jpg"/><Relationship Id="rId12" Type="http://schemas.openxmlformats.org/officeDocument/2006/relationships/image" Target="../media/image165.png"/><Relationship Id="rId15" Type="http://schemas.openxmlformats.org/officeDocument/2006/relationships/image" Target="../media/image170.png"/><Relationship Id="rId14" Type="http://schemas.openxmlformats.org/officeDocument/2006/relationships/image" Target="../media/image166.png"/><Relationship Id="rId17" Type="http://schemas.openxmlformats.org/officeDocument/2006/relationships/image" Target="../media/image168.png"/><Relationship Id="rId16" Type="http://schemas.openxmlformats.org/officeDocument/2006/relationships/image" Target="../media/image179.jpg"/><Relationship Id="rId19" Type="http://schemas.openxmlformats.org/officeDocument/2006/relationships/image" Target="../media/image171.jpg"/><Relationship Id="rId18" Type="http://schemas.openxmlformats.org/officeDocument/2006/relationships/image" Target="../media/image177.png"/></Relationships>
</file>

<file path=ppt/slides/_rels/slide9.xml.rels><?xml version="1.0" encoding="UTF-8" standalone="yes"?><Relationships xmlns="http://schemas.openxmlformats.org/package/2006/relationships"><Relationship Id="rId20" Type="http://schemas.openxmlformats.org/officeDocument/2006/relationships/image" Target="../media/image60.png"/><Relationship Id="rId22" Type="http://schemas.openxmlformats.org/officeDocument/2006/relationships/image" Target="../media/image64.png"/><Relationship Id="rId21" Type="http://schemas.openxmlformats.org/officeDocument/2006/relationships/image" Target="../media/image63.png"/><Relationship Id="rId24" Type="http://schemas.openxmlformats.org/officeDocument/2006/relationships/image" Target="../media/image62.png"/><Relationship Id="rId23"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4.png"/><Relationship Id="rId4" Type="http://schemas.openxmlformats.org/officeDocument/2006/relationships/image" Target="../media/image49.png"/><Relationship Id="rId9" Type="http://schemas.openxmlformats.org/officeDocument/2006/relationships/image" Target="../media/image48.png"/><Relationship Id="rId26" Type="http://schemas.openxmlformats.org/officeDocument/2006/relationships/image" Target="../media/image68.png"/><Relationship Id="rId25" Type="http://schemas.openxmlformats.org/officeDocument/2006/relationships/image" Target="../media/image65.png"/><Relationship Id="rId5" Type="http://schemas.openxmlformats.org/officeDocument/2006/relationships/image" Target="../media/image45.png"/><Relationship Id="rId6" Type="http://schemas.openxmlformats.org/officeDocument/2006/relationships/image" Target="../media/image47.png"/><Relationship Id="rId7" Type="http://schemas.openxmlformats.org/officeDocument/2006/relationships/image" Target="../media/image46.png"/><Relationship Id="rId8" Type="http://schemas.openxmlformats.org/officeDocument/2006/relationships/image" Target="../media/image54.png"/><Relationship Id="rId11" Type="http://schemas.openxmlformats.org/officeDocument/2006/relationships/image" Target="../media/image50.png"/><Relationship Id="rId10" Type="http://schemas.openxmlformats.org/officeDocument/2006/relationships/image" Target="../media/image51.jpg"/><Relationship Id="rId13" Type="http://schemas.openxmlformats.org/officeDocument/2006/relationships/image" Target="../media/image56.png"/><Relationship Id="rId12" Type="http://schemas.openxmlformats.org/officeDocument/2006/relationships/image" Target="../media/image61.png"/><Relationship Id="rId15" Type="http://schemas.openxmlformats.org/officeDocument/2006/relationships/image" Target="../media/image130.png"/><Relationship Id="rId14" Type="http://schemas.openxmlformats.org/officeDocument/2006/relationships/image" Target="../media/image55.png"/><Relationship Id="rId17" Type="http://schemas.openxmlformats.org/officeDocument/2006/relationships/image" Target="../media/image57.jpg"/><Relationship Id="rId16" Type="http://schemas.openxmlformats.org/officeDocument/2006/relationships/image" Target="../media/image53.png"/><Relationship Id="rId19" Type="http://schemas.openxmlformats.org/officeDocument/2006/relationships/image" Target="../media/image59.png"/><Relationship Id="rId18"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9"/>
          <p:cNvSpPr txBox="1"/>
          <p:nvPr>
            <p:ph type="ctrTitle"/>
          </p:nvPr>
        </p:nvSpPr>
        <p:spPr>
          <a:xfrm>
            <a:off x="2974425" y="3541300"/>
            <a:ext cx="8661000" cy="14346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US" sz="3800"/>
              <a:t>Plant Phenotyping data publication using MIAPPE, Dataverse and e!DAL-PGP</a:t>
            </a:r>
            <a:endParaRPr sz="3800"/>
          </a:p>
        </p:txBody>
      </p:sp>
      <p:sp>
        <p:nvSpPr>
          <p:cNvPr id="297" name="Google Shape;297;p49"/>
          <p:cNvSpPr txBox="1"/>
          <p:nvPr>
            <p:ph idx="1" type="subTitle"/>
          </p:nvPr>
        </p:nvSpPr>
        <p:spPr>
          <a:xfrm>
            <a:off x="2182500" y="4975900"/>
            <a:ext cx="9484800" cy="899700"/>
          </a:xfrm>
          <a:prstGeom prst="rect">
            <a:avLst/>
          </a:prstGeom>
        </p:spPr>
        <p:txBody>
          <a:bodyPr anchorCtr="0" anchor="ctr" bIns="0" lIns="0" spcFirstLastPara="1" rIns="0" wrap="square" tIns="0">
            <a:noAutofit/>
          </a:bodyPr>
          <a:lstStyle/>
          <a:p>
            <a:pPr indent="0" lvl="0" marL="114300" rtl="0" algn="r">
              <a:spcBef>
                <a:spcPts val="0"/>
              </a:spcBef>
              <a:spcAft>
                <a:spcPts val="0"/>
              </a:spcAft>
              <a:buClr>
                <a:schemeClr val="dk1"/>
              </a:buClr>
              <a:buSzPts val="2400"/>
              <a:buFont typeface="Corbel"/>
              <a:buNone/>
            </a:pPr>
            <a:r>
              <a:rPr lang="en-US" sz="2400">
                <a:solidFill>
                  <a:schemeClr val="dk1"/>
                </a:solidFill>
              </a:rPr>
              <a:t>B</a:t>
            </a:r>
            <a:r>
              <a:rPr lang="en-US" sz="2400">
                <a:solidFill>
                  <a:schemeClr val="dk1"/>
                </a:solidFill>
              </a:rPr>
              <a:t>ased on the guidelines published in RDMkit and the FAIR Cookbook</a:t>
            </a:r>
            <a:endParaRPr/>
          </a:p>
        </p:txBody>
      </p:sp>
      <p:sp>
        <p:nvSpPr>
          <p:cNvPr id="298" name="Google Shape;298;p49"/>
          <p:cNvSpPr txBox="1"/>
          <p:nvPr>
            <p:ph idx="2" type="body"/>
          </p:nvPr>
        </p:nvSpPr>
        <p:spPr>
          <a:xfrm>
            <a:off x="3775035" y="5875475"/>
            <a:ext cx="7860300" cy="558000"/>
          </a:xfrm>
          <a:prstGeom prst="rect">
            <a:avLst/>
          </a:prstGeom>
        </p:spPr>
        <p:txBody>
          <a:bodyPr anchorCtr="0" anchor="t" bIns="0" lIns="0" spcFirstLastPara="1" rIns="0" wrap="square" tIns="0">
            <a:noAutofit/>
          </a:bodyPr>
          <a:lstStyle/>
          <a:p>
            <a:pPr indent="0" lvl="0" marL="0" rtl="0" algn="r">
              <a:spcBef>
                <a:spcPts val="360"/>
              </a:spcBef>
              <a:spcAft>
                <a:spcPts val="600"/>
              </a:spcAft>
              <a:buNone/>
            </a:pPr>
            <a:r>
              <a:rPr lang="en-US"/>
              <a:t>Cyril Pommier, Erwan Le Floch, Daniel Arend</a:t>
            </a:r>
            <a:endParaRPr/>
          </a:p>
        </p:txBody>
      </p:sp>
      <p:sp>
        <p:nvSpPr>
          <p:cNvPr id="299" name="Google Shape;299;p49"/>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8"/>
          <p:cNvSpPr txBox="1"/>
          <p:nvPr>
            <p:ph idx="1" type="body"/>
          </p:nvPr>
        </p:nvSpPr>
        <p:spPr>
          <a:xfrm>
            <a:off x="743200" y="1233501"/>
            <a:ext cx="5352900" cy="4929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u="sng"/>
              <a:t>Thematic data repositories</a:t>
            </a:r>
            <a:endParaRPr u="sng"/>
          </a:p>
          <a:p>
            <a:pPr indent="-342900" lvl="0" marL="457200" rtl="0" algn="l">
              <a:lnSpc>
                <a:spcPct val="90000"/>
              </a:lnSpc>
              <a:spcBef>
                <a:spcPts val="800"/>
              </a:spcBef>
              <a:spcAft>
                <a:spcPts val="0"/>
              </a:spcAft>
              <a:buClr>
                <a:schemeClr val="dk1"/>
              </a:buClr>
              <a:buSzPts val="1800"/>
              <a:buChar char="•"/>
            </a:pPr>
            <a:r>
              <a:rPr lang="en-US"/>
              <a:t>Pros</a:t>
            </a:r>
            <a:endParaRPr/>
          </a:p>
          <a:p>
            <a:pPr indent="-342900" lvl="1" marL="914400" rtl="0" algn="l">
              <a:lnSpc>
                <a:spcPct val="90000"/>
              </a:lnSpc>
              <a:spcBef>
                <a:spcPts val="800"/>
              </a:spcBef>
              <a:spcAft>
                <a:spcPts val="0"/>
              </a:spcAft>
              <a:buClr>
                <a:schemeClr val="dk1"/>
              </a:buClr>
              <a:buSzPts val="1800"/>
              <a:buChar char="•"/>
            </a:pPr>
            <a:r>
              <a:rPr lang="en-US"/>
              <a:t>Precise dataset description and metadata</a:t>
            </a:r>
            <a:endParaRPr/>
          </a:p>
          <a:p>
            <a:pPr indent="-342900" lvl="1" marL="914400" rtl="0" algn="l">
              <a:lnSpc>
                <a:spcPct val="90000"/>
              </a:lnSpc>
              <a:spcBef>
                <a:spcPts val="800"/>
              </a:spcBef>
              <a:spcAft>
                <a:spcPts val="0"/>
              </a:spcAft>
              <a:buSzPts val="1800"/>
              <a:buChar char="•"/>
            </a:pPr>
            <a:r>
              <a:rPr lang="en-US"/>
              <a:t>Good quality</a:t>
            </a:r>
            <a:endParaRPr/>
          </a:p>
          <a:p>
            <a:pPr indent="-342900" lvl="0" marL="457200" rtl="0" algn="l">
              <a:lnSpc>
                <a:spcPct val="90000"/>
              </a:lnSpc>
              <a:spcBef>
                <a:spcPts val="800"/>
              </a:spcBef>
              <a:spcAft>
                <a:spcPts val="0"/>
              </a:spcAft>
              <a:buClr>
                <a:schemeClr val="dk1"/>
              </a:buClr>
              <a:buSzPts val="1800"/>
              <a:buChar char="•"/>
            </a:pPr>
            <a:r>
              <a:rPr lang="en-US"/>
              <a:t>Cons</a:t>
            </a:r>
            <a:endParaRPr/>
          </a:p>
          <a:p>
            <a:pPr indent="-342900" lvl="1" marL="914400" rtl="0" algn="l">
              <a:lnSpc>
                <a:spcPct val="90000"/>
              </a:lnSpc>
              <a:spcBef>
                <a:spcPts val="800"/>
              </a:spcBef>
              <a:spcAft>
                <a:spcPts val="0"/>
              </a:spcAft>
              <a:buClr>
                <a:schemeClr val="dk1"/>
              </a:buClr>
              <a:buSzPts val="1800"/>
              <a:buChar char="•"/>
            </a:pPr>
            <a:r>
              <a:rPr lang="en-US"/>
              <a:t>Not available for all data types (e.g. phenotyping)</a:t>
            </a:r>
            <a:endParaRPr/>
          </a:p>
          <a:p>
            <a:pPr indent="-342900" lvl="1" marL="914400" rtl="0" algn="l">
              <a:lnSpc>
                <a:spcPct val="90000"/>
              </a:lnSpc>
              <a:spcBef>
                <a:spcPts val="800"/>
              </a:spcBef>
              <a:spcAft>
                <a:spcPts val="0"/>
              </a:spcAft>
              <a:buClr>
                <a:schemeClr val="dk1"/>
              </a:buClr>
              <a:buSzPts val="1800"/>
              <a:buChar char="•"/>
            </a:pPr>
            <a:r>
              <a:rPr lang="en-US"/>
              <a:t>Time-consuming publication/curation of data</a:t>
            </a:r>
            <a:endParaRPr/>
          </a:p>
        </p:txBody>
      </p:sp>
      <p:sp>
        <p:nvSpPr>
          <p:cNvPr id="548" name="Google Shape;548;p58"/>
          <p:cNvSpPr txBox="1"/>
          <p:nvPr>
            <p:ph idx="2" type="body"/>
          </p:nvPr>
        </p:nvSpPr>
        <p:spPr>
          <a:xfrm>
            <a:off x="6096000" y="1233474"/>
            <a:ext cx="5406300" cy="5141400"/>
          </a:xfrm>
          <a:prstGeom prst="rect">
            <a:avLst/>
          </a:prstGeom>
          <a:noFill/>
          <a:ln>
            <a:noFill/>
          </a:ln>
        </p:spPr>
        <p:txBody>
          <a:bodyPr anchorCtr="0" anchor="t" bIns="45700" lIns="91425" spcFirstLastPara="1" rIns="91425" wrap="square" tIns="45700">
            <a:normAutofit lnSpcReduction="20000"/>
          </a:bodyPr>
          <a:lstStyle/>
          <a:p>
            <a:pPr indent="0" lvl="0" marL="114300" rtl="0" algn="l">
              <a:lnSpc>
                <a:spcPct val="90000"/>
              </a:lnSpc>
              <a:spcBef>
                <a:spcPts val="0"/>
              </a:spcBef>
              <a:spcAft>
                <a:spcPts val="0"/>
              </a:spcAft>
              <a:buNone/>
            </a:pPr>
            <a:r>
              <a:rPr lang="en-US" u="sng"/>
              <a:t>Generalist repositories</a:t>
            </a:r>
            <a:endParaRPr u="sng"/>
          </a:p>
          <a:p>
            <a:pPr indent="-342900" lvl="0" marL="457200" rtl="0" algn="l">
              <a:lnSpc>
                <a:spcPct val="90000"/>
              </a:lnSpc>
              <a:spcBef>
                <a:spcPts val="800"/>
              </a:spcBef>
              <a:spcAft>
                <a:spcPts val="0"/>
              </a:spcAft>
              <a:buClr>
                <a:schemeClr val="dk1"/>
              </a:buClr>
              <a:buSzPts val="1800"/>
              <a:buChar char="•"/>
            </a:pPr>
            <a:r>
              <a:rPr lang="en-US"/>
              <a:t>Pros</a:t>
            </a:r>
            <a:endParaRPr/>
          </a:p>
          <a:p>
            <a:pPr indent="-342900" lvl="1" marL="914400" rtl="0" algn="l">
              <a:lnSpc>
                <a:spcPct val="90000"/>
              </a:lnSpc>
              <a:spcBef>
                <a:spcPts val="800"/>
              </a:spcBef>
              <a:spcAft>
                <a:spcPts val="0"/>
              </a:spcAft>
              <a:buSzPts val="1800"/>
              <a:buChar char="•"/>
            </a:pPr>
            <a:r>
              <a:rPr lang="en-US"/>
              <a:t>Any</a:t>
            </a:r>
            <a:r>
              <a:rPr lang="en-US"/>
              <a:t> data type ⇒ flexible</a:t>
            </a:r>
            <a:endParaRPr/>
          </a:p>
          <a:p>
            <a:pPr indent="-342900" lvl="1" marL="914400" rtl="0" algn="l">
              <a:lnSpc>
                <a:spcPct val="90000"/>
              </a:lnSpc>
              <a:spcBef>
                <a:spcPts val="800"/>
              </a:spcBef>
              <a:spcAft>
                <a:spcPts val="0"/>
              </a:spcAft>
              <a:buSzPts val="1800"/>
              <a:buChar char="•"/>
            </a:pPr>
            <a:r>
              <a:rPr lang="en-US"/>
              <a:t>Minimal publication metadata </a:t>
            </a:r>
            <a:endParaRPr/>
          </a:p>
          <a:p>
            <a:pPr indent="-228600" lvl="2" marL="1143000" rtl="0" algn="l">
              <a:lnSpc>
                <a:spcPct val="90000"/>
              </a:lnSpc>
              <a:spcBef>
                <a:spcPts val="800"/>
              </a:spcBef>
              <a:spcAft>
                <a:spcPts val="0"/>
              </a:spcAft>
              <a:buSzPts val="1800"/>
              <a:buChar char="•"/>
            </a:pPr>
            <a:r>
              <a:rPr lang="en-US"/>
              <a:t>author, title, description, DOI</a:t>
            </a:r>
            <a:endParaRPr/>
          </a:p>
          <a:p>
            <a:pPr indent="-342900" lvl="1" marL="914400" rtl="0" algn="l">
              <a:lnSpc>
                <a:spcPct val="90000"/>
              </a:lnSpc>
              <a:spcBef>
                <a:spcPts val="800"/>
              </a:spcBef>
              <a:spcAft>
                <a:spcPts val="0"/>
              </a:spcAft>
              <a:buSzPts val="1800"/>
              <a:buChar char="•"/>
            </a:pPr>
            <a:r>
              <a:rPr lang="en-US"/>
              <a:t>Rapid submission/publication</a:t>
            </a:r>
            <a:endParaRPr/>
          </a:p>
          <a:p>
            <a:pPr indent="-342900" lvl="0" marL="457200" rtl="0" algn="l">
              <a:lnSpc>
                <a:spcPct val="90000"/>
              </a:lnSpc>
              <a:spcBef>
                <a:spcPts val="800"/>
              </a:spcBef>
              <a:spcAft>
                <a:spcPts val="0"/>
              </a:spcAft>
              <a:buClr>
                <a:schemeClr val="dk1"/>
              </a:buClr>
              <a:buSzPts val="1800"/>
              <a:buChar char="•"/>
            </a:pPr>
            <a:r>
              <a:rPr lang="en-US"/>
              <a:t>Cons</a:t>
            </a:r>
            <a:endParaRPr/>
          </a:p>
          <a:p>
            <a:pPr indent="-342900" lvl="1" marL="914400" rtl="0" algn="l">
              <a:lnSpc>
                <a:spcPct val="90000"/>
              </a:lnSpc>
              <a:spcBef>
                <a:spcPts val="800"/>
              </a:spcBef>
              <a:spcAft>
                <a:spcPts val="0"/>
              </a:spcAft>
              <a:buSzPts val="1800"/>
              <a:buChar char="•"/>
            </a:pPr>
            <a:r>
              <a:rPr lang="en-US"/>
              <a:t>Weak description (biological material, methods, etc.)</a:t>
            </a:r>
            <a:endParaRPr/>
          </a:p>
          <a:p>
            <a:pPr indent="-342900" lvl="1" marL="914400" rtl="0" algn="l">
              <a:lnSpc>
                <a:spcPct val="90000"/>
              </a:lnSpc>
              <a:spcBef>
                <a:spcPts val="800"/>
              </a:spcBef>
              <a:spcAft>
                <a:spcPts val="0"/>
              </a:spcAft>
              <a:buSzPts val="1800"/>
              <a:buChar char="•"/>
            </a:pPr>
            <a:r>
              <a:rPr lang="en-US"/>
              <a:t>Non-standard formats</a:t>
            </a:r>
            <a:endParaRPr/>
          </a:p>
          <a:p>
            <a:pPr indent="-342900" lvl="1" marL="914400" rtl="0" algn="l">
              <a:lnSpc>
                <a:spcPct val="90000"/>
              </a:lnSpc>
              <a:spcBef>
                <a:spcPts val="800"/>
              </a:spcBef>
              <a:spcAft>
                <a:spcPts val="0"/>
              </a:spcAft>
              <a:buSzPts val="1800"/>
              <a:buChar char="•"/>
            </a:pPr>
            <a:r>
              <a:rPr lang="en-US"/>
              <a:t>FAIR reduced (less Findability, Interoperability, Reusability)</a:t>
            </a:r>
            <a:endParaRPr/>
          </a:p>
          <a:p>
            <a:pPr indent="-368300" lvl="1" marL="914400" rtl="0" algn="l">
              <a:lnSpc>
                <a:spcPct val="90000"/>
              </a:lnSpc>
              <a:spcBef>
                <a:spcPts val="800"/>
              </a:spcBef>
              <a:spcAft>
                <a:spcPts val="0"/>
              </a:spcAft>
              <a:buSzPts val="2200"/>
              <a:buChar char="•"/>
            </a:pPr>
            <a:r>
              <a:rPr lang="en-US"/>
              <a:t>Need for Guidance and </a:t>
            </a:r>
            <a:r>
              <a:rPr lang="en-US"/>
              <a:t>optional</a:t>
            </a:r>
            <a:r>
              <a:rPr lang="en-US"/>
              <a:t> validators</a:t>
            </a:r>
            <a:endParaRPr/>
          </a:p>
          <a:p>
            <a:pPr indent="-76200" lvl="0" marL="228600" rtl="0" algn="l">
              <a:lnSpc>
                <a:spcPct val="90000"/>
              </a:lnSpc>
              <a:spcBef>
                <a:spcPts val="1000"/>
              </a:spcBef>
              <a:spcAft>
                <a:spcPts val="0"/>
              </a:spcAft>
              <a:buClr>
                <a:schemeClr val="dk1"/>
              </a:buClr>
              <a:buSzPts val="2400"/>
              <a:buNone/>
            </a:pPr>
            <a:r>
              <a:t/>
            </a:r>
            <a:endParaRPr/>
          </a:p>
        </p:txBody>
      </p:sp>
      <p:sp>
        <p:nvSpPr>
          <p:cNvPr id="549" name="Google Shape;549;p58"/>
          <p:cNvSpPr txBox="1"/>
          <p:nvPr>
            <p:ph type="title"/>
          </p:nvPr>
        </p:nvSpPr>
        <p:spPr>
          <a:xfrm>
            <a:off x="743192" y="149638"/>
            <a:ext cx="10758997" cy="8882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000"/>
              <a:buFont typeface="Calibri"/>
              <a:buNone/>
            </a:pPr>
            <a:r>
              <a:rPr lang="en-US"/>
              <a:t>Data repositories</a:t>
            </a:r>
            <a:endParaRPr/>
          </a:p>
        </p:txBody>
      </p:sp>
      <p:sp>
        <p:nvSpPr>
          <p:cNvPr id="550" name="Google Shape;550;p58"/>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9"/>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Knowledge Hub introduction : RDMKit &amp; FAIRCookbook </a:t>
            </a:r>
            <a:endParaRPr/>
          </a:p>
        </p:txBody>
      </p:sp>
      <p:sp>
        <p:nvSpPr>
          <p:cNvPr id="557" name="Google Shape;557;p59"/>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0"/>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Plant Pheno publication Guidelines</a:t>
            </a:r>
            <a:endParaRPr/>
          </a:p>
        </p:txBody>
      </p:sp>
      <p:sp>
        <p:nvSpPr>
          <p:cNvPr id="564" name="Google Shape;564;p60"/>
          <p:cNvSpPr txBox="1"/>
          <p:nvPr>
            <p:ph idx="1" type="body"/>
          </p:nvPr>
        </p:nvSpPr>
        <p:spPr>
          <a:xfrm>
            <a:off x="711200" y="13160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Ecosystem of knowledge documentation portals</a:t>
            </a:r>
            <a:endParaRPr b="1"/>
          </a:p>
          <a:p>
            <a:pPr indent="-342900" lvl="0" marL="457200" rtl="0" algn="l">
              <a:spcBef>
                <a:spcPts val="360"/>
              </a:spcBef>
              <a:spcAft>
                <a:spcPts val="0"/>
              </a:spcAft>
              <a:buSzPts val="1800"/>
              <a:buChar char="-"/>
            </a:pPr>
            <a:r>
              <a:rPr b="1" lang="en-US"/>
              <a:t>RDMkit</a:t>
            </a:r>
            <a:r>
              <a:rPr lang="en-US"/>
              <a:t>: entry point, with links to registries &amp; recipes, provides best practices &amp; guidelines to make your data FAIR</a:t>
            </a:r>
            <a:endParaRPr/>
          </a:p>
          <a:p>
            <a:pPr indent="-342900" lvl="0" marL="457200" rtl="0" algn="l">
              <a:spcBef>
                <a:spcPts val="0"/>
              </a:spcBef>
              <a:spcAft>
                <a:spcPts val="0"/>
              </a:spcAft>
              <a:buSzPts val="1800"/>
              <a:buChar char="-"/>
            </a:pPr>
            <a:r>
              <a:rPr b="1" lang="en-US"/>
              <a:t>FAIR Cookbook</a:t>
            </a:r>
            <a:r>
              <a:rPr lang="en-US"/>
              <a:t>: detailed recipes repository, that help to make &amp; keep data FAIR</a:t>
            </a:r>
            <a:endParaRPr/>
          </a:p>
          <a:p>
            <a:pPr indent="0" lvl="0" marL="0" rtl="0" algn="l">
              <a:spcBef>
                <a:spcPts val="360"/>
              </a:spcBef>
              <a:spcAft>
                <a:spcPts val="0"/>
              </a:spcAft>
              <a:buNone/>
            </a:pPr>
            <a:r>
              <a:t/>
            </a:r>
            <a:endParaRPr/>
          </a:p>
        </p:txBody>
      </p:sp>
      <p:pic>
        <p:nvPicPr>
          <p:cNvPr id="565" name="Google Shape;565;p60"/>
          <p:cNvPicPr preferRelativeResize="0"/>
          <p:nvPr/>
        </p:nvPicPr>
        <p:blipFill>
          <a:blip r:embed="rId3">
            <a:alphaModFix/>
          </a:blip>
          <a:stretch>
            <a:fillRect/>
          </a:stretch>
        </p:blipFill>
        <p:spPr>
          <a:xfrm>
            <a:off x="672974" y="3657600"/>
            <a:ext cx="4887526" cy="1026200"/>
          </a:xfrm>
          <a:prstGeom prst="rect">
            <a:avLst/>
          </a:prstGeom>
          <a:noFill/>
          <a:ln>
            <a:noFill/>
          </a:ln>
        </p:spPr>
      </p:pic>
      <p:pic>
        <p:nvPicPr>
          <p:cNvPr id="566" name="Google Shape;566;p60"/>
          <p:cNvPicPr preferRelativeResize="0"/>
          <p:nvPr/>
        </p:nvPicPr>
        <p:blipFill rotWithShape="1">
          <a:blip r:embed="rId4">
            <a:alphaModFix/>
          </a:blip>
          <a:srcRect b="21540" l="13776" r="13791" t="40541"/>
          <a:stretch/>
        </p:blipFill>
        <p:spPr>
          <a:xfrm>
            <a:off x="6629404" y="3429000"/>
            <a:ext cx="3807840" cy="1451893"/>
          </a:xfrm>
          <a:prstGeom prst="rect">
            <a:avLst/>
          </a:prstGeom>
          <a:noFill/>
          <a:ln>
            <a:noFill/>
          </a:ln>
        </p:spPr>
      </p:pic>
      <p:sp>
        <p:nvSpPr>
          <p:cNvPr id="567" name="Google Shape;567;p60"/>
          <p:cNvSpPr txBox="1"/>
          <p:nvPr/>
        </p:nvSpPr>
        <p:spPr>
          <a:xfrm>
            <a:off x="672975" y="5033300"/>
            <a:ext cx="48876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u="sng">
                <a:solidFill>
                  <a:schemeClr val="hlink"/>
                </a:solidFill>
                <a:hlinkClick r:id="rId5"/>
              </a:rPr>
              <a:t>https://rdmkit.elixir-europe.org/</a:t>
            </a:r>
            <a:endParaRPr sz="1700"/>
          </a:p>
        </p:txBody>
      </p:sp>
      <p:sp>
        <p:nvSpPr>
          <p:cNvPr id="568" name="Google Shape;568;p60"/>
          <p:cNvSpPr txBox="1"/>
          <p:nvPr/>
        </p:nvSpPr>
        <p:spPr>
          <a:xfrm>
            <a:off x="6629400" y="5011745"/>
            <a:ext cx="38079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700" u="sng">
                <a:solidFill>
                  <a:schemeClr val="hlink"/>
                </a:solidFill>
                <a:hlinkClick r:id="rId6"/>
              </a:rPr>
              <a:t>https://faircookbook.elixir-europe.org</a:t>
            </a:r>
            <a:endParaRPr sz="1700"/>
          </a:p>
        </p:txBody>
      </p:sp>
      <p:sp>
        <p:nvSpPr>
          <p:cNvPr id="569" name="Google Shape;569;p60"/>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1"/>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RDMkit</a:t>
            </a:r>
            <a:r>
              <a:rPr lang="en-US"/>
              <a:t> - Best practices &amp; guidelines to make your data FAIR</a:t>
            </a:r>
            <a:endParaRPr/>
          </a:p>
        </p:txBody>
      </p:sp>
      <p:sp>
        <p:nvSpPr>
          <p:cNvPr id="576" name="Google Shape;576;p61"/>
          <p:cNvSpPr txBox="1"/>
          <p:nvPr/>
        </p:nvSpPr>
        <p:spPr>
          <a:xfrm>
            <a:off x="719400" y="1571925"/>
            <a:ext cx="10871100" cy="2145600"/>
          </a:xfrm>
          <a:prstGeom prst="rect">
            <a:avLst/>
          </a:prstGeom>
          <a:noFill/>
          <a:ln>
            <a:noFill/>
          </a:ln>
        </p:spPr>
        <p:txBody>
          <a:bodyPr anchorCtr="0" anchor="t" bIns="0" lIns="0" spcFirstLastPara="1" rIns="0" wrap="square" tIns="0">
            <a:noAutofit/>
          </a:bodyPr>
          <a:lstStyle/>
          <a:p>
            <a:pPr indent="-355600" lvl="0" marL="457200" rtl="0" algn="l">
              <a:lnSpc>
                <a:spcPct val="150000"/>
              </a:lnSpc>
              <a:spcBef>
                <a:spcPts val="800"/>
              </a:spcBef>
              <a:spcAft>
                <a:spcPts val="0"/>
              </a:spcAft>
              <a:buClr>
                <a:srgbClr val="C23669"/>
              </a:buClr>
              <a:buSzPts val="2000"/>
              <a:buFont typeface="Corbel"/>
              <a:buChar char="●"/>
            </a:pPr>
            <a:r>
              <a:rPr lang="en-US" sz="2000">
                <a:solidFill>
                  <a:schemeClr val="dk1"/>
                </a:solidFill>
                <a:latin typeface="Corbel"/>
                <a:ea typeface="Corbel"/>
                <a:cs typeface="Corbel"/>
                <a:sym typeface="Corbel"/>
              </a:rPr>
              <a:t>A “wikipedia-like” knowledge base website, free and open</a:t>
            </a:r>
            <a:endParaRPr sz="2000">
              <a:solidFill>
                <a:schemeClr val="dk1"/>
              </a:solidFill>
              <a:latin typeface="Corbel"/>
              <a:ea typeface="Corbel"/>
              <a:cs typeface="Corbel"/>
              <a:sym typeface="Corbel"/>
            </a:endParaRPr>
          </a:p>
          <a:p>
            <a:pPr indent="-355600" lvl="0" marL="457200" rtl="0" algn="l">
              <a:lnSpc>
                <a:spcPct val="150000"/>
              </a:lnSpc>
              <a:spcBef>
                <a:spcPts val="0"/>
              </a:spcBef>
              <a:spcAft>
                <a:spcPts val="0"/>
              </a:spcAft>
              <a:buClr>
                <a:srgbClr val="C23669"/>
              </a:buClr>
              <a:buSzPts val="2000"/>
              <a:buFont typeface="Corbel"/>
              <a:buChar char="●"/>
            </a:pPr>
            <a:r>
              <a:rPr lang="en-US" sz="2000">
                <a:solidFill>
                  <a:schemeClr val="dk1"/>
                </a:solidFill>
                <a:latin typeface="Corbel"/>
                <a:ea typeface="Corbel"/>
                <a:cs typeface="Corbel"/>
                <a:sym typeface="Corbel"/>
              </a:rPr>
              <a:t>Describes how to manage research outputs according to FAIR principles</a:t>
            </a:r>
            <a:endParaRPr sz="2000">
              <a:solidFill>
                <a:schemeClr val="dk1"/>
              </a:solidFill>
              <a:latin typeface="Corbel"/>
              <a:ea typeface="Corbel"/>
              <a:cs typeface="Corbel"/>
              <a:sym typeface="Corbel"/>
            </a:endParaRPr>
          </a:p>
          <a:p>
            <a:pPr indent="-355600" lvl="0" marL="457200" rtl="0" algn="l">
              <a:lnSpc>
                <a:spcPct val="150000"/>
              </a:lnSpc>
              <a:spcBef>
                <a:spcPts val="0"/>
              </a:spcBef>
              <a:spcAft>
                <a:spcPts val="0"/>
              </a:spcAft>
              <a:buClr>
                <a:srgbClr val="C23669"/>
              </a:buClr>
              <a:buSzPts val="2000"/>
              <a:buFont typeface="Corbel"/>
              <a:buChar char="●"/>
            </a:pPr>
            <a:r>
              <a:rPr lang="en-US" sz="2000">
                <a:solidFill>
                  <a:schemeClr val="dk1"/>
                </a:solidFill>
                <a:latin typeface="Corbel"/>
                <a:ea typeface="Corbel"/>
                <a:cs typeface="Corbel"/>
                <a:sym typeface="Corbel"/>
              </a:rPr>
              <a:t>Portal to other online resources used by RDM professionals and researchers</a:t>
            </a:r>
            <a:endParaRPr sz="2000">
              <a:solidFill>
                <a:schemeClr val="dk1"/>
              </a:solidFill>
              <a:latin typeface="Corbel"/>
              <a:ea typeface="Corbel"/>
              <a:cs typeface="Corbel"/>
              <a:sym typeface="Corbel"/>
            </a:endParaRPr>
          </a:p>
          <a:p>
            <a:pPr indent="0" lvl="0" marL="0" rtl="0" algn="l">
              <a:lnSpc>
                <a:spcPct val="150000"/>
              </a:lnSpc>
              <a:spcBef>
                <a:spcPts val="800"/>
              </a:spcBef>
              <a:spcAft>
                <a:spcPts val="0"/>
              </a:spcAft>
              <a:buNone/>
            </a:pPr>
            <a:r>
              <a:rPr lang="en-US" sz="2000">
                <a:solidFill>
                  <a:schemeClr val="dk1"/>
                </a:solidFill>
                <a:latin typeface="Corbel"/>
                <a:ea typeface="Corbel"/>
                <a:cs typeface="Corbel"/>
                <a:sym typeface="Corbel"/>
              </a:rPr>
              <a:t>→ it is no peer-review journal, repository, registry or manual, but it provides you </a:t>
            </a:r>
            <a:r>
              <a:rPr lang="en-US" sz="2000">
                <a:solidFill>
                  <a:schemeClr val="dk1"/>
                </a:solidFill>
                <a:latin typeface="Corbel"/>
                <a:ea typeface="Corbel"/>
                <a:cs typeface="Corbel"/>
                <a:sym typeface="Corbel"/>
              </a:rPr>
              <a:t>information</a:t>
            </a:r>
            <a:r>
              <a:rPr lang="en-US" sz="2000">
                <a:solidFill>
                  <a:schemeClr val="dk1"/>
                </a:solidFill>
                <a:latin typeface="Corbel"/>
                <a:ea typeface="Corbel"/>
                <a:cs typeface="Corbel"/>
                <a:sym typeface="Corbel"/>
              </a:rPr>
              <a:t> &amp; links </a:t>
            </a:r>
            <a:endParaRPr sz="2000">
              <a:solidFill>
                <a:schemeClr val="dk1"/>
              </a:solidFill>
              <a:latin typeface="Corbel"/>
              <a:ea typeface="Corbel"/>
              <a:cs typeface="Corbel"/>
              <a:sym typeface="Corbel"/>
            </a:endParaRPr>
          </a:p>
        </p:txBody>
      </p:sp>
      <p:pic>
        <p:nvPicPr>
          <p:cNvPr id="577" name="Google Shape;577;p61"/>
          <p:cNvPicPr preferRelativeResize="0"/>
          <p:nvPr/>
        </p:nvPicPr>
        <p:blipFill>
          <a:blip r:embed="rId3">
            <a:alphaModFix/>
          </a:blip>
          <a:stretch>
            <a:fillRect/>
          </a:stretch>
        </p:blipFill>
        <p:spPr>
          <a:xfrm>
            <a:off x="723800" y="3852400"/>
            <a:ext cx="7552274" cy="1646600"/>
          </a:xfrm>
          <a:prstGeom prst="rect">
            <a:avLst/>
          </a:prstGeom>
          <a:noFill/>
          <a:ln>
            <a:noFill/>
          </a:ln>
          <a:effectLst>
            <a:outerShdw blurRad="185738" rotWithShape="0" algn="bl" dir="5400000" dist="85725">
              <a:srgbClr val="000000">
                <a:alpha val="17000"/>
              </a:srgbClr>
            </a:outerShdw>
          </a:effectLst>
        </p:spPr>
      </p:pic>
      <p:sp>
        <p:nvSpPr>
          <p:cNvPr id="578" name="Google Shape;578;p61"/>
          <p:cNvSpPr txBox="1"/>
          <p:nvPr/>
        </p:nvSpPr>
        <p:spPr>
          <a:xfrm>
            <a:off x="8437975" y="4491050"/>
            <a:ext cx="2865900" cy="3693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0"/>
              </a:spcAft>
              <a:buNone/>
            </a:pPr>
            <a:r>
              <a:rPr lang="en-US" sz="1200">
                <a:solidFill>
                  <a:srgbClr val="172B4B"/>
                </a:solidFill>
                <a:latin typeface="Open Sans"/>
                <a:ea typeface="Open Sans"/>
                <a:cs typeface="Open Sans"/>
                <a:sym typeface="Open Sans"/>
              </a:rPr>
              <a:t>URL: https://rdmkit.elixir-europe.org/</a:t>
            </a:r>
            <a:endParaRPr sz="1200"/>
          </a:p>
        </p:txBody>
      </p:sp>
      <p:sp>
        <p:nvSpPr>
          <p:cNvPr id="579" name="Google Shape;579;p61"/>
          <p:cNvSpPr txBox="1"/>
          <p:nvPr/>
        </p:nvSpPr>
        <p:spPr>
          <a:xfrm>
            <a:off x="719388" y="5592500"/>
            <a:ext cx="9225900" cy="615600"/>
          </a:xfrm>
          <a:prstGeom prst="rect">
            <a:avLst/>
          </a:prstGeom>
          <a:noFill/>
          <a:ln cap="flat" cmpd="sng" w="9525">
            <a:solidFill>
              <a:srgbClr val="4285F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orbel"/>
                <a:ea typeface="Corbel"/>
                <a:cs typeface="Corbel"/>
                <a:sym typeface="Corbel"/>
              </a:rPr>
              <a:t>Recommended in the </a:t>
            </a:r>
            <a:r>
              <a:rPr b="1" lang="en-US">
                <a:latin typeface="Corbel"/>
                <a:ea typeface="Corbel"/>
                <a:cs typeface="Corbel"/>
                <a:sym typeface="Corbel"/>
              </a:rPr>
              <a:t>Horizon Europe Program Guide</a:t>
            </a:r>
            <a:r>
              <a:rPr lang="en-US">
                <a:latin typeface="Corbel"/>
                <a:ea typeface="Corbel"/>
                <a:cs typeface="Corbel"/>
                <a:sym typeface="Corbel"/>
              </a:rPr>
              <a:t> as the “resource for Data Management guidelines and good practices for the Life Sciences”</a:t>
            </a:r>
            <a:endParaRPr>
              <a:latin typeface="Corbel"/>
              <a:ea typeface="Corbel"/>
              <a:cs typeface="Corbel"/>
              <a:sym typeface="Corbel"/>
            </a:endParaRPr>
          </a:p>
        </p:txBody>
      </p:sp>
      <p:sp>
        <p:nvSpPr>
          <p:cNvPr id="580" name="Google Shape;580;p61"/>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2"/>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RDMkit in numbers</a:t>
            </a:r>
            <a:endParaRPr/>
          </a:p>
        </p:txBody>
      </p:sp>
      <p:sp>
        <p:nvSpPr>
          <p:cNvPr id="587" name="Google Shape;587;p62"/>
          <p:cNvSpPr txBox="1"/>
          <p:nvPr>
            <p:ph idx="1" type="body"/>
          </p:nvPr>
        </p:nvSpPr>
        <p:spPr>
          <a:xfrm>
            <a:off x="570875" y="3755550"/>
            <a:ext cx="11272200" cy="2178600"/>
          </a:xfrm>
          <a:prstGeom prst="rect">
            <a:avLst/>
          </a:prstGeom>
        </p:spPr>
        <p:txBody>
          <a:bodyPr anchorCtr="0" anchor="t" bIns="0" lIns="0" spcFirstLastPara="1" rIns="0" wrap="square" tIns="0">
            <a:noAutofit/>
          </a:bodyPr>
          <a:lstStyle/>
          <a:p>
            <a:pPr indent="-355600" lvl="0" marL="457200" rtl="0" algn="l">
              <a:lnSpc>
                <a:spcPct val="150000"/>
              </a:lnSpc>
              <a:spcBef>
                <a:spcPts val="800"/>
              </a:spcBef>
              <a:spcAft>
                <a:spcPts val="0"/>
              </a:spcAft>
              <a:buClr>
                <a:srgbClr val="C23669"/>
              </a:buClr>
              <a:buSzPts val="2000"/>
              <a:buFont typeface="Corbel"/>
              <a:buChar char="●"/>
            </a:pPr>
            <a:r>
              <a:rPr lang="en-US" sz="2000">
                <a:solidFill>
                  <a:srgbClr val="172B4B"/>
                </a:solidFill>
              </a:rPr>
              <a:t>Contributors are experts in RDM and/or in scientific domain in ELIXIR and beyond</a:t>
            </a:r>
            <a:endParaRPr sz="2000">
              <a:solidFill>
                <a:srgbClr val="172B4B"/>
              </a:solidFill>
            </a:endParaRPr>
          </a:p>
          <a:p>
            <a:pPr indent="-355600" lvl="0" marL="457200" rtl="0" algn="l">
              <a:lnSpc>
                <a:spcPct val="150000"/>
              </a:lnSpc>
              <a:spcBef>
                <a:spcPts val="0"/>
              </a:spcBef>
              <a:spcAft>
                <a:spcPts val="0"/>
              </a:spcAft>
              <a:buClr>
                <a:srgbClr val="C23669"/>
              </a:buClr>
              <a:buSzPts val="2000"/>
              <a:buFont typeface="Corbel"/>
              <a:buChar char="●"/>
            </a:pPr>
            <a:r>
              <a:rPr lang="en-US" sz="2000">
                <a:solidFill>
                  <a:srgbClr val="172B4B"/>
                </a:solidFill>
              </a:rPr>
              <a:t>ELIXIR Node service in 3 Nodes/Countries</a:t>
            </a:r>
            <a:endParaRPr sz="2000">
              <a:solidFill>
                <a:srgbClr val="172B4B"/>
              </a:solidFill>
            </a:endParaRPr>
          </a:p>
          <a:p>
            <a:pPr indent="-355600" lvl="0" marL="457200" rtl="0" algn="l">
              <a:lnSpc>
                <a:spcPct val="150000"/>
              </a:lnSpc>
              <a:spcBef>
                <a:spcPts val="0"/>
              </a:spcBef>
              <a:spcAft>
                <a:spcPts val="0"/>
              </a:spcAft>
              <a:buClr>
                <a:srgbClr val="C23669"/>
              </a:buClr>
              <a:buSzPts val="2000"/>
              <a:buFont typeface="Corbel"/>
              <a:buChar char="●"/>
            </a:pPr>
            <a:r>
              <a:rPr lang="en-US" sz="2000">
                <a:solidFill>
                  <a:srgbClr val="172B4B"/>
                </a:solidFill>
              </a:rPr>
              <a:t>Managed by an editorial board composed of 16 ELIXIR members from several Nodes and the lead for  “FAIR Data &amp; Resources​” at the  Office of Data Science Strategy at  NIH</a:t>
            </a:r>
            <a:endParaRPr sz="2000">
              <a:solidFill>
                <a:srgbClr val="172B4B"/>
              </a:solidFill>
            </a:endParaRPr>
          </a:p>
          <a:p>
            <a:pPr indent="-355600" lvl="0" marL="457200" rtl="0" algn="l">
              <a:lnSpc>
                <a:spcPct val="150000"/>
              </a:lnSpc>
              <a:spcBef>
                <a:spcPts val="0"/>
              </a:spcBef>
              <a:spcAft>
                <a:spcPts val="0"/>
              </a:spcAft>
              <a:buClr>
                <a:srgbClr val="C23669"/>
              </a:buClr>
              <a:buSzPts val="2000"/>
              <a:buFont typeface="Corbel"/>
              <a:buChar char="●"/>
            </a:pPr>
            <a:r>
              <a:rPr lang="en-US" sz="2000">
                <a:solidFill>
                  <a:srgbClr val="172B4B"/>
                </a:solidFill>
              </a:rPr>
              <a:t>The content is curated by members of the ELIXIR RDM Community</a:t>
            </a:r>
            <a:endParaRPr sz="2000">
              <a:solidFill>
                <a:srgbClr val="172B4B"/>
              </a:solidFill>
            </a:endParaRPr>
          </a:p>
        </p:txBody>
      </p:sp>
      <p:sp>
        <p:nvSpPr>
          <p:cNvPr id="588" name="Google Shape;588;p62"/>
          <p:cNvSpPr txBox="1"/>
          <p:nvPr/>
        </p:nvSpPr>
        <p:spPr>
          <a:xfrm>
            <a:off x="570875" y="6120000"/>
            <a:ext cx="3940500" cy="431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800"/>
              </a:spcBef>
              <a:spcAft>
                <a:spcPts val="0"/>
              </a:spcAft>
              <a:buNone/>
            </a:pPr>
            <a:r>
              <a:rPr lang="en-US" sz="1600">
                <a:solidFill>
                  <a:srgbClr val="172B4B"/>
                </a:solidFill>
                <a:latin typeface="Corbel"/>
                <a:ea typeface="Corbel"/>
                <a:cs typeface="Corbel"/>
                <a:sym typeface="Corbel"/>
              </a:rPr>
              <a:t>from March 2021 until  September 2023</a:t>
            </a:r>
            <a:endParaRPr sz="1600">
              <a:latin typeface="Corbel"/>
              <a:ea typeface="Corbel"/>
              <a:cs typeface="Corbel"/>
              <a:sym typeface="Corbel"/>
            </a:endParaRPr>
          </a:p>
        </p:txBody>
      </p:sp>
      <p:sp>
        <p:nvSpPr>
          <p:cNvPr id="589" name="Google Shape;589;p62"/>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pic>
        <p:nvPicPr>
          <p:cNvPr id="590" name="Google Shape;590;p62"/>
          <p:cNvPicPr preferRelativeResize="0"/>
          <p:nvPr/>
        </p:nvPicPr>
        <p:blipFill>
          <a:blip r:embed="rId3">
            <a:alphaModFix/>
          </a:blip>
          <a:stretch>
            <a:fillRect/>
          </a:stretch>
        </p:blipFill>
        <p:spPr>
          <a:xfrm>
            <a:off x="685800" y="1061056"/>
            <a:ext cx="9753600" cy="2400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3"/>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RDMkit: content organisation</a:t>
            </a:r>
            <a:endParaRPr/>
          </a:p>
        </p:txBody>
      </p:sp>
      <p:pic>
        <p:nvPicPr>
          <p:cNvPr id="597" name="Google Shape;597;p63"/>
          <p:cNvPicPr preferRelativeResize="0"/>
          <p:nvPr/>
        </p:nvPicPr>
        <p:blipFill rotWithShape="1">
          <a:blip r:embed="rId3">
            <a:alphaModFix/>
          </a:blip>
          <a:srcRect b="29996" l="0" r="0" t="0"/>
          <a:stretch/>
        </p:blipFill>
        <p:spPr>
          <a:xfrm>
            <a:off x="798625" y="908650"/>
            <a:ext cx="9055176" cy="5358901"/>
          </a:xfrm>
          <a:prstGeom prst="rect">
            <a:avLst/>
          </a:prstGeom>
          <a:noFill/>
          <a:ln>
            <a:noFill/>
          </a:ln>
        </p:spPr>
      </p:pic>
      <p:sp>
        <p:nvSpPr>
          <p:cNvPr id="598" name="Google Shape;598;p63"/>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64"/>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Data life cycle</a:t>
            </a:r>
            <a:endParaRPr/>
          </a:p>
        </p:txBody>
      </p:sp>
      <p:sp>
        <p:nvSpPr>
          <p:cNvPr id="605" name="Google Shape;605;p64"/>
          <p:cNvSpPr txBox="1"/>
          <p:nvPr>
            <p:ph idx="1" type="body"/>
          </p:nvPr>
        </p:nvSpPr>
        <p:spPr>
          <a:xfrm>
            <a:off x="711200" y="5246497"/>
            <a:ext cx="10871100" cy="6675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General definitions and considerations for each stage of the data life cycle</a:t>
            </a:r>
            <a:endParaRPr/>
          </a:p>
        </p:txBody>
      </p:sp>
      <p:pic>
        <p:nvPicPr>
          <p:cNvPr id="606" name="Google Shape;606;p64"/>
          <p:cNvPicPr preferRelativeResize="0"/>
          <p:nvPr/>
        </p:nvPicPr>
        <p:blipFill>
          <a:blip r:embed="rId3">
            <a:alphaModFix/>
          </a:blip>
          <a:stretch>
            <a:fillRect/>
          </a:stretch>
        </p:blipFill>
        <p:spPr>
          <a:xfrm>
            <a:off x="711200" y="1239825"/>
            <a:ext cx="10879298" cy="3640713"/>
          </a:xfrm>
          <a:prstGeom prst="rect">
            <a:avLst/>
          </a:prstGeom>
          <a:noFill/>
          <a:ln>
            <a:noFill/>
          </a:ln>
          <a:effectLst>
            <a:outerShdw blurRad="57150" rotWithShape="0" algn="bl" dir="5400000" dist="19050">
              <a:srgbClr val="000000">
                <a:alpha val="50000"/>
              </a:srgbClr>
            </a:outerShdw>
          </a:effectLst>
        </p:spPr>
      </p:pic>
      <p:sp>
        <p:nvSpPr>
          <p:cNvPr id="607" name="Google Shape;607;p64"/>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65"/>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Your role</a:t>
            </a:r>
            <a:endParaRPr/>
          </a:p>
        </p:txBody>
      </p:sp>
      <p:sp>
        <p:nvSpPr>
          <p:cNvPr id="614" name="Google Shape;614;p65"/>
          <p:cNvSpPr txBox="1"/>
          <p:nvPr>
            <p:ph idx="1" type="body"/>
          </p:nvPr>
        </p:nvSpPr>
        <p:spPr>
          <a:xfrm>
            <a:off x="711200" y="5246497"/>
            <a:ext cx="10871100" cy="6675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Role-specific tasks in frame of </a:t>
            </a:r>
            <a:r>
              <a:rPr lang="en-US"/>
              <a:t>research</a:t>
            </a:r>
            <a:r>
              <a:rPr lang="en-US"/>
              <a:t> data management</a:t>
            </a:r>
            <a:endParaRPr/>
          </a:p>
        </p:txBody>
      </p:sp>
      <p:pic>
        <p:nvPicPr>
          <p:cNvPr id="615" name="Google Shape;615;p65"/>
          <p:cNvPicPr preferRelativeResize="0"/>
          <p:nvPr/>
        </p:nvPicPr>
        <p:blipFill>
          <a:blip r:embed="rId3">
            <a:alphaModFix/>
          </a:blip>
          <a:stretch>
            <a:fillRect/>
          </a:stretch>
        </p:blipFill>
        <p:spPr>
          <a:xfrm>
            <a:off x="719400" y="1061056"/>
            <a:ext cx="8804895" cy="4033042"/>
          </a:xfrm>
          <a:prstGeom prst="rect">
            <a:avLst/>
          </a:prstGeom>
          <a:noFill/>
          <a:ln>
            <a:noFill/>
          </a:ln>
          <a:effectLst>
            <a:outerShdw blurRad="57150" rotWithShape="0" algn="bl" dir="5400000" dist="19050">
              <a:srgbClr val="000000">
                <a:alpha val="50000"/>
              </a:srgbClr>
            </a:outerShdw>
          </a:effectLst>
        </p:spPr>
      </p:pic>
      <p:sp>
        <p:nvSpPr>
          <p:cNvPr id="616" name="Google Shape;616;p65"/>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6"/>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Your domain</a:t>
            </a:r>
            <a:endParaRPr/>
          </a:p>
        </p:txBody>
      </p:sp>
      <p:pic>
        <p:nvPicPr>
          <p:cNvPr id="623" name="Google Shape;623;p66"/>
          <p:cNvPicPr preferRelativeResize="0"/>
          <p:nvPr/>
        </p:nvPicPr>
        <p:blipFill>
          <a:blip r:embed="rId3">
            <a:alphaModFix/>
          </a:blip>
          <a:stretch>
            <a:fillRect/>
          </a:stretch>
        </p:blipFill>
        <p:spPr>
          <a:xfrm>
            <a:off x="7380950" y="332650"/>
            <a:ext cx="4399610" cy="3096350"/>
          </a:xfrm>
          <a:prstGeom prst="rect">
            <a:avLst/>
          </a:prstGeom>
          <a:noFill/>
          <a:ln>
            <a:noFill/>
          </a:ln>
          <a:effectLst>
            <a:outerShdw blurRad="57150" rotWithShape="0" algn="bl" dir="5400000" dist="19050">
              <a:srgbClr val="000000">
                <a:alpha val="50000"/>
              </a:srgbClr>
            </a:outerShdw>
          </a:effectLst>
        </p:spPr>
      </p:pic>
      <p:pic>
        <p:nvPicPr>
          <p:cNvPr id="624" name="Google Shape;624;p66"/>
          <p:cNvPicPr preferRelativeResize="0"/>
          <p:nvPr/>
        </p:nvPicPr>
        <p:blipFill>
          <a:blip r:embed="rId4">
            <a:alphaModFix/>
          </a:blip>
          <a:stretch>
            <a:fillRect/>
          </a:stretch>
        </p:blipFill>
        <p:spPr>
          <a:xfrm>
            <a:off x="719398" y="1085327"/>
            <a:ext cx="6145049" cy="5345899"/>
          </a:xfrm>
          <a:prstGeom prst="rect">
            <a:avLst/>
          </a:prstGeom>
          <a:noFill/>
          <a:ln>
            <a:noFill/>
          </a:ln>
          <a:effectLst>
            <a:outerShdw blurRad="57150" rotWithShape="0" algn="bl" dir="5400000" dist="19050">
              <a:srgbClr val="000000">
                <a:alpha val="50000"/>
              </a:srgbClr>
            </a:outerShdw>
          </a:effectLst>
        </p:spPr>
      </p:pic>
      <p:sp>
        <p:nvSpPr>
          <p:cNvPr id="625" name="Google Shape;625;p66"/>
          <p:cNvSpPr txBox="1"/>
          <p:nvPr>
            <p:ph idx="1" type="body"/>
          </p:nvPr>
        </p:nvSpPr>
        <p:spPr>
          <a:xfrm>
            <a:off x="7158550" y="3735650"/>
            <a:ext cx="4844400" cy="23430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sz="2000"/>
              <a:t>Data management practices in a domain</a:t>
            </a:r>
            <a:endParaRPr sz="2000"/>
          </a:p>
          <a:p>
            <a:pPr indent="-355600" lvl="0" marL="457200" rtl="0" algn="l">
              <a:spcBef>
                <a:spcPts val="360"/>
              </a:spcBef>
              <a:spcAft>
                <a:spcPts val="0"/>
              </a:spcAft>
              <a:buSzPts val="2000"/>
              <a:buChar char="•"/>
            </a:pPr>
            <a:r>
              <a:rPr lang="en-US" sz="2000"/>
              <a:t>what aspects should be taken into account (considerations)</a:t>
            </a:r>
            <a:endParaRPr sz="2000"/>
          </a:p>
          <a:p>
            <a:pPr indent="-355600" lvl="0" marL="457200" rtl="0" algn="l">
              <a:spcBef>
                <a:spcPts val="0"/>
              </a:spcBef>
              <a:spcAft>
                <a:spcPts val="0"/>
              </a:spcAft>
              <a:buSzPts val="2000"/>
              <a:buChar char="•"/>
            </a:pPr>
            <a:r>
              <a:rPr lang="en-US" sz="2000"/>
              <a:t>available solutions</a:t>
            </a:r>
            <a:endParaRPr sz="2000"/>
          </a:p>
          <a:p>
            <a:pPr indent="-355600" lvl="0" marL="457200" rtl="0" algn="l">
              <a:spcBef>
                <a:spcPts val="0"/>
              </a:spcBef>
              <a:spcAft>
                <a:spcPts val="0"/>
              </a:spcAft>
              <a:buSzPts val="2000"/>
              <a:buChar char="•"/>
            </a:pPr>
            <a:r>
              <a:rPr lang="en-US" sz="2000"/>
              <a:t>links to tools and resources explained in clear context (when to use them and for what purpose) </a:t>
            </a:r>
            <a:endParaRPr sz="2000"/>
          </a:p>
          <a:p>
            <a:pPr indent="0" lvl="0" marL="457200" rtl="0" algn="l">
              <a:spcBef>
                <a:spcPts val="360"/>
              </a:spcBef>
              <a:spcAft>
                <a:spcPts val="0"/>
              </a:spcAft>
              <a:buNone/>
            </a:pPr>
            <a:r>
              <a:t/>
            </a:r>
            <a:endParaRPr sz="2000"/>
          </a:p>
        </p:txBody>
      </p:sp>
      <p:pic>
        <p:nvPicPr>
          <p:cNvPr id="626" name="Google Shape;626;p66"/>
          <p:cNvPicPr preferRelativeResize="0"/>
          <p:nvPr/>
        </p:nvPicPr>
        <p:blipFill>
          <a:blip r:embed="rId5">
            <a:alphaModFix/>
          </a:blip>
          <a:stretch>
            <a:fillRect/>
          </a:stretch>
        </p:blipFill>
        <p:spPr>
          <a:xfrm>
            <a:off x="6095999" y="7"/>
            <a:ext cx="1390650" cy="1371600"/>
          </a:xfrm>
          <a:prstGeom prst="rect">
            <a:avLst/>
          </a:prstGeom>
          <a:noFill/>
          <a:ln>
            <a:noFill/>
          </a:ln>
        </p:spPr>
      </p:pic>
      <p:sp>
        <p:nvSpPr>
          <p:cNvPr id="627" name="Google Shape;627;p66"/>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7"/>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Tool assembly</a:t>
            </a:r>
            <a:endParaRPr/>
          </a:p>
        </p:txBody>
      </p:sp>
      <p:pic>
        <p:nvPicPr>
          <p:cNvPr id="634" name="Google Shape;634;p67"/>
          <p:cNvPicPr preferRelativeResize="0"/>
          <p:nvPr/>
        </p:nvPicPr>
        <p:blipFill>
          <a:blip r:embed="rId3">
            <a:alphaModFix/>
          </a:blip>
          <a:stretch>
            <a:fillRect/>
          </a:stretch>
        </p:blipFill>
        <p:spPr>
          <a:xfrm>
            <a:off x="719400" y="1026749"/>
            <a:ext cx="7917276" cy="5570701"/>
          </a:xfrm>
          <a:prstGeom prst="rect">
            <a:avLst/>
          </a:prstGeom>
          <a:noFill/>
          <a:ln>
            <a:noFill/>
          </a:ln>
          <a:effectLst>
            <a:outerShdw blurRad="57150" rotWithShape="0" algn="bl" dir="5400000" dist="19050">
              <a:srgbClr val="000000">
                <a:alpha val="50000"/>
              </a:srgbClr>
            </a:outerShdw>
          </a:effectLst>
        </p:spPr>
      </p:pic>
      <p:sp>
        <p:nvSpPr>
          <p:cNvPr id="635" name="Google Shape;635;p67"/>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0"/>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Agenda</a:t>
            </a:r>
            <a:endParaRPr/>
          </a:p>
        </p:txBody>
      </p:sp>
      <p:sp>
        <p:nvSpPr>
          <p:cNvPr id="306" name="Google Shape;306;p50"/>
          <p:cNvSpPr txBox="1"/>
          <p:nvPr>
            <p:ph idx="1" type="body"/>
          </p:nvPr>
        </p:nvSpPr>
        <p:spPr>
          <a:xfrm>
            <a:off x="711200" y="861850"/>
            <a:ext cx="10871100" cy="5780400"/>
          </a:xfrm>
          <a:prstGeom prst="rect">
            <a:avLst/>
          </a:prstGeom>
        </p:spPr>
        <p:txBody>
          <a:bodyPr anchorCtr="0" anchor="t" bIns="0" lIns="0" spcFirstLastPara="1" rIns="0" wrap="square" tIns="0">
            <a:noAutofit/>
          </a:bodyPr>
          <a:lstStyle/>
          <a:p>
            <a:pPr indent="-330200" lvl="0" marL="457200" rtl="0" algn="l">
              <a:spcBef>
                <a:spcPts val="360"/>
              </a:spcBef>
              <a:spcAft>
                <a:spcPts val="0"/>
              </a:spcAft>
              <a:buSzPts val="1600"/>
              <a:buChar char="•"/>
            </a:pPr>
            <a:r>
              <a:rPr lang="en-US" sz="2200"/>
              <a:t>Introduction (CP) </a:t>
            </a:r>
            <a:endParaRPr sz="1800"/>
          </a:p>
          <a:p>
            <a:pPr indent="-330200" lvl="0" marL="457200" rtl="0" algn="l">
              <a:spcBef>
                <a:spcPts val="0"/>
              </a:spcBef>
              <a:spcAft>
                <a:spcPts val="0"/>
              </a:spcAft>
              <a:buSzPts val="1600"/>
              <a:buChar char="•"/>
            </a:pPr>
            <a:r>
              <a:rPr lang="en-US" sz="2200"/>
              <a:t>Knowledge Hub </a:t>
            </a:r>
            <a:r>
              <a:rPr lang="en-US" sz="2200"/>
              <a:t>introduction</a:t>
            </a:r>
            <a:r>
              <a:rPr lang="en-US" sz="2200"/>
              <a:t> </a:t>
            </a:r>
            <a:endParaRPr sz="2200"/>
          </a:p>
          <a:p>
            <a:pPr indent="-342900" lvl="1" marL="914400" rtl="0" algn="l">
              <a:spcBef>
                <a:spcPts val="0"/>
              </a:spcBef>
              <a:spcAft>
                <a:spcPts val="0"/>
              </a:spcAft>
              <a:buSzPts val="1800"/>
              <a:buChar char="•"/>
            </a:pPr>
            <a:r>
              <a:rPr lang="en-US" sz="1800"/>
              <a:t>RDMkit tool assemblies (DA)</a:t>
            </a:r>
            <a:endParaRPr sz="1800"/>
          </a:p>
          <a:p>
            <a:pPr indent="-342900" lvl="1" marL="914400" rtl="0" algn="l">
              <a:spcBef>
                <a:spcPts val="0"/>
              </a:spcBef>
              <a:spcAft>
                <a:spcPts val="0"/>
              </a:spcAft>
              <a:buSzPts val="1800"/>
              <a:buChar char="•"/>
            </a:pPr>
            <a:r>
              <a:rPr lang="en-US" sz="1800"/>
              <a:t>FAIR Cookbook recipes (ElF)</a:t>
            </a:r>
            <a:endParaRPr sz="1800"/>
          </a:p>
          <a:p>
            <a:pPr indent="-330200" lvl="0" marL="457200" rtl="0" algn="l">
              <a:spcBef>
                <a:spcPts val="0"/>
              </a:spcBef>
              <a:spcAft>
                <a:spcPts val="0"/>
              </a:spcAft>
              <a:buSzPts val="1600"/>
              <a:buChar char="•"/>
            </a:pPr>
            <a:r>
              <a:rPr lang="en-US" sz="2200"/>
              <a:t>Questions</a:t>
            </a:r>
            <a:endParaRPr sz="2200"/>
          </a:p>
          <a:p>
            <a:pPr indent="-330200" lvl="0" marL="457200" rtl="0" algn="l">
              <a:spcBef>
                <a:spcPts val="0"/>
              </a:spcBef>
              <a:spcAft>
                <a:spcPts val="0"/>
              </a:spcAft>
              <a:buSzPts val="1600"/>
              <a:buChar char="•"/>
            </a:pPr>
            <a:r>
              <a:rPr lang="en-US" sz="2200"/>
              <a:t>Data publication </a:t>
            </a:r>
            <a:endParaRPr sz="2200"/>
          </a:p>
          <a:p>
            <a:pPr indent="-330200" lvl="1" marL="914400" rtl="0" algn="l">
              <a:spcBef>
                <a:spcPts val="0"/>
              </a:spcBef>
              <a:spcAft>
                <a:spcPts val="0"/>
              </a:spcAft>
              <a:buSzPts val="1600"/>
              <a:buChar char="•"/>
            </a:pPr>
            <a:r>
              <a:rPr lang="en-US" sz="1800"/>
              <a:t>e!DAL-PGP (DA)</a:t>
            </a:r>
            <a:endParaRPr sz="1800"/>
          </a:p>
          <a:p>
            <a:pPr indent="-330200" lvl="1" marL="914400" rtl="0" algn="l">
              <a:spcBef>
                <a:spcPts val="0"/>
              </a:spcBef>
              <a:spcAft>
                <a:spcPts val="0"/>
              </a:spcAft>
              <a:buSzPts val="1600"/>
              <a:buChar char="•"/>
            </a:pPr>
            <a:r>
              <a:rPr lang="en-US" sz="1800"/>
              <a:t>Dataverse (ElF) </a:t>
            </a:r>
            <a:endParaRPr sz="2200"/>
          </a:p>
          <a:p>
            <a:pPr indent="-330200" lvl="0" marL="457200" rtl="0" algn="l">
              <a:spcBef>
                <a:spcPts val="0"/>
              </a:spcBef>
              <a:spcAft>
                <a:spcPts val="0"/>
              </a:spcAft>
              <a:buSzPts val="1600"/>
              <a:buFont typeface="Corbel"/>
              <a:buChar char="•"/>
            </a:pPr>
            <a:r>
              <a:rPr lang="en-US" sz="2200"/>
              <a:t>Questions</a:t>
            </a:r>
            <a:endParaRPr sz="2200"/>
          </a:p>
          <a:p>
            <a:pPr indent="-330200" lvl="0" marL="457200" rtl="0" algn="l">
              <a:spcBef>
                <a:spcPts val="0"/>
              </a:spcBef>
              <a:spcAft>
                <a:spcPts val="0"/>
              </a:spcAft>
              <a:buSzPts val="1600"/>
              <a:buChar char="•"/>
            </a:pPr>
            <a:r>
              <a:rPr lang="en-US" sz="2200"/>
              <a:t>MIAPPE</a:t>
            </a:r>
            <a:endParaRPr sz="2200"/>
          </a:p>
          <a:p>
            <a:pPr indent="-330200" lvl="1" marL="914400" rtl="0" algn="l">
              <a:spcBef>
                <a:spcPts val="0"/>
              </a:spcBef>
              <a:spcAft>
                <a:spcPts val="0"/>
              </a:spcAft>
              <a:buSzPts val="1600"/>
              <a:buChar char="•"/>
            </a:pPr>
            <a:r>
              <a:rPr lang="en-US" sz="1800"/>
              <a:t>MIAPPE </a:t>
            </a:r>
            <a:r>
              <a:rPr lang="en-US" sz="1800"/>
              <a:t>introduction</a:t>
            </a:r>
            <a:r>
              <a:rPr lang="en-US" sz="1800"/>
              <a:t> (CP) </a:t>
            </a:r>
            <a:endParaRPr sz="1800"/>
          </a:p>
          <a:p>
            <a:pPr indent="-330200" lvl="1" marL="914400" rtl="0" algn="l">
              <a:spcBef>
                <a:spcPts val="0"/>
              </a:spcBef>
              <a:spcAft>
                <a:spcPts val="0"/>
              </a:spcAft>
              <a:buSzPts val="1600"/>
              <a:buChar char="•"/>
            </a:pPr>
            <a:r>
              <a:rPr lang="en-US" sz="1800"/>
              <a:t>MIAPPE @ Dataverse (CP) </a:t>
            </a:r>
            <a:endParaRPr sz="1800"/>
          </a:p>
          <a:p>
            <a:pPr indent="-330200" lvl="1" marL="914400" rtl="0" algn="l">
              <a:spcBef>
                <a:spcPts val="0"/>
              </a:spcBef>
              <a:spcAft>
                <a:spcPts val="0"/>
              </a:spcAft>
              <a:buSzPts val="1600"/>
              <a:buChar char="•"/>
            </a:pPr>
            <a:r>
              <a:rPr lang="en-US" sz="1800"/>
              <a:t>MIAPPE @ </a:t>
            </a:r>
            <a:r>
              <a:rPr lang="en-US" sz="1800"/>
              <a:t>e!DAL-PGP</a:t>
            </a:r>
            <a:r>
              <a:rPr lang="en-US" sz="1800"/>
              <a:t> (DA) </a:t>
            </a:r>
            <a:endParaRPr sz="1800"/>
          </a:p>
          <a:p>
            <a:pPr indent="-330200" lvl="1" marL="914400" rtl="0" algn="l">
              <a:spcBef>
                <a:spcPts val="0"/>
              </a:spcBef>
              <a:spcAft>
                <a:spcPts val="0"/>
              </a:spcAft>
              <a:buSzPts val="1600"/>
              <a:buChar char="•"/>
            </a:pPr>
            <a:r>
              <a:rPr lang="en-US" sz="2200"/>
              <a:t>Questions</a:t>
            </a:r>
            <a:endParaRPr sz="2200"/>
          </a:p>
          <a:p>
            <a:pPr indent="-330200" lvl="0" marL="457200" rtl="0" algn="l">
              <a:spcBef>
                <a:spcPts val="0"/>
              </a:spcBef>
              <a:spcAft>
                <a:spcPts val="0"/>
              </a:spcAft>
              <a:buSzPts val="1600"/>
              <a:buChar char="•"/>
            </a:pPr>
            <a:r>
              <a:rPr lang="en-US" sz="2200"/>
              <a:t>Perspectives</a:t>
            </a:r>
            <a:endParaRPr sz="2200"/>
          </a:p>
          <a:p>
            <a:pPr indent="-330200" lvl="1" marL="914400" rtl="0" algn="l">
              <a:spcBef>
                <a:spcPts val="0"/>
              </a:spcBef>
              <a:spcAft>
                <a:spcPts val="0"/>
              </a:spcAft>
              <a:buSzPts val="1600"/>
              <a:buChar char="•"/>
            </a:pPr>
            <a:r>
              <a:rPr lang="en-US" sz="1800"/>
              <a:t>MIAPPE Wizard (DA) </a:t>
            </a:r>
            <a:endParaRPr sz="1800"/>
          </a:p>
          <a:p>
            <a:pPr indent="-330200" lvl="1" marL="914400" rtl="0" algn="l">
              <a:spcBef>
                <a:spcPts val="0"/>
              </a:spcBef>
              <a:spcAft>
                <a:spcPts val="0"/>
              </a:spcAft>
              <a:buSzPts val="1600"/>
              <a:buChar char="•"/>
            </a:pPr>
            <a:r>
              <a:rPr lang="en-US" sz="1800"/>
              <a:t>MIAPPE Template, validation and FAIRDOM</a:t>
            </a:r>
            <a:r>
              <a:rPr lang="en-US" sz="1800"/>
              <a:t> (ElF) </a:t>
            </a:r>
            <a:endParaRPr sz="1800"/>
          </a:p>
          <a:p>
            <a:pPr indent="-330200" lvl="0" marL="457200" rtl="0" algn="l">
              <a:spcBef>
                <a:spcPts val="0"/>
              </a:spcBef>
              <a:spcAft>
                <a:spcPts val="0"/>
              </a:spcAft>
              <a:buSzPts val="1600"/>
              <a:buChar char="•"/>
            </a:pPr>
            <a:r>
              <a:rPr lang="en-US" sz="2200"/>
              <a:t>Questions </a:t>
            </a: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68"/>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Tool assembly: examples</a:t>
            </a:r>
            <a:endParaRPr/>
          </a:p>
        </p:txBody>
      </p:sp>
      <p:pic>
        <p:nvPicPr>
          <p:cNvPr id="642" name="Google Shape;642;p68"/>
          <p:cNvPicPr preferRelativeResize="0"/>
          <p:nvPr/>
        </p:nvPicPr>
        <p:blipFill>
          <a:blip r:embed="rId3">
            <a:alphaModFix/>
          </a:blip>
          <a:stretch>
            <a:fillRect/>
          </a:stretch>
        </p:blipFill>
        <p:spPr>
          <a:xfrm>
            <a:off x="491600" y="1061056"/>
            <a:ext cx="4840330" cy="5644546"/>
          </a:xfrm>
          <a:prstGeom prst="rect">
            <a:avLst/>
          </a:prstGeom>
          <a:noFill/>
          <a:ln>
            <a:noFill/>
          </a:ln>
        </p:spPr>
      </p:pic>
      <p:pic>
        <p:nvPicPr>
          <p:cNvPr id="643" name="Google Shape;643;p68"/>
          <p:cNvPicPr preferRelativeResize="0"/>
          <p:nvPr/>
        </p:nvPicPr>
        <p:blipFill>
          <a:blip r:embed="rId4">
            <a:alphaModFix/>
          </a:blip>
          <a:stretch>
            <a:fillRect/>
          </a:stretch>
        </p:blipFill>
        <p:spPr>
          <a:xfrm>
            <a:off x="5971030" y="1061056"/>
            <a:ext cx="4817782" cy="5644546"/>
          </a:xfrm>
          <a:prstGeom prst="rect">
            <a:avLst/>
          </a:prstGeom>
          <a:noFill/>
          <a:ln>
            <a:noFill/>
          </a:ln>
        </p:spPr>
      </p:pic>
      <p:sp>
        <p:nvSpPr>
          <p:cNvPr id="644" name="Google Shape;644;p68"/>
          <p:cNvSpPr txBox="1"/>
          <p:nvPr/>
        </p:nvSpPr>
        <p:spPr>
          <a:xfrm>
            <a:off x="1411763" y="7521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400">
                <a:solidFill>
                  <a:schemeClr val="dk1"/>
                </a:solidFill>
                <a:latin typeface="Corbel"/>
                <a:ea typeface="Corbel"/>
                <a:cs typeface="Corbel"/>
                <a:sym typeface="Corbel"/>
              </a:rPr>
              <a:t>Plant phenomics</a:t>
            </a:r>
            <a:endParaRPr/>
          </a:p>
        </p:txBody>
      </p:sp>
      <p:sp>
        <p:nvSpPr>
          <p:cNvPr id="645" name="Google Shape;645;p68"/>
          <p:cNvSpPr txBox="1"/>
          <p:nvPr/>
        </p:nvSpPr>
        <p:spPr>
          <a:xfrm>
            <a:off x="6879900" y="769350"/>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US" sz="2400">
                <a:solidFill>
                  <a:schemeClr val="dk1"/>
                </a:solidFill>
                <a:latin typeface="Corbel"/>
                <a:ea typeface="Corbel"/>
                <a:cs typeface="Corbel"/>
                <a:sym typeface="Corbel"/>
              </a:rPr>
              <a:t>Plant genomics</a:t>
            </a:r>
            <a:endParaRPr/>
          </a:p>
        </p:txBody>
      </p:sp>
      <p:sp>
        <p:nvSpPr>
          <p:cNvPr id="646" name="Google Shape;646;p68"/>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51" name="Shape 651"/>
        <p:cNvGrpSpPr/>
        <p:nvPr/>
      </p:nvGrpSpPr>
      <p:grpSpPr>
        <a:xfrm>
          <a:off x="0" y="0"/>
          <a:ext cx="0" cy="0"/>
          <a:chOff x="0" y="0"/>
          <a:chExt cx="0" cy="0"/>
        </a:xfrm>
      </p:grpSpPr>
      <p:sp>
        <p:nvSpPr>
          <p:cNvPr id="652" name="Google Shape;652;p69"/>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Your tasks - Data Storage: links to related recipes in FAIR Cookbook </a:t>
            </a:r>
            <a:endParaRPr/>
          </a:p>
        </p:txBody>
      </p:sp>
      <p:pic>
        <p:nvPicPr>
          <p:cNvPr id="653" name="Google Shape;653;p69"/>
          <p:cNvPicPr preferRelativeResize="0"/>
          <p:nvPr/>
        </p:nvPicPr>
        <p:blipFill>
          <a:blip r:embed="rId3">
            <a:alphaModFix/>
          </a:blip>
          <a:stretch>
            <a:fillRect/>
          </a:stretch>
        </p:blipFill>
        <p:spPr>
          <a:xfrm flipH="1" rot="9486904">
            <a:off x="7566274" y="3796182"/>
            <a:ext cx="1390650" cy="1371600"/>
          </a:xfrm>
          <a:prstGeom prst="rect">
            <a:avLst/>
          </a:prstGeom>
          <a:noFill/>
          <a:ln>
            <a:noFill/>
          </a:ln>
        </p:spPr>
      </p:pic>
      <p:pic>
        <p:nvPicPr>
          <p:cNvPr id="654" name="Google Shape;654;p69"/>
          <p:cNvPicPr preferRelativeResize="0"/>
          <p:nvPr/>
        </p:nvPicPr>
        <p:blipFill rotWithShape="1">
          <a:blip r:embed="rId4">
            <a:alphaModFix/>
          </a:blip>
          <a:srcRect b="58695" l="36160" r="27361" t="5828"/>
          <a:stretch/>
        </p:blipFill>
        <p:spPr>
          <a:xfrm>
            <a:off x="8934875" y="2712100"/>
            <a:ext cx="2934699" cy="2518300"/>
          </a:xfrm>
          <a:prstGeom prst="rect">
            <a:avLst/>
          </a:prstGeom>
          <a:noFill/>
          <a:ln>
            <a:noFill/>
          </a:ln>
        </p:spPr>
      </p:pic>
      <p:pic>
        <p:nvPicPr>
          <p:cNvPr id="655" name="Google Shape;655;p69"/>
          <p:cNvPicPr preferRelativeResize="0"/>
          <p:nvPr/>
        </p:nvPicPr>
        <p:blipFill rotWithShape="1">
          <a:blip r:embed="rId5">
            <a:alphaModFix/>
          </a:blip>
          <a:srcRect b="21540" l="13776" r="13791" t="40541"/>
          <a:stretch/>
        </p:blipFill>
        <p:spPr>
          <a:xfrm>
            <a:off x="9035024" y="5305126"/>
            <a:ext cx="1664588" cy="576000"/>
          </a:xfrm>
          <a:prstGeom prst="rect">
            <a:avLst/>
          </a:prstGeom>
          <a:noFill/>
          <a:ln>
            <a:noFill/>
          </a:ln>
        </p:spPr>
      </p:pic>
      <p:pic>
        <p:nvPicPr>
          <p:cNvPr id="656" name="Google Shape;656;p69"/>
          <p:cNvPicPr preferRelativeResize="0"/>
          <p:nvPr/>
        </p:nvPicPr>
        <p:blipFill>
          <a:blip r:embed="rId6">
            <a:alphaModFix/>
          </a:blip>
          <a:stretch>
            <a:fillRect/>
          </a:stretch>
        </p:blipFill>
        <p:spPr>
          <a:xfrm>
            <a:off x="545625" y="1692576"/>
            <a:ext cx="7055954" cy="3472852"/>
          </a:xfrm>
          <a:prstGeom prst="rect">
            <a:avLst/>
          </a:prstGeom>
          <a:noFill/>
          <a:ln cap="flat" cmpd="sng" w="9525">
            <a:solidFill>
              <a:srgbClr val="7F7F7F"/>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1" name="Shape 661"/>
        <p:cNvGrpSpPr/>
        <p:nvPr/>
      </p:nvGrpSpPr>
      <p:grpSpPr>
        <a:xfrm>
          <a:off x="0" y="0"/>
          <a:ext cx="0" cy="0"/>
          <a:chOff x="0" y="0"/>
          <a:chExt cx="0" cy="0"/>
        </a:xfrm>
      </p:grpSpPr>
      <p:sp>
        <p:nvSpPr>
          <p:cNvPr id="662" name="Google Shape;662;p70"/>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Plant</a:t>
            </a:r>
            <a:r>
              <a:rPr lang="en-US"/>
              <a:t> RDMKit Page: Entry point</a:t>
            </a:r>
            <a:endParaRPr/>
          </a:p>
        </p:txBody>
      </p:sp>
      <p:pic>
        <p:nvPicPr>
          <p:cNvPr id="663" name="Google Shape;663;p70"/>
          <p:cNvPicPr preferRelativeResize="0"/>
          <p:nvPr/>
        </p:nvPicPr>
        <p:blipFill>
          <a:blip r:embed="rId3">
            <a:alphaModFix/>
          </a:blip>
          <a:stretch>
            <a:fillRect/>
          </a:stretch>
        </p:blipFill>
        <p:spPr>
          <a:xfrm>
            <a:off x="0" y="1253713"/>
            <a:ext cx="12192000" cy="4714875"/>
          </a:xfrm>
          <a:prstGeom prst="rect">
            <a:avLst/>
          </a:prstGeom>
          <a:noFill/>
          <a:ln>
            <a:noFill/>
          </a:ln>
        </p:spPr>
      </p:pic>
      <p:sp>
        <p:nvSpPr>
          <p:cNvPr id="664" name="Google Shape;664;p70"/>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9" name="Shape 669"/>
        <p:cNvGrpSpPr/>
        <p:nvPr/>
      </p:nvGrpSpPr>
      <p:grpSpPr>
        <a:xfrm>
          <a:off x="0" y="0"/>
          <a:ext cx="0" cy="0"/>
          <a:chOff x="0" y="0"/>
          <a:chExt cx="0" cy="0"/>
        </a:xfrm>
      </p:grpSpPr>
      <p:sp>
        <p:nvSpPr>
          <p:cNvPr id="670" name="Google Shape;670;p71"/>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Plant RDMKit Page: Entry point</a:t>
            </a:r>
            <a:endParaRPr/>
          </a:p>
        </p:txBody>
      </p:sp>
      <p:pic>
        <p:nvPicPr>
          <p:cNvPr id="671" name="Google Shape;671;p71"/>
          <p:cNvPicPr preferRelativeResize="0"/>
          <p:nvPr/>
        </p:nvPicPr>
        <p:blipFill>
          <a:blip r:embed="rId3">
            <a:alphaModFix/>
          </a:blip>
          <a:stretch>
            <a:fillRect/>
          </a:stretch>
        </p:blipFill>
        <p:spPr>
          <a:xfrm>
            <a:off x="1388623" y="1135100"/>
            <a:ext cx="8087224" cy="5507426"/>
          </a:xfrm>
          <a:prstGeom prst="rect">
            <a:avLst/>
          </a:prstGeom>
          <a:noFill/>
          <a:ln>
            <a:noFill/>
          </a:ln>
        </p:spPr>
      </p:pic>
      <p:sp>
        <p:nvSpPr>
          <p:cNvPr id="672" name="Google Shape;672;p71"/>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72"/>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Plant RDMKit Page: Entry point</a:t>
            </a:r>
            <a:endParaRPr/>
          </a:p>
        </p:txBody>
      </p:sp>
      <p:sp>
        <p:nvSpPr>
          <p:cNvPr id="679" name="Google Shape;679;p72"/>
          <p:cNvSpPr txBox="1"/>
          <p:nvPr>
            <p:ph idx="1" type="body"/>
          </p:nvPr>
        </p:nvSpPr>
        <p:spPr>
          <a:xfrm>
            <a:off x="101600" y="1392225"/>
            <a:ext cx="4405800" cy="3887700"/>
          </a:xfrm>
          <a:prstGeom prst="rect">
            <a:avLst/>
          </a:prstGeom>
        </p:spPr>
        <p:txBody>
          <a:bodyPr anchorCtr="0" anchor="t" bIns="0" lIns="0" spcFirstLastPara="1" rIns="0" wrap="square" tIns="0">
            <a:noAutofit/>
          </a:bodyPr>
          <a:lstStyle/>
          <a:p>
            <a:pPr indent="-330200" lvl="0" marL="457200" rtl="0" algn="l">
              <a:spcBef>
                <a:spcPts val="360"/>
              </a:spcBef>
              <a:spcAft>
                <a:spcPts val="0"/>
              </a:spcAft>
              <a:buSzPts val="1600"/>
              <a:buChar char="-"/>
            </a:pPr>
            <a:r>
              <a:rPr lang="en-US" sz="2200"/>
              <a:t>Data management planning</a:t>
            </a:r>
            <a:endParaRPr sz="2200"/>
          </a:p>
          <a:p>
            <a:pPr indent="-330200" lvl="0" marL="457200" rtl="0" algn="l">
              <a:spcBef>
                <a:spcPts val="0"/>
              </a:spcBef>
              <a:spcAft>
                <a:spcPts val="0"/>
              </a:spcAft>
              <a:buSzPts val="1600"/>
              <a:buChar char="-"/>
            </a:pPr>
            <a:r>
              <a:rPr lang="en-US" sz="2200"/>
              <a:t>Plant biological materials:</a:t>
            </a:r>
            <a:endParaRPr sz="2200"/>
          </a:p>
          <a:p>
            <a:pPr indent="-330200" lvl="1" marL="914400" rtl="0" algn="l">
              <a:spcBef>
                <a:spcPts val="0"/>
              </a:spcBef>
              <a:spcAft>
                <a:spcPts val="0"/>
              </a:spcAft>
              <a:buSzPts val="1600"/>
              <a:buChar char="-"/>
            </a:pPr>
            <a:r>
              <a:rPr lang="en-US" sz="1800"/>
              <a:t>Identification of plant biological materials</a:t>
            </a:r>
            <a:endParaRPr sz="1800"/>
          </a:p>
          <a:p>
            <a:pPr indent="-330200" lvl="1" marL="914400" rtl="0" algn="l">
              <a:spcBef>
                <a:spcPts val="0"/>
              </a:spcBef>
              <a:spcAft>
                <a:spcPts val="0"/>
              </a:spcAft>
              <a:buSzPts val="1600"/>
              <a:buChar char="-"/>
            </a:pPr>
            <a:r>
              <a:rPr lang="en-US" sz="1800"/>
              <a:t>Checklists &amp; metadata standard</a:t>
            </a:r>
            <a:endParaRPr sz="1800"/>
          </a:p>
          <a:p>
            <a:pPr indent="-330200" lvl="1" marL="914400" rtl="0" algn="l">
              <a:spcBef>
                <a:spcPts val="0"/>
              </a:spcBef>
              <a:spcAft>
                <a:spcPts val="0"/>
              </a:spcAft>
              <a:buSzPts val="1600"/>
              <a:buChar char="-"/>
            </a:pPr>
            <a:r>
              <a:rPr lang="en-US" sz="1800"/>
              <a:t>Tools for (meta)data collection, sharing &amp; publication</a:t>
            </a:r>
            <a:endParaRPr sz="1800"/>
          </a:p>
          <a:p>
            <a:pPr indent="-330200" lvl="0" marL="457200" rtl="0" algn="l">
              <a:spcBef>
                <a:spcPts val="0"/>
              </a:spcBef>
              <a:spcAft>
                <a:spcPts val="0"/>
              </a:spcAft>
              <a:buSzPts val="1600"/>
              <a:buChar char="-"/>
            </a:pPr>
            <a:r>
              <a:rPr lang="en-US" sz="2200"/>
              <a:t>Phenotyping: </a:t>
            </a:r>
            <a:endParaRPr sz="2200"/>
          </a:p>
          <a:p>
            <a:pPr indent="-330200" lvl="1" marL="914400" rtl="0" algn="l">
              <a:spcBef>
                <a:spcPts val="0"/>
              </a:spcBef>
              <a:spcAft>
                <a:spcPts val="0"/>
              </a:spcAft>
              <a:buSzPts val="1600"/>
              <a:buChar char="-"/>
            </a:pPr>
            <a:r>
              <a:rPr lang="en-US" sz="1800"/>
              <a:t>Checklists &amp; ontologies</a:t>
            </a:r>
            <a:endParaRPr sz="1800"/>
          </a:p>
          <a:p>
            <a:pPr indent="-342900" lvl="1" marL="914400" rtl="0" algn="l">
              <a:spcBef>
                <a:spcPts val="0"/>
              </a:spcBef>
              <a:spcAft>
                <a:spcPts val="0"/>
              </a:spcAft>
              <a:buSzPts val="1800"/>
              <a:buChar char="-"/>
            </a:pPr>
            <a:r>
              <a:rPr lang="en-US" sz="1800"/>
              <a:t>(meta)data collection &amp; publication</a:t>
            </a:r>
            <a:endParaRPr sz="1800"/>
          </a:p>
          <a:p>
            <a:pPr indent="-330200" lvl="0" marL="457200" rtl="0" algn="l">
              <a:spcBef>
                <a:spcPts val="0"/>
              </a:spcBef>
              <a:spcAft>
                <a:spcPts val="0"/>
              </a:spcAft>
              <a:buSzPts val="1600"/>
              <a:buChar char="-"/>
            </a:pPr>
            <a:r>
              <a:rPr lang="en-US" sz="2200"/>
              <a:t>Genotyping: </a:t>
            </a:r>
            <a:endParaRPr sz="2200"/>
          </a:p>
          <a:p>
            <a:pPr indent="-330200" lvl="1" marL="914400" rtl="0" algn="l">
              <a:spcBef>
                <a:spcPts val="0"/>
              </a:spcBef>
              <a:spcAft>
                <a:spcPts val="0"/>
              </a:spcAft>
              <a:buSzPts val="1600"/>
              <a:buChar char="-"/>
            </a:pPr>
            <a:r>
              <a:rPr lang="en-US" sz="1800"/>
              <a:t>Checklists, ontologies &amp; file formats</a:t>
            </a:r>
            <a:endParaRPr sz="1800"/>
          </a:p>
          <a:p>
            <a:pPr indent="-330200" lvl="1" marL="914400" rtl="0" algn="l">
              <a:spcBef>
                <a:spcPts val="0"/>
              </a:spcBef>
              <a:spcAft>
                <a:spcPts val="0"/>
              </a:spcAft>
              <a:buSzPts val="1600"/>
              <a:buChar char="-"/>
            </a:pPr>
            <a:r>
              <a:rPr lang="en-US" sz="1800"/>
              <a:t>Data sharing &amp; publication</a:t>
            </a:r>
            <a:endParaRPr sz="1800"/>
          </a:p>
        </p:txBody>
      </p:sp>
      <p:sp>
        <p:nvSpPr>
          <p:cNvPr id="680" name="Google Shape;680;p72"/>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
        <p:nvSpPr>
          <p:cNvPr id="681" name="Google Shape;681;p72"/>
          <p:cNvSpPr txBox="1"/>
          <p:nvPr/>
        </p:nvSpPr>
        <p:spPr>
          <a:xfrm>
            <a:off x="5983675" y="4949650"/>
            <a:ext cx="4945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600" u="sng">
                <a:solidFill>
                  <a:schemeClr val="hlink"/>
                </a:solidFill>
                <a:hlinkClick r:id="rId3"/>
              </a:rPr>
              <a:t>https://rdmkit.elixir-europe.org/plant_sciences</a:t>
            </a:r>
            <a:endParaRPr sz="1900"/>
          </a:p>
        </p:txBody>
      </p:sp>
      <p:pic>
        <p:nvPicPr>
          <p:cNvPr id="682" name="Google Shape;682;p72"/>
          <p:cNvPicPr preferRelativeResize="0"/>
          <p:nvPr/>
        </p:nvPicPr>
        <p:blipFill>
          <a:blip r:embed="rId4">
            <a:alphaModFix/>
          </a:blip>
          <a:stretch>
            <a:fillRect/>
          </a:stretch>
        </p:blipFill>
        <p:spPr>
          <a:xfrm>
            <a:off x="4673150" y="1795675"/>
            <a:ext cx="7402102" cy="28625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3"/>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Plant Phenomics Tools assembly</a:t>
            </a:r>
            <a:endParaRPr/>
          </a:p>
        </p:txBody>
      </p:sp>
      <p:sp>
        <p:nvSpPr>
          <p:cNvPr id="689" name="Google Shape;689;p73"/>
          <p:cNvSpPr txBox="1"/>
          <p:nvPr>
            <p:ph idx="1" type="body"/>
          </p:nvPr>
        </p:nvSpPr>
        <p:spPr>
          <a:xfrm>
            <a:off x="235450" y="1239825"/>
            <a:ext cx="11346900" cy="5322000"/>
          </a:xfrm>
          <a:prstGeom prst="rect">
            <a:avLst/>
          </a:prstGeom>
        </p:spPr>
        <p:txBody>
          <a:bodyPr anchorCtr="0" anchor="t" bIns="0" lIns="0" spcFirstLastPara="1" rIns="0" wrap="square" tIns="0">
            <a:noAutofit/>
          </a:bodyPr>
          <a:lstStyle/>
          <a:p>
            <a:pPr indent="-342900" lvl="0" marL="457200" rtl="0" algn="l">
              <a:spcBef>
                <a:spcPts val="360"/>
              </a:spcBef>
              <a:spcAft>
                <a:spcPts val="0"/>
              </a:spcAft>
              <a:buSzPts val="1800"/>
              <a:buChar char="-"/>
            </a:pPr>
            <a:r>
              <a:rPr lang="en-US"/>
              <a:t>Data management planning</a:t>
            </a:r>
            <a:endParaRPr/>
          </a:p>
          <a:p>
            <a:pPr indent="-342900" lvl="1" marL="914400" rtl="0" algn="l">
              <a:spcBef>
                <a:spcPts val="0"/>
              </a:spcBef>
              <a:spcAft>
                <a:spcPts val="0"/>
              </a:spcAft>
              <a:buSzPts val="1800"/>
              <a:buChar char="-"/>
            </a:pPr>
            <a:r>
              <a:rPr lang="en-US"/>
              <a:t>Data Stewardship Wizard</a:t>
            </a:r>
            <a:endParaRPr/>
          </a:p>
          <a:p>
            <a:pPr indent="-342900" lvl="0" marL="457200" rtl="0" algn="l">
              <a:spcBef>
                <a:spcPts val="0"/>
              </a:spcBef>
              <a:spcAft>
                <a:spcPts val="0"/>
              </a:spcAft>
              <a:buSzPts val="1800"/>
              <a:buChar char="-"/>
            </a:pPr>
            <a:r>
              <a:rPr lang="en-US"/>
              <a:t>Experimental data gathering and management</a:t>
            </a:r>
            <a:endParaRPr/>
          </a:p>
          <a:p>
            <a:pPr indent="-342900" lvl="1" marL="914400" rtl="0" algn="l">
              <a:spcBef>
                <a:spcPts val="0"/>
              </a:spcBef>
              <a:spcAft>
                <a:spcPts val="0"/>
              </a:spcAft>
              <a:buSzPts val="1800"/>
              <a:buChar char="-"/>
            </a:pPr>
            <a:r>
              <a:rPr lang="en-US"/>
              <a:t>MIAPPE Template</a:t>
            </a:r>
            <a:endParaRPr/>
          </a:p>
          <a:p>
            <a:pPr indent="-342900" lvl="1" marL="914400" rtl="0" algn="l">
              <a:spcBef>
                <a:spcPts val="0"/>
              </a:spcBef>
              <a:spcAft>
                <a:spcPts val="0"/>
              </a:spcAft>
              <a:buSzPts val="1800"/>
              <a:buChar char="-"/>
            </a:pPr>
            <a:r>
              <a:rPr lang="en-US"/>
              <a:t>File based: FAIRDOM-SEEK, pISA-tree, COPO</a:t>
            </a:r>
            <a:endParaRPr/>
          </a:p>
          <a:p>
            <a:pPr indent="-342900" lvl="1" marL="914400" rtl="0" algn="l">
              <a:spcBef>
                <a:spcPts val="0"/>
              </a:spcBef>
              <a:spcAft>
                <a:spcPts val="0"/>
              </a:spcAft>
              <a:buSzPts val="1800"/>
              <a:buChar char="-"/>
            </a:pPr>
            <a:r>
              <a:rPr lang="en-US"/>
              <a:t>High throughput: PHIS, PIPPA</a:t>
            </a:r>
            <a:endParaRPr/>
          </a:p>
          <a:p>
            <a:pPr indent="-342900" lvl="0" marL="457200" rtl="0" algn="l">
              <a:spcBef>
                <a:spcPts val="0"/>
              </a:spcBef>
              <a:spcAft>
                <a:spcPts val="0"/>
              </a:spcAft>
              <a:buSzPts val="1800"/>
              <a:buChar char="-"/>
            </a:pPr>
            <a:r>
              <a:rPr lang="en-US"/>
              <a:t>Data sharing</a:t>
            </a:r>
            <a:endParaRPr/>
          </a:p>
          <a:p>
            <a:pPr indent="-342900" lvl="1" marL="914400" rtl="0" algn="l">
              <a:spcBef>
                <a:spcPts val="0"/>
              </a:spcBef>
              <a:spcAft>
                <a:spcPts val="0"/>
              </a:spcAft>
              <a:buSzPts val="1800"/>
              <a:buChar char="-"/>
            </a:pPr>
            <a:r>
              <a:rPr lang="en-US"/>
              <a:t>Metadata management</a:t>
            </a:r>
            <a:endParaRPr/>
          </a:p>
          <a:p>
            <a:pPr indent="-342900" lvl="1" marL="914400" rtl="0" algn="l">
              <a:spcBef>
                <a:spcPts val="0"/>
              </a:spcBef>
              <a:spcAft>
                <a:spcPts val="0"/>
              </a:spcAft>
              <a:buSzPts val="1800"/>
              <a:buChar char="-"/>
            </a:pPr>
            <a:r>
              <a:rPr lang="en-US"/>
              <a:t>Repositories</a:t>
            </a:r>
            <a:endParaRPr/>
          </a:p>
          <a:p>
            <a:pPr indent="-342900" lvl="2" marL="1371600" rtl="0" algn="l">
              <a:spcBef>
                <a:spcPts val="0"/>
              </a:spcBef>
              <a:spcAft>
                <a:spcPts val="0"/>
              </a:spcAft>
              <a:buSzPts val="1800"/>
              <a:buChar char="-"/>
            </a:pPr>
            <a:r>
              <a:rPr lang="en-US"/>
              <a:t>Dataverses</a:t>
            </a:r>
            <a:endParaRPr/>
          </a:p>
          <a:p>
            <a:pPr indent="-342900" lvl="2" marL="1371600" rtl="0" algn="l">
              <a:spcBef>
                <a:spcPts val="0"/>
              </a:spcBef>
              <a:spcAft>
                <a:spcPts val="0"/>
              </a:spcAft>
              <a:buSzPts val="1800"/>
              <a:buChar char="-"/>
            </a:pPr>
            <a:r>
              <a:rPr lang="en-US"/>
              <a:t>e!DAL-PGP</a:t>
            </a:r>
            <a:endParaRPr/>
          </a:p>
          <a:p>
            <a:pPr indent="-342900" lvl="2" marL="1371600" rtl="0" algn="l">
              <a:spcBef>
                <a:spcPts val="0"/>
              </a:spcBef>
              <a:spcAft>
                <a:spcPts val="0"/>
              </a:spcAft>
              <a:buSzPts val="1800"/>
              <a:buChar char="-"/>
            </a:pPr>
            <a:r>
              <a:rPr lang="en-US"/>
              <a:t>Zenodo</a:t>
            </a:r>
            <a:endParaRPr/>
          </a:p>
          <a:p>
            <a:pPr indent="-342900" lvl="2" marL="1371600" rtl="0" algn="l">
              <a:spcBef>
                <a:spcPts val="0"/>
              </a:spcBef>
              <a:spcAft>
                <a:spcPts val="0"/>
              </a:spcAft>
              <a:buSzPts val="1800"/>
              <a:buChar char="-"/>
            </a:pPr>
            <a:r>
              <a:rPr lang="en-US"/>
              <a:t>GnpIS</a:t>
            </a:r>
            <a:endParaRPr/>
          </a:p>
        </p:txBody>
      </p:sp>
      <p:pic>
        <p:nvPicPr>
          <p:cNvPr id="690" name="Google Shape;690;p73"/>
          <p:cNvPicPr preferRelativeResize="0"/>
          <p:nvPr/>
        </p:nvPicPr>
        <p:blipFill>
          <a:blip r:embed="rId3">
            <a:alphaModFix/>
          </a:blip>
          <a:stretch>
            <a:fillRect/>
          </a:stretch>
        </p:blipFill>
        <p:spPr>
          <a:xfrm>
            <a:off x="6981539" y="-13575"/>
            <a:ext cx="5210472" cy="6857999"/>
          </a:xfrm>
          <a:prstGeom prst="rect">
            <a:avLst/>
          </a:prstGeom>
          <a:noFill/>
          <a:ln>
            <a:noFill/>
          </a:ln>
        </p:spPr>
      </p:pic>
      <p:sp>
        <p:nvSpPr>
          <p:cNvPr id="691" name="Google Shape;691;p73"/>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
        <p:nvSpPr>
          <p:cNvPr id="692" name="Google Shape;692;p73"/>
          <p:cNvSpPr/>
          <p:nvPr/>
        </p:nvSpPr>
        <p:spPr>
          <a:xfrm>
            <a:off x="1198275" y="4161875"/>
            <a:ext cx="2225400" cy="642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FF0000"/>
              </a:highlight>
              <a:latin typeface="Corbel"/>
              <a:ea typeface="Corbel"/>
              <a:cs typeface="Corbel"/>
              <a:sym typeface="Corbe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74"/>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FAIR Cookbook</a:t>
            </a:r>
            <a:endParaRPr/>
          </a:p>
        </p:txBody>
      </p:sp>
      <p:sp>
        <p:nvSpPr>
          <p:cNvPr id="699" name="Google Shape;699;p74"/>
          <p:cNvSpPr txBox="1"/>
          <p:nvPr>
            <p:ph idx="1" type="body"/>
          </p:nvPr>
        </p:nvSpPr>
        <p:spPr>
          <a:xfrm>
            <a:off x="235450" y="1239825"/>
            <a:ext cx="7061100" cy="5322000"/>
          </a:xfrm>
          <a:prstGeom prst="rect">
            <a:avLst/>
          </a:prstGeom>
        </p:spPr>
        <p:txBody>
          <a:bodyPr anchorCtr="0" anchor="t" bIns="0" lIns="0" spcFirstLastPara="1" rIns="0" wrap="square" tIns="0">
            <a:noAutofit/>
          </a:bodyPr>
          <a:lstStyle/>
          <a:p>
            <a:pPr indent="-342900" lvl="0" marL="457200" rtl="0" algn="l">
              <a:spcBef>
                <a:spcPts val="360"/>
              </a:spcBef>
              <a:spcAft>
                <a:spcPts val="0"/>
              </a:spcAft>
              <a:buSzPts val="1800"/>
              <a:buChar char="-"/>
            </a:pPr>
            <a:r>
              <a:rPr lang="en-US"/>
              <a:t>lack of concrete examples and guideline on how to deal with different data types</a:t>
            </a:r>
            <a:endParaRPr/>
          </a:p>
          <a:p>
            <a:pPr indent="-342900" lvl="0" marL="457200" rtl="0" algn="l">
              <a:spcBef>
                <a:spcPts val="0"/>
              </a:spcBef>
              <a:spcAft>
                <a:spcPts val="0"/>
              </a:spcAft>
              <a:buSzPts val="1800"/>
              <a:buChar char="-"/>
            </a:pPr>
            <a:r>
              <a:rPr lang="en-US"/>
              <a:t>collection of widely applicable step-by-step </a:t>
            </a:r>
            <a:r>
              <a:rPr lang="en-US"/>
              <a:t>descriptions</a:t>
            </a:r>
            <a:r>
              <a:rPr lang="en-US"/>
              <a:t> for dealing with FAIR research data</a:t>
            </a:r>
            <a:endParaRPr/>
          </a:p>
          <a:p>
            <a:pPr indent="-342900" lvl="0" marL="457200" rtl="0" algn="l">
              <a:spcBef>
                <a:spcPts val="0"/>
              </a:spcBef>
              <a:spcAft>
                <a:spcPts val="0"/>
              </a:spcAft>
              <a:buSzPts val="1800"/>
              <a:buChar char="-"/>
            </a:pPr>
            <a:r>
              <a:rPr lang="en-US"/>
              <a:t>major goal: learn to improve your FAIRness</a:t>
            </a:r>
            <a:endParaRPr/>
          </a:p>
          <a:p>
            <a:pPr indent="0" lvl="0" marL="0" rtl="0" algn="l">
              <a:spcBef>
                <a:spcPts val="360"/>
              </a:spcBef>
              <a:spcAft>
                <a:spcPts val="0"/>
              </a:spcAft>
              <a:buNone/>
            </a:pPr>
            <a:r>
              <a:t/>
            </a:r>
            <a:endParaRPr/>
          </a:p>
        </p:txBody>
      </p:sp>
      <p:sp>
        <p:nvSpPr>
          <p:cNvPr id="700" name="Google Shape;700;p74"/>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pic>
        <p:nvPicPr>
          <p:cNvPr id="701" name="Google Shape;701;p74"/>
          <p:cNvPicPr preferRelativeResize="0"/>
          <p:nvPr/>
        </p:nvPicPr>
        <p:blipFill>
          <a:blip r:embed="rId3">
            <a:alphaModFix/>
          </a:blip>
          <a:stretch>
            <a:fillRect/>
          </a:stretch>
        </p:blipFill>
        <p:spPr>
          <a:xfrm>
            <a:off x="633850" y="3387723"/>
            <a:ext cx="10022252" cy="3406000"/>
          </a:xfrm>
          <a:prstGeom prst="rect">
            <a:avLst/>
          </a:prstGeom>
          <a:noFill/>
          <a:ln>
            <a:noFill/>
          </a:ln>
          <a:effectLst>
            <a:outerShdw blurRad="57150" rotWithShape="0" algn="bl" dir="5400000" dist="19050">
              <a:srgbClr val="000000">
                <a:alpha val="50000"/>
              </a:srgbClr>
            </a:outerShdw>
          </a:effectLst>
        </p:spPr>
      </p:pic>
      <p:pic>
        <p:nvPicPr>
          <p:cNvPr id="702" name="Google Shape;702;p74"/>
          <p:cNvPicPr preferRelativeResize="0"/>
          <p:nvPr/>
        </p:nvPicPr>
        <p:blipFill rotWithShape="1">
          <a:blip r:embed="rId4">
            <a:alphaModFix/>
          </a:blip>
          <a:srcRect b="21540" l="13776" r="13791" t="40541"/>
          <a:stretch/>
        </p:blipFill>
        <p:spPr>
          <a:xfrm>
            <a:off x="7603004" y="593800"/>
            <a:ext cx="3807840" cy="145189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7" name="Shape 707"/>
        <p:cNvGrpSpPr/>
        <p:nvPr/>
      </p:nvGrpSpPr>
      <p:grpSpPr>
        <a:xfrm>
          <a:off x="0" y="0"/>
          <a:ext cx="0" cy="0"/>
          <a:chOff x="0" y="0"/>
          <a:chExt cx="0" cy="0"/>
        </a:xfrm>
      </p:grpSpPr>
      <p:sp>
        <p:nvSpPr>
          <p:cNvPr id="708" name="Google Shape;708;p75"/>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Data Publication Guideline Overview</a:t>
            </a:r>
            <a:endParaRPr/>
          </a:p>
        </p:txBody>
      </p:sp>
      <p:sp>
        <p:nvSpPr>
          <p:cNvPr id="709" name="Google Shape;709;p75"/>
          <p:cNvSpPr txBox="1"/>
          <p:nvPr>
            <p:ph idx="1" type="body"/>
          </p:nvPr>
        </p:nvSpPr>
        <p:spPr>
          <a:xfrm>
            <a:off x="6781272" y="4869925"/>
            <a:ext cx="45126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rPr lang="en-US"/>
              <a:t>Publication of plant experimental data in generic data repositories</a:t>
            </a:r>
            <a:endParaRPr/>
          </a:p>
        </p:txBody>
      </p:sp>
      <p:sp>
        <p:nvSpPr>
          <p:cNvPr id="710" name="Google Shape;710;p75"/>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5" name="Shape 715"/>
        <p:cNvGrpSpPr/>
        <p:nvPr/>
      </p:nvGrpSpPr>
      <p:grpSpPr>
        <a:xfrm>
          <a:off x="0" y="0"/>
          <a:ext cx="0" cy="0"/>
          <a:chOff x="0" y="0"/>
          <a:chExt cx="0" cy="0"/>
        </a:xfrm>
      </p:grpSpPr>
      <p:sp>
        <p:nvSpPr>
          <p:cNvPr id="716" name="Google Shape;716;p76"/>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Publication of plant experimental data in generic data repositories</a:t>
            </a:r>
            <a:endParaRPr/>
          </a:p>
        </p:txBody>
      </p:sp>
      <p:sp>
        <p:nvSpPr>
          <p:cNvPr id="717" name="Google Shape;717;p76"/>
          <p:cNvSpPr txBox="1"/>
          <p:nvPr>
            <p:ph idx="1" type="body"/>
          </p:nvPr>
        </p:nvSpPr>
        <p:spPr>
          <a:xfrm>
            <a:off x="719400" y="1253404"/>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URL: </a:t>
            </a:r>
            <a:r>
              <a:rPr lang="en-US" sz="1900" u="sng">
                <a:solidFill>
                  <a:schemeClr val="hlink"/>
                </a:solidFill>
                <a:hlinkClick r:id="rId3"/>
              </a:rPr>
              <a:t>https://faircookbook.elixir-europe.org/content/recipes/reusability/plant-pheno-data-publication.html</a:t>
            </a:r>
            <a:endParaRPr sz="1900"/>
          </a:p>
          <a:p>
            <a:pPr indent="0" lvl="0" marL="0" rtl="0" algn="l">
              <a:spcBef>
                <a:spcPts val="360"/>
              </a:spcBef>
              <a:spcAft>
                <a:spcPts val="0"/>
              </a:spcAft>
              <a:buNone/>
            </a:pPr>
            <a:r>
              <a:rPr lang="en-US"/>
              <a:t>Permanent Identifier: </a:t>
            </a:r>
            <a:r>
              <a:rPr lang="en-US" sz="1900" u="sng">
                <a:solidFill>
                  <a:schemeClr val="hlink"/>
                </a:solidFill>
                <a:hlinkClick r:id="rId4"/>
              </a:rPr>
              <a:t>https://w3id.org/faircookbook/FCB083</a:t>
            </a:r>
            <a:endParaRPr/>
          </a:p>
        </p:txBody>
      </p:sp>
      <p:pic>
        <p:nvPicPr>
          <p:cNvPr id="718" name="Google Shape;718;p76"/>
          <p:cNvPicPr preferRelativeResize="0"/>
          <p:nvPr/>
        </p:nvPicPr>
        <p:blipFill>
          <a:blip r:embed="rId5">
            <a:alphaModFix/>
          </a:blip>
          <a:stretch>
            <a:fillRect/>
          </a:stretch>
        </p:blipFill>
        <p:spPr>
          <a:xfrm>
            <a:off x="2605088" y="2533650"/>
            <a:ext cx="6981825" cy="3009900"/>
          </a:xfrm>
          <a:prstGeom prst="rect">
            <a:avLst/>
          </a:prstGeom>
          <a:noFill/>
          <a:ln>
            <a:noFill/>
          </a:ln>
        </p:spPr>
      </p:pic>
      <p:sp>
        <p:nvSpPr>
          <p:cNvPr id="719" name="Google Shape;719;p76"/>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4" name="Shape 724"/>
        <p:cNvGrpSpPr/>
        <p:nvPr/>
      </p:nvGrpSpPr>
      <p:grpSpPr>
        <a:xfrm>
          <a:off x="0" y="0"/>
          <a:ext cx="0" cy="0"/>
          <a:chOff x="0" y="0"/>
          <a:chExt cx="0" cy="0"/>
        </a:xfrm>
      </p:grpSpPr>
      <p:sp>
        <p:nvSpPr>
          <p:cNvPr id="725" name="Google Shape;725;p77"/>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726" name="Google Shape;726;p77"/>
          <p:cNvPicPr preferRelativeResize="0"/>
          <p:nvPr/>
        </p:nvPicPr>
        <p:blipFill>
          <a:blip r:embed="rId3">
            <a:alphaModFix/>
          </a:blip>
          <a:stretch>
            <a:fillRect/>
          </a:stretch>
        </p:blipFill>
        <p:spPr>
          <a:xfrm>
            <a:off x="2317275" y="1317350"/>
            <a:ext cx="6549451" cy="4912076"/>
          </a:xfrm>
          <a:prstGeom prst="rect">
            <a:avLst/>
          </a:prstGeom>
          <a:noFill/>
          <a:ln>
            <a:noFill/>
          </a:ln>
        </p:spPr>
      </p:pic>
      <p:sp>
        <p:nvSpPr>
          <p:cNvPr id="727" name="Google Shape;727;p77"/>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Introduction</a:t>
            </a:r>
            <a:endParaRPr/>
          </a:p>
        </p:txBody>
      </p:sp>
      <p:sp>
        <p:nvSpPr>
          <p:cNvPr id="313" name="Google Shape;313;p51"/>
          <p:cNvSpPr txBox="1"/>
          <p:nvPr>
            <p:ph idx="1" type="body"/>
          </p:nvPr>
        </p:nvSpPr>
        <p:spPr>
          <a:xfrm>
            <a:off x="6558925" y="4869925"/>
            <a:ext cx="4878600" cy="693300"/>
          </a:xfrm>
          <a:prstGeom prst="rect">
            <a:avLst/>
          </a:prstGeom>
        </p:spPr>
        <p:txBody>
          <a:bodyPr anchorCtr="0" anchor="t" bIns="0" lIns="0" spcFirstLastPara="1" rIns="0" wrap="square" tIns="0">
            <a:noAutofit/>
          </a:bodyPr>
          <a:lstStyle/>
          <a:p>
            <a:pPr indent="-330200" lvl="1" marL="914400" rtl="0" algn="l">
              <a:spcBef>
                <a:spcPts val="600"/>
              </a:spcBef>
              <a:spcAft>
                <a:spcPts val="0"/>
              </a:spcAft>
              <a:buSzPts val="1600"/>
              <a:buChar char="•"/>
            </a:pPr>
            <a:r>
              <a:rPr lang="en-US" sz="1800">
                <a:solidFill>
                  <a:schemeClr val="dk2"/>
                </a:solidFill>
              </a:rPr>
              <a:t>Phenotype Data Management  challenge</a:t>
            </a:r>
            <a:endParaRPr sz="1800">
              <a:solidFill>
                <a:schemeClr val="dk2"/>
              </a:solidFill>
            </a:endParaRPr>
          </a:p>
          <a:p>
            <a:pPr indent="-330200" lvl="1" marL="914400" rtl="0" algn="l">
              <a:spcBef>
                <a:spcPts val="0"/>
              </a:spcBef>
              <a:spcAft>
                <a:spcPts val="0"/>
              </a:spcAft>
              <a:buSzPts val="1600"/>
              <a:buChar char="•"/>
            </a:pPr>
            <a:r>
              <a:rPr lang="en-US" sz="1800">
                <a:solidFill>
                  <a:schemeClr val="dk2"/>
                </a:solidFill>
              </a:rPr>
              <a:t>Dedicated and generalists repository</a:t>
            </a:r>
            <a:endParaRPr/>
          </a:p>
        </p:txBody>
      </p:sp>
      <p:sp>
        <p:nvSpPr>
          <p:cNvPr id="314" name="Google Shape;314;p51"/>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8"/>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Questions</a:t>
            </a:r>
            <a:endParaRPr/>
          </a:p>
        </p:txBody>
      </p:sp>
      <p:sp>
        <p:nvSpPr>
          <p:cNvPr id="734" name="Google Shape;734;p78"/>
          <p:cNvSpPr txBox="1"/>
          <p:nvPr>
            <p:ph idx="1" type="body"/>
          </p:nvPr>
        </p:nvSpPr>
        <p:spPr>
          <a:xfrm>
            <a:off x="6781272" y="4869925"/>
            <a:ext cx="45126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79"/>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FAIR Cookbook recipe</a:t>
            </a:r>
            <a:r>
              <a:rPr lang="en-US"/>
              <a:t>: Publication of plant experimental data in generic data repositories </a:t>
            </a:r>
            <a:endParaRPr/>
          </a:p>
        </p:txBody>
      </p:sp>
      <p:sp>
        <p:nvSpPr>
          <p:cNvPr id="741" name="Google Shape;741;p79"/>
          <p:cNvSpPr txBox="1"/>
          <p:nvPr>
            <p:ph idx="1" type="body"/>
          </p:nvPr>
        </p:nvSpPr>
        <p:spPr>
          <a:xfrm>
            <a:off x="930900" y="4869925"/>
            <a:ext cx="103632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rPr lang="en-US" u="sng">
                <a:solidFill>
                  <a:schemeClr val="hlink"/>
                </a:solidFill>
                <a:hlinkClick r:id="rId3"/>
              </a:rPr>
              <a:t>https://faircookbook.elixir-europe.org/content/recipes/reusability/plant-pheno-data-publication.html</a:t>
            </a:r>
            <a:r>
              <a:rPr lang="en-US"/>
              <a:t> </a:t>
            </a:r>
            <a:endParaRPr/>
          </a:p>
        </p:txBody>
      </p:sp>
      <p:sp>
        <p:nvSpPr>
          <p:cNvPr id="742" name="Google Shape;742;p79"/>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80"/>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49" name="Google Shape;749;p80"/>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pic>
        <p:nvPicPr>
          <p:cNvPr id="750" name="Google Shape;750;p80"/>
          <p:cNvPicPr preferRelativeResize="0"/>
          <p:nvPr/>
        </p:nvPicPr>
        <p:blipFill>
          <a:blip r:embed="rId3">
            <a:alphaModFix/>
          </a:blip>
          <a:stretch>
            <a:fillRect/>
          </a:stretch>
        </p:blipFill>
        <p:spPr>
          <a:xfrm>
            <a:off x="0" y="462946"/>
            <a:ext cx="12192001" cy="5932108"/>
          </a:xfrm>
          <a:prstGeom prst="rect">
            <a:avLst/>
          </a:prstGeom>
          <a:noFill/>
          <a:ln>
            <a:noFill/>
          </a:ln>
        </p:spPr>
      </p:pic>
      <p:sp>
        <p:nvSpPr>
          <p:cNvPr id="751" name="Google Shape;751;p80"/>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1"/>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Clr>
                <a:schemeClr val="dk1"/>
              </a:buClr>
              <a:buSzPts val="1100"/>
              <a:buFont typeface="Arial"/>
              <a:buNone/>
            </a:pPr>
            <a:r>
              <a:rPr lang="en-US" sz="3300">
                <a:solidFill>
                  <a:srgbClr val="003F41"/>
                </a:solidFill>
                <a:latin typeface="Arial"/>
                <a:ea typeface="Arial"/>
                <a:cs typeface="Arial"/>
                <a:sym typeface="Arial"/>
              </a:rPr>
              <a:t>Plant Phenotyping data publication using e!DAL-PGP</a:t>
            </a:r>
            <a:endParaRPr/>
          </a:p>
        </p:txBody>
      </p:sp>
      <p:sp>
        <p:nvSpPr>
          <p:cNvPr id="758" name="Google Shape;758;p81"/>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82"/>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Stewardship of Plant Phenotypic Research Data</a:t>
            </a:r>
            <a:endParaRPr/>
          </a:p>
        </p:txBody>
      </p:sp>
      <p:sp>
        <p:nvSpPr>
          <p:cNvPr id="764" name="Google Shape;764;p82"/>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765" name="Google Shape;765;p82"/>
          <p:cNvSpPr txBox="1"/>
          <p:nvPr/>
        </p:nvSpPr>
        <p:spPr>
          <a:xfrm>
            <a:off x="415600" y="1231833"/>
            <a:ext cx="9819900" cy="620400"/>
          </a:xfrm>
          <a:prstGeom prst="rect">
            <a:avLst/>
          </a:prstGeom>
          <a:noFill/>
          <a:ln>
            <a:noFill/>
          </a:ln>
        </p:spPr>
        <p:txBody>
          <a:bodyPr anchorCtr="0" anchor="t" bIns="121900" lIns="121900" spcFirstLastPara="1" rIns="121900" wrap="square" tIns="121900">
            <a:normAutofit/>
          </a:bodyPr>
          <a:lstStyle/>
          <a:p>
            <a:pPr indent="0" lvl="0" marL="609600" rtl="0" algn="l">
              <a:lnSpc>
                <a:spcPct val="115000"/>
              </a:lnSpc>
              <a:spcBef>
                <a:spcPts val="0"/>
              </a:spcBef>
              <a:spcAft>
                <a:spcPts val="1600"/>
              </a:spcAft>
              <a:buNone/>
            </a:pPr>
            <a:r>
              <a:rPr b="1" lang="en-US" sz="1800">
                <a:solidFill>
                  <a:srgbClr val="272727"/>
                </a:solidFill>
                <a:highlight>
                  <a:srgbClr val="FFFFFF"/>
                </a:highlight>
              </a:rPr>
              <a:t>Phenotyping means the quantitative analysis of plant structures and functions</a:t>
            </a:r>
            <a:endParaRPr b="1" sz="2400">
              <a:solidFill>
                <a:srgbClr val="000000"/>
              </a:solidFill>
            </a:endParaRPr>
          </a:p>
        </p:txBody>
      </p:sp>
      <p:pic>
        <p:nvPicPr>
          <p:cNvPr id="766" name="Google Shape;766;p82"/>
          <p:cNvPicPr preferRelativeResize="0"/>
          <p:nvPr/>
        </p:nvPicPr>
        <p:blipFill>
          <a:blip r:embed="rId3">
            <a:alphaModFix/>
          </a:blip>
          <a:stretch>
            <a:fillRect/>
          </a:stretch>
        </p:blipFill>
        <p:spPr>
          <a:xfrm>
            <a:off x="2284517" y="1953833"/>
            <a:ext cx="7056115" cy="4593525"/>
          </a:xfrm>
          <a:prstGeom prst="rect">
            <a:avLst/>
          </a:prstGeom>
          <a:noFill/>
          <a:ln>
            <a:noFill/>
          </a:ln>
        </p:spPr>
      </p:pic>
      <p:pic>
        <p:nvPicPr>
          <p:cNvPr id="767" name="Google Shape;767;p82"/>
          <p:cNvPicPr preferRelativeResize="0"/>
          <p:nvPr/>
        </p:nvPicPr>
        <p:blipFill rotWithShape="1">
          <a:blip r:embed="rId4">
            <a:alphaModFix/>
          </a:blip>
          <a:srcRect b="22938" l="9162" r="20031" t="11089"/>
          <a:stretch/>
        </p:blipFill>
        <p:spPr>
          <a:xfrm rot="59">
            <a:off x="456667" y="5758376"/>
            <a:ext cx="1140301" cy="955252"/>
          </a:xfrm>
          <a:prstGeom prst="rect">
            <a:avLst/>
          </a:prstGeom>
          <a:noFill/>
          <a:ln>
            <a:noFill/>
          </a:ln>
        </p:spPr>
      </p:pic>
      <p:pic>
        <p:nvPicPr>
          <p:cNvPr id="768" name="Google Shape;768;p82"/>
          <p:cNvPicPr preferRelativeResize="0"/>
          <p:nvPr/>
        </p:nvPicPr>
        <p:blipFill rotWithShape="1">
          <a:blip r:embed="rId5">
            <a:alphaModFix/>
          </a:blip>
          <a:srcRect b="0" l="0" r="50782" t="50443"/>
          <a:stretch/>
        </p:blipFill>
        <p:spPr>
          <a:xfrm>
            <a:off x="10231367" y="4774567"/>
            <a:ext cx="1669933" cy="1552867"/>
          </a:xfrm>
          <a:prstGeom prst="rect">
            <a:avLst/>
          </a:prstGeom>
          <a:noFill/>
          <a:ln cap="flat" cmpd="sng" w="9525">
            <a:solidFill>
              <a:srgbClr val="595959"/>
            </a:solidFill>
            <a:prstDash val="solid"/>
            <a:round/>
            <a:headEnd len="sm" w="sm" type="none"/>
            <a:tailEnd len="sm" w="sm" type="none"/>
          </a:ln>
        </p:spPr>
      </p:pic>
      <p:pic>
        <p:nvPicPr>
          <p:cNvPr id="769" name="Google Shape;769;p82"/>
          <p:cNvPicPr preferRelativeResize="0"/>
          <p:nvPr/>
        </p:nvPicPr>
        <p:blipFill rotWithShape="1">
          <a:blip r:embed="rId6">
            <a:alphaModFix/>
          </a:blip>
          <a:srcRect b="38681" l="10469" r="21765" t="18910"/>
          <a:stretch/>
        </p:blipFill>
        <p:spPr>
          <a:xfrm>
            <a:off x="9994900" y="4000772"/>
            <a:ext cx="1866900" cy="671100"/>
          </a:xfrm>
          <a:prstGeom prst="rect">
            <a:avLst/>
          </a:prstGeom>
          <a:noFill/>
          <a:ln cap="flat" cmpd="sng" w="9525">
            <a:solidFill>
              <a:srgbClr val="595959"/>
            </a:solidFill>
            <a:prstDash val="solid"/>
            <a:round/>
            <a:headEnd len="sm" w="sm" type="none"/>
            <a:tailEnd len="sm" w="sm" type="none"/>
          </a:ln>
        </p:spPr>
      </p:pic>
      <p:pic>
        <p:nvPicPr>
          <p:cNvPr id="770" name="Google Shape;770;p82"/>
          <p:cNvPicPr preferRelativeResize="0"/>
          <p:nvPr/>
        </p:nvPicPr>
        <p:blipFill>
          <a:blip r:embed="rId7">
            <a:alphaModFix/>
          </a:blip>
          <a:stretch>
            <a:fillRect/>
          </a:stretch>
        </p:blipFill>
        <p:spPr>
          <a:xfrm>
            <a:off x="208617" y="3280000"/>
            <a:ext cx="1669933" cy="874727"/>
          </a:xfrm>
          <a:prstGeom prst="rect">
            <a:avLst/>
          </a:prstGeom>
          <a:noFill/>
          <a:ln>
            <a:noFill/>
          </a:ln>
        </p:spPr>
      </p:pic>
      <p:pic>
        <p:nvPicPr>
          <p:cNvPr id="771" name="Google Shape;771;p82"/>
          <p:cNvPicPr preferRelativeResize="0"/>
          <p:nvPr/>
        </p:nvPicPr>
        <p:blipFill>
          <a:blip r:embed="rId8">
            <a:alphaModFix/>
          </a:blip>
          <a:stretch>
            <a:fillRect/>
          </a:stretch>
        </p:blipFill>
        <p:spPr>
          <a:xfrm>
            <a:off x="10334533" y="1953836"/>
            <a:ext cx="1589336" cy="1552866"/>
          </a:xfrm>
          <a:prstGeom prst="rect">
            <a:avLst/>
          </a:prstGeom>
          <a:noFill/>
          <a:ln>
            <a:noFill/>
          </a:ln>
        </p:spPr>
      </p:pic>
      <p:pic>
        <p:nvPicPr>
          <p:cNvPr id="772" name="Google Shape;772;p82"/>
          <p:cNvPicPr preferRelativeResize="0"/>
          <p:nvPr/>
        </p:nvPicPr>
        <p:blipFill rotWithShape="1">
          <a:blip r:embed="rId9">
            <a:alphaModFix/>
          </a:blip>
          <a:srcRect b="39038" l="24016" r="32514" t="30482"/>
          <a:stretch/>
        </p:blipFill>
        <p:spPr>
          <a:xfrm>
            <a:off x="9763533" y="3060417"/>
            <a:ext cx="1051334" cy="737167"/>
          </a:xfrm>
          <a:prstGeom prst="rect">
            <a:avLst/>
          </a:prstGeom>
          <a:noFill/>
          <a:ln>
            <a:noFill/>
          </a:ln>
        </p:spPr>
      </p:pic>
      <p:pic>
        <p:nvPicPr>
          <p:cNvPr id="773" name="Google Shape;773;p82"/>
          <p:cNvPicPr preferRelativeResize="0"/>
          <p:nvPr/>
        </p:nvPicPr>
        <p:blipFill rotWithShape="1">
          <a:blip r:embed="rId10">
            <a:alphaModFix/>
          </a:blip>
          <a:srcRect b="31364" l="14792" r="29949" t="15512"/>
          <a:stretch/>
        </p:blipFill>
        <p:spPr>
          <a:xfrm>
            <a:off x="441950" y="1953833"/>
            <a:ext cx="1106749" cy="1019833"/>
          </a:xfrm>
          <a:prstGeom prst="rect">
            <a:avLst/>
          </a:prstGeom>
          <a:noFill/>
          <a:ln>
            <a:noFill/>
          </a:ln>
        </p:spPr>
      </p:pic>
      <p:pic>
        <p:nvPicPr>
          <p:cNvPr id="774" name="Google Shape;774;p82"/>
          <p:cNvPicPr preferRelativeResize="0"/>
          <p:nvPr/>
        </p:nvPicPr>
        <p:blipFill>
          <a:blip r:embed="rId11">
            <a:alphaModFix/>
          </a:blip>
          <a:stretch>
            <a:fillRect/>
          </a:stretch>
        </p:blipFill>
        <p:spPr>
          <a:xfrm>
            <a:off x="490235" y="4387600"/>
            <a:ext cx="1106734" cy="1137901"/>
          </a:xfrm>
          <a:prstGeom prst="rect">
            <a:avLst/>
          </a:prstGeom>
          <a:noFill/>
          <a:ln>
            <a:noFill/>
          </a:ln>
        </p:spPr>
      </p:pic>
      <p:sp>
        <p:nvSpPr>
          <p:cNvPr id="775" name="Google Shape;775;p82"/>
          <p:cNvSpPr txBox="1"/>
          <p:nvPr/>
        </p:nvSpPr>
        <p:spPr>
          <a:xfrm>
            <a:off x="456667" y="2973667"/>
            <a:ext cx="1106700" cy="2706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800"/>
              <a:t>* IPK Gatersleben - RG AAN</a:t>
            </a:r>
            <a:endParaRPr sz="800"/>
          </a:p>
        </p:txBody>
      </p:sp>
      <p:sp>
        <p:nvSpPr>
          <p:cNvPr id="776" name="Google Shape;776;p82"/>
          <p:cNvSpPr txBox="1"/>
          <p:nvPr/>
        </p:nvSpPr>
        <p:spPr>
          <a:xfrm>
            <a:off x="208634" y="4154733"/>
            <a:ext cx="1670100" cy="1473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800"/>
              <a:t>* </a:t>
            </a:r>
            <a:r>
              <a:rPr lang="en-US" sz="800">
                <a:solidFill>
                  <a:schemeClr val="dk1"/>
                </a:solidFill>
              </a:rPr>
              <a:t>IPK Gatersleben </a:t>
            </a:r>
            <a:r>
              <a:rPr lang="en-US" sz="800"/>
              <a:t>- RG AAN</a:t>
            </a:r>
            <a:endParaRPr sz="800"/>
          </a:p>
        </p:txBody>
      </p:sp>
      <p:sp>
        <p:nvSpPr>
          <p:cNvPr id="777" name="Google Shape;777;p82"/>
          <p:cNvSpPr txBox="1"/>
          <p:nvPr/>
        </p:nvSpPr>
        <p:spPr>
          <a:xfrm>
            <a:off x="490233" y="5568333"/>
            <a:ext cx="1106700" cy="1473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800"/>
              <a:t>* </a:t>
            </a:r>
            <a:r>
              <a:rPr lang="en-US" sz="800">
                <a:solidFill>
                  <a:schemeClr val="dk1"/>
                </a:solidFill>
              </a:rPr>
              <a:t>IPK Gatersleben/</a:t>
            </a:r>
            <a:r>
              <a:rPr lang="en-US" sz="800"/>
              <a:t>NPZi</a:t>
            </a:r>
            <a:endParaRPr sz="800"/>
          </a:p>
        </p:txBody>
      </p:sp>
      <p:sp>
        <p:nvSpPr>
          <p:cNvPr id="778" name="Google Shape;778;p82"/>
          <p:cNvSpPr txBox="1"/>
          <p:nvPr/>
        </p:nvSpPr>
        <p:spPr>
          <a:xfrm>
            <a:off x="10692733" y="3506700"/>
            <a:ext cx="1228800" cy="1320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700"/>
              <a:t>* </a:t>
            </a:r>
            <a:r>
              <a:rPr lang="en-US" sz="700">
                <a:solidFill>
                  <a:schemeClr val="dk1"/>
                </a:solidFill>
              </a:rPr>
              <a:t>IPK Gatersleben/</a:t>
            </a:r>
            <a:r>
              <a:rPr lang="en-US" sz="700"/>
              <a:t>NPZi</a:t>
            </a:r>
            <a:endParaRPr sz="700"/>
          </a:p>
        </p:txBody>
      </p:sp>
      <p:sp>
        <p:nvSpPr>
          <p:cNvPr id="779" name="Google Shape;779;p82"/>
          <p:cNvSpPr txBox="1"/>
          <p:nvPr/>
        </p:nvSpPr>
        <p:spPr>
          <a:xfrm>
            <a:off x="10235500" y="6327425"/>
            <a:ext cx="1669800" cy="1473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800"/>
              <a:t>* </a:t>
            </a:r>
            <a:r>
              <a:rPr lang="en-US" sz="800">
                <a:solidFill>
                  <a:schemeClr val="dk1"/>
                </a:solidFill>
              </a:rPr>
              <a:t>IPK Gatersleben </a:t>
            </a:r>
            <a:r>
              <a:rPr lang="en-US" sz="800"/>
              <a:t>- RG HET</a:t>
            </a:r>
            <a:endParaRPr sz="800"/>
          </a:p>
        </p:txBody>
      </p:sp>
      <p:sp>
        <p:nvSpPr>
          <p:cNvPr id="780" name="Google Shape;780;p82"/>
          <p:cNvSpPr txBox="1"/>
          <p:nvPr/>
        </p:nvSpPr>
        <p:spPr>
          <a:xfrm>
            <a:off x="9746567" y="3797567"/>
            <a:ext cx="1051200" cy="1320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700"/>
              <a:t>* </a:t>
            </a:r>
            <a:r>
              <a:rPr lang="en-US" sz="700">
                <a:solidFill>
                  <a:schemeClr val="dk1"/>
                </a:solidFill>
              </a:rPr>
              <a:t>IPK Gatersleben/</a:t>
            </a:r>
            <a:r>
              <a:rPr lang="en-US" sz="700"/>
              <a:t>NPZi</a:t>
            </a:r>
            <a:endParaRPr sz="700"/>
          </a:p>
        </p:txBody>
      </p:sp>
      <p:sp>
        <p:nvSpPr>
          <p:cNvPr id="781" name="Google Shape;781;p82"/>
          <p:cNvSpPr txBox="1"/>
          <p:nvPr/>
        </p:nvSpPr>
        <p:spPr>
          <a:xfrm>
            <a:off x="238409" y="6713658"/>
            <a:ext cx="1670100" cy="147300"/>
          </a:xfrm>
          <a:prstGeom prst="rect">
            <a:avLst/>
          </a:prstGeom>
          <a:noFill/>
          <a:ln>
            <a:noFill/>
          </a:ln>
        </p:spPr>
        <p:txBody>
          <a:bodyPr anchorCtr="0" anchor="t" bIns="0" lIns="24000" spcFirstLastPara="1" rIns="0" wrap="square" tIns="24000">
            <a:spAutoFit/>
          </a:bodyPr>
          <a:lstStyle/>
          <a:p>
            <a:pPr indent="0" lvl="0" marL="0" rtl="0" algn="ctr">
              <a:spcBef>
                <a:spcPts val="0"/>
              </a:spcBef>
              <a:spcAft>
                <a:spcPts val="0"/>
              </a:spcAft>
              <a:buNone/>
            </a:pPr>
            <a:r>
              <a:rPr lang="en-US" sz="800"/>
              <a:t>* </a:t>
            </a:r>
            <a:r>
              <a:rPr lang="en-US" sz="800">
                <a:solidFill>
                  <a:schemeClr val="dk1"/>
                </a:solidFill>
              </a:rPr>
              <a:t>IPK Gatersleben </a:t>
            </a:r>
            <a:r>
              <a:rPr lang="en-US" sz="800"/>
              <a:t>- RG AAN</a:t>
            </a:r>
            <a:endParaRPr sz="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id="786" name="Google Shape;786;p83"/>
          <p:cNvPicPr preferRelativeResize="0"/>
          <p:nvPr/>
        </p:nvPicPr>
        <p:blipFill>
          <a:blip r:embed="rId3">
            <a:alphaModFix/>
          </a:blip>
          <a:stretch>
            <a:fillRect/>
          </a:stretch>
        </p:blipFill>
        <p:spPr>
          <a:xfrm>
            <a:off x="1115567" y="1356967"/>
            <a:ext cx="3392933" cy="3133567"/>
          </a:xfrm>
          <a:prstGeom prst="rect">
            <a:avLst/>
          </a:prstGeom>
          <a:noFill/>
          <a:ln>
            <a:noFill/>
          </a:ln>
        </p:spPr>
      </p:pic>
      <p:pic>
        <p:nvPicPr>
          <p:cNvPr id="787" name="Google Shape;787;p83"/>
          <p:cNvPicPr preferRelativeResize="0"/>
          <p:nvPr/>
        </p:nvPicPr>
        <p:blipFill>
          <a:blip r:embed="rId4">
            <a:alphaModFix/>
          </a:blip>
          <a:stretch>
            <a:fillRect/>
          </a:stretch>
        </p:blipFill>
        <p:spPr>
          <a:xfrm>
            <a:off x="5194433" y="1356967"/>
            <a:ext cx="6082633" cy="4673235"/>
          </a:xfrm>
          <a:prstGeom prst="rect">
            <a:avLst/>
          </a:prstGeom>
          <a:noFill/>
          <a:ln>
            <a:noFill/>
          </a:ln>
        </p:spPr>
      </p:pic>
      <p:sp>
        <p:nvSpPr>
          <p:cNvPr id="788" name="Google Shape;788;p83"/>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Stewardship of Plant Phenotypic Research Data</a:t>
            </a:r>
            <a:endParaRPr/>
          </a:p>
        </p:txBody>
      </p:sp>
      <p:sp>
        <p:nvSpPr>
          <p:cNvPr id="789" name="Google Shape;789;p83"/>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790" name="Google Shape;790;p83"/>
          <p:cNvSpPr txBox="1"/>
          <p:nvPr>
            <p:ph idx="1" type="body"/>
          </p:nvPr>
        </p:nvSpPr>
        <p:spPr>
          <a:xfrm>
            <a:off x="837400" y="4490533"/>
            <a:ext cx="5418300" cy="2085600"/>
          </a:xfrm>
          <a:prstGeom prst="rect">
            <a:avLst/>
          </a:prstGeom>
        </p:spPr>
        <p:txBody>
          <a:bodyPr anchorCtr="0" anchor="t" bIns="45700" lIns="91425" spcFirstLastPara="1" rIns="91425" wrap="square" tIns="45700">
            <a:noAutofit/>
          </a:bodyPr>
          <a:lstStyle/>
          <a:p>
            <a:pPr indent="-400050" lvl="0" marL="609600" rtl="0" algn="l">
              <a:lnSpc>
                <a:spcPct val="115000"/>
              </a:lnSpc>
              <a:spcBef>
                <a:spcPts val="1300"/>
              </a:spcBef>
              <a:spcAft>
                <a:spcPts val="0"/>
              </a:spcAft>
              <a:buSzPts val="1500"/>
              <a:buChar char="•"/>
            </a:pPr>
            <a:r>
              <a:rPr lang="en-US" sz="1500"/>
              <a:t>huge, complex, heterogeneous</a:t>
            </a:r>
            <a:endParaRPr sz="1500"/>
          </a:p>
          <a:p>
            <a:pPr indent="-400050" lvl="0" marL="609600" rtl="0" algn="l">
              <a:lnSpc>
                <a:spcPct val="115000"/>
              </a:lnSpc>
              <a:spcBef>
                <a:spcPts val="0"/>
              </a:spcBef>
              <a:spcAft>
                <a:spcPts val="0"/>
              </a:spcAft>
              <a:buSzPts val="1500"/>
              <a:buChar char="•"/>
            </a:pPr>
            <a:r>
              <a:rPr lang="en-US" sz="1500"/>
              <a:t>nested folder hierarchy</a:t>
            </a:r>
            <a:endParaRPr sz="1500"/>
          </a:p>
          <a:p>
            <a:pPr indent="-400050" lvl="0" marL="609600" rtl="0" algn="l">
              <a:lnSpc>
                <a:spcPct val="115000"/>
              </a:lnSpc>
              <a:spcBef>
                <a:spcPts val="0"/>
              </a:spcBef>
              <a:spcAft>
                <a:spcPts val="0"/>
              </a:spcAft>
              <a:buSzPts val="1500"/>
              <a:buChar char="•"/>
            </a:pPr>
            <a:r>
              <a:rPr lang="en-US" sz="1500"/>
              <a:t>many small data files (e.g. camera/microscopy images)</a:t>
            </a:r>
            <a:endParaRPr sz="1500"/>
          </a:p>
          <a:p>
            <a:pPr indent="-400050" lvl="0" marL="609600" rtl="0" algn="l">
              <a:lnSpc>
                <a:spcPct val="115000"/>
              </a:lnSpc>
              <a:spcBef>
                <a:spcPts val="0"/>
              </a:spcBef>
              <a:spcAft>
                <a:spcPts val="0"/>
              </a:spcAft>
              <a:buSzPts val="1500"/>
              <a:buChar char="•"/>
            </a:pPr>
            <a:r>
              <a:rPr lang="en-US" sz="1500"/>
              <a:t>single files with huge volume (e.g. hyperspectral pictures)</a:t>
            </a:r>
            <a:endParaRPr sz="1500"/>
          </a:p>
          <a:p>
            <a:pPr indent="-400050" lvl="0" marL="609600" rtl="0" algn="l">
              <a:lnSpc>
                <a:spcPct val="115000"/>
              </a:lnSpc>
              <a:spcBef>
                <a:spcPts val="0"/>
              </a:spcBef>
              <a:spcAft>
                <a:spcPts val="0"/>
              </a:spcAft>
              <a:buSzPts val="1500"/>
              <a:buChar char="•"/>
            </a:pPr>
            <a:r>
              <a:rPr lang="en-US" sz="1500"/>
              <a:t>large text files (e.g. sensor data, measurement)</a:t>
            </a:r>
            <a:endParaRPr sz="1500"/>
          </a:p>
          <a:p>
            <a:pPr indent="-400050" lvl="0" marL="609600" rtl="0" algn="l">
              <a:lnSpc>
                <a:spcPct val="115000"/>
              </a:lnSpc>
              <a:spcBef>
                <a:spcPts val="0"/>
              </a:spcBef>
              <a:spcAft>
                <a:spcPts val="0"/>
              </a:spcAft>
              <a:buSzPts val="1500"/>
              <a:buChar char="•"/>
            </a:pPr>
            <a:r>
              <a:rPr lang="en-US" sz="1500"/>
              <a:t>diverse data formats</a:t>
            </a:r>
            <a:endParaRPr sz="1500"/>
          </a:p>
          <a:p>
            <a:pPr indent="-400050" lvl="0" marL="609600" rtl="0" algn="l">
              <a:lnSpc>
                <a:spcPct val="115000"/>
              </a:lnSpc>
              <a:spcBef>
                <a:spcPts val="0"/>
              </a:spcBef>
              <a:spcAft>
                <a:spcPts val="0"/>
              </a:spcAft>
              <a:buSzPts val="1500"/>
              <a:buChar char="•"/>
            </a:pPr>
            <a:r>
              <a:rPr lang="en-US" sz="1500"/>
              <a:t>proprietary metadata/annotation formatS</a:t>
            </a:r>
            <a:endParaRPr sz="15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84"/>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Bringing the Infrastructure to the Data</a:t>
            </a:r>
            <a:endParaRPr/>
          </a:p>
        </p:txBody>
      </p:sp>
      <p:pic>
        <p:nvPicPr>
          <p:cNvPr id="796" name="Google Shape;796;p84"/>
          <p:cNvPicPr preferRelativeResize="0"/>
          <p:nvPr/>
        </p:nvPicPr>
        <p:blipFill>
          <a:blip r:embed="rId3">
            <a:alphaModFix/>
          </a:blip>
          <a:stretch>
            <a:fillRect/>
          </a:stretch>
        </p:blipFill>
        <p:spPr>
          <a:xfrm>
            <a:off x="285767" y="1263667"/>
            <a:ext cx="4715398" cy="5372101"/>
          </a:xfrm>
          <a:prstGeom prst="rect">
            <a:avLst/>
          </a:prstGeom>
          <a:noFill/>
          <a:ln>
            <a:noFill/>
          </a:ln>
        </p:spPr>
      </p:pic>
      <p:sp>
        <p:nvSpPr>
          <p:cNvPr id="797" name="Google Shape;797;p84"/>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85"/>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Bringing the Infrastructure to the Data</a:t>
            </a:r>
            <a:endParaRPr/>
          </a:p>
        </p:txBody>
      </p:sp>
      <p:sp>
        <p:nvSpPr>
          <p:cNvPr id="803" name="Google Shape;803;p85"/>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pic>
        <p:nvPicPr>
          <p:cNvPr id="804" name="Google Shape;804;p85"/>
          <p:cNvPicPr preferRelativeResize="0"/>
          <p:nvPr/>
        </p:nvPicPr>
        <p:blipFill>
          <a:blip r:embed="rId3">
            <a:alphaModFix/>
          </a:blip>
          <a:stretch>
            <a:fillRect/>
          </a:stretch>
        </p:blipFill>
        <p:spPr>
          <a:xfrm>
            <a:off x="285767" y="1263667"/>
            <a:ext cx="4715398" cy="5372101"/>
          </a:xfrm>
          <a:prstGeom prst="rect">
            <a:avLst/>
          </a:prstGeom>
          <a:noFill/>
          <a:ln>
            <a:noFill/>
          </a:ln>
        </p:spPr>
      </p:pic>
      <p:pic>
        <p:nvPicPr>
          <p:cNvPr id="805" name="Google Shape;805;p85"/>
          <p:cNvPicPr preferRelativeResize="0"/>
          <p:nvPr/>
        </p:nvPicPr>
        <p:blipFill>
          <a:blip r:embed="rId4">
            <a:alphaModFix/>
          </a:blip>
          <a:stretch>
            <a:fillRect/>
          </a:stretch>
        </p:blipFill>
        <p:spPr>
          <a:xfrm>
            <a:off x="5422600" y="1263667"/>
            <a:ext cx="6127521" cy="5372101"/>
          </a:xfrm>
          <a:prstGeom prst="rect">
            <a:avLst/>
          </a:prstGeom>
          <a:noFill/>
          <a:ln>
            <a:noFill/>
          </a:ln>
        </p:spPr>
      </p:pic>
      <p:pic>
        <p:nvPicPr>
          <p:cNvPr id="806" name="Google Shape;806;p85"/>
          <p:cNvPicPr preferRelativeResize="0"/>
          <p:nvPr/>
        </p:nvPicPr>
        <p:blipFill>
          <a:blip r:embed="rId5">
            <a:alphaModFix/>
          </a:blip>
          <a:stretch>
            <a:fillRect/>
          </a:stretch>
        </p:blipFill>
        <p:spPr>
          <a:xfrm>
            <a:off x="4629133" y="1537032"/>
            <a:ext cx="1136666" cy="69056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86"/>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e!DAL - electronic Data Archive Library</a:t>
            </a:r>
            <a:endParaRPr/>
          </a:p>
        </p:txBody>
      </p:sp>
      <p:sp>
        <p:nvSpPr>
          <p:cNvPr id="812" name="Google Shape;812;p86"/>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pic>
        <p:nvPicPr>
          <p:cNvPr id="813" name="Google Shape;813;p86"/>
          <p:cNvPicPr preferRelativeResize="0"/>
          <p:nvPr/>
        </p:nvPicPr>
        <p:blipFill>
          <a:blip r:embed="rId3">
            <a:alphaModFix/>
          </a:blip>
          <a:stretch>
            <a:fillRect/>
          </a:stretch>
        </p:blipFill>
        <p:spPr>
          <a:xfrm>
            <a:off x="4508267" y="1524000"/>
            <a:ext cx="7076333" cy="5049566"/>
          </a:xfrm>
          <a:prstGeom prst="rect">
            <a:avLst/>
          </a:prstGeom>
          <a:noFill/>
          <a:ln cap="flat" cmpd="sng" w="19050">
            <a:solidFill>
              <a:srgbClr val="595959"/>
            </a:solidFill>
            <a:prstDash val="solid"/>
            <a:round/>
            <a:headEnd len="sm" w="sm" type="none"/>
            <a:tailEnd len="sm" w="sm" type="none"/>
          </a:ln>
        </p:spPr>
      </p:pic>
      <p:sp>
        <p:nvSpPr>
          <p:cNvPr id="814" name="Google Shape;814;p86"/>
          <p:cNvSpPr txBox="1"/>
          <p:nvPr/>
        </p:nvSpPr>
        <p:spPr>
          <a:xfrm>
            <a:off x="8293500" y="3193933"/>
            <a:ext cx="3518100" cy="4800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900" u="sng">
                <a:solidFill>
                  <a:srgbClr val="0097A7"/>
                </a:solidFill>
                <a:hlinkClick r:id="rId4">
                  <a:extLst>
                    <a:ext uri="{A12FA001-AC4F-418D-AE19-62706E023703}">
                      <ahyp:hlinkClr val="tx"/>
                    </a:ext>
                  </a:extLst>
                </a:hlinkClick>
              </a:rPr>
              <a:t>www.edal.ipk-gatersleben.de</a:t>
            </a:r>
            <a:endParaRPr b="1" sz="1900">
              <a:solidFill>
                <a:srgbClr val="FF0000"/>
              </a:solidFill>
            </a:endParaRPr>
          </a:p>
        </p:txBody>
      </p:sp>
      <p:sp>
        <p:nvSpPr>
          <p:cNvPr id="815" name="Google Shape;815;p86"/>
          <p:cNvSpPr txBox="1"/>
          <p:nvPr>
            <p:ph idx="1" type="body"/>
          </p:nvPr>
        </p:nvSpPr>
        <p:spPr>
          <a:xfrm>
            <a:off x="68767" y="1524000"/>
            <a:ext cx="4290000" cy="4857900"/>
          </a:xfrm>
          <a:prstGeom prst="rect">
            <a:avLst/>
          </a:prstGeom>
        </p:spPr>
        <p:txBody>
          <a:bodyPr anchorCtr="0" anchor="t" bIns="45700" lIns="91425" spcFirstLastPara="1" rIns="91425" wrap="square" tIns="45700">
            <a:noAutofit/>
          </a:bodyPr>
          <a:lstStyle/>
          <a:p>
            <a:pPr indent="-425450" lvl="0" marL="609600" rtl="0" algn="l">
              <a:lnSpc>
                <a:spcPct val="115000"/>
              </a:lnSpc>
              <a:spcBef>
                <a:spcPts val="1300"/>
              </a:spcBef>
              <a:spcAft>
                <a:spcPts val="0"/>
              </a:spcAft>
              <a:buSzPts val="1900"/>
              <a:buChar char="•"/>
            </a:pPr>
            <a:r>
              <a:rPr lang="en-US" sz="1900"/>
              <a:t>generic software infrastructure for archiving &amp; publishing research data in a FAIR-way</a:t>
            </a:r>
            <a:endParaRPr sz="1900"/>
          </a:p>
          <a:p>
            <a:pPr indent="-425450" lvl="0" marL="609600" rtl="0" algn="l">
              <a:lnSpc>
                <a:spcPct val="115000"/>
              </a:lnSpc>
              <a:spcBef>
                <a:spcPts val="0"/>
              </a:spcBef>
              <a:spcAft>
                <a:spcPts val="0"/>
              </a:spcAft>
              <a:buSzPts val="1900"/>
              <a:buChar char="•"/>
            </a:pPr>
            <a:r>
              <a:rPr lang="en-US" sz="1900"/>
              <a:t>platform-independent (Java-based)</a:t>
            </a:r>
            <a:endParaRPr sz="1900"/>
          </a:p>
          <a:p>
            <a:pPr indent="-425450" lvl="0" marL="609600" rtl="0" algn="l">
              <a:lnSpc>
                <a:spcPct val="115000"/>
              </a:lnSpc>
              <a:spcBef>
                <a:spcPts val="0"/>
              </a:spcBef>
              <a:spcAft>
                <a:spcPts val="0"/>
              </a:spcAft>
              <a:buSzPts val="1900"/>
              <a:buChar char="•"/>
            </a:pPr>
            <a:r>
              <a:rPr lang="en-US" sz="1900"/>
              <a:t>open-source</a:t>
            </a:r>
            <a:endParaRPr sz="1900"/>
          </a:p>
          <a:p>
            <a:pPr indent="-425450" lvl="0" marL="609600" rtl="0" algn="l">
              <a:lnSpc>
                <a:spcPct val="115000"/>
              </a:lnSpc>
              <a:spcBef>
                <a:spcPts val="0"/>
              </a:spcBef>
              <a:spcAft>
                <a:spcPts val="0"/>
              </a:spcAft>
              <a:buSzPts val="1900"/>
              <a:buChar char="•"/>
            </a:pPr>
            <a:r>
              <a:rPr lang="en-US" sz="1900"/>
              <a:t>comprehensive set of features</a:t>
            </a:r>
            <a:endParaRPr sz="1900"/>
          </a:p>
          <a:p>
            <a:pPr indent="-425450" lvl="1" marL="1219200" rtl="0" algn="l">
              <a:lnSpc>
                <a:spcPct val="115000"/>
              </a:lnSpc>
              <a:spcBef>
                <a:spcPts val="0"/>
              </a:spcBef>
              <a:spcAft>
                <a:spcPts val="0"/>
              </a:spcAft>
              <a:buSzPts val="1900"/>
              <a:buChar char="•"/>
            </a:pPr>
            <a:r>
              <a:rPr lang="en-US"/>
              <a:t>DOI publication</a:t>
            </a:r>
            <a:endParaRPr/>
          </a:p>
          <a:p>
            <a:pPr indent="-425450" lvl="1" marL="1219200" rtl="0" algn="l">
              <a:lnSpc>
                <a:spcPct val="115000"/>
              </a:lnSpc>
              <a:spcBef>
                <a:spcPts val="0"/>
              </a:spcBef>
              <a:spcAft>
                <a:spcPts val="0"/>
              </a:spcAft>
              <a:buSzPts val="1900"/>
              <a:buChar char="•"/>
            </a:pPr>
            <a:r>
              <a:rPr lang="en-US"/>
              <a:t>embedded review procedure</a:t>
            </a:r>
            <a:endParaRPr/>
          </a:p>
          <a:p>
            <a:pPr indent="-425450" lvl="1" marL="1219200" rtl="0" algn="l">
              <a:lnSpc>
                <a:spcPct val="115000"/>
              </a:lnSpc>
              <a:spcBef>
                <a:spcPts val="0"/>
              </a:spcBef>
              <a:spcAft>
                <a:spcPts val="0"/>
              </a:spcAft>
              <a:buSzPts val="1900"/>
              <a:buChar char="•"/>
            </a:pPr>
            <a:r>
              <a:rPr lang="en-US"/>
              <a:t>comprehensive indexing &amp; search capabilities</a:t>
            </a:r>
            <a:endParaRPr/>
          </a:p>
          <a:p>
            <a:pPr indent="-425450" lvl="0" marL="609600" rtl="0" algn="l">
              <a:lnSpc>
                <a:spcPct val="115000"/>
              </a:lnSpc>
              <a:spcBef>
                <a:spcPts val="0"/>
              </a:spcBef>
              <a:spcAft>
                <a:spcPts val="0"/>
              </a:spcAft>
              <a:buSzPts val="1900"/>
              <a:buChar char="•"/>
            </a:pPr>
            <a:r>
              <a:rPr lang="en-US" sz="1900"/>
              <a:t>everything fully embedded; low maintenance effort/ easy set-up</a:t>
            </a:r>
            <a:endParaRPr sz="1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87"/>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e!DAL - electronic Data Archive Library</a:t>
            </a:r>
            <a:endParaRPr/>
          </a:p>
        </p:txBody>
      </p:sp>
      <p:sp>
        <p:nvSpPr>
          <p:cNvPr id="821" name="Google Shape;821;p87"/>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pic>
        <p:nvPicPr>
          <p:cNvPr id="822" name="Google Shape;822;p87"/>
          <p:cNvPicPr preferRelativeResize="0"/>
          <p:nvPr/>
        </p:nvPicPr>
        <p:blipFill>
          <a:blip r:embed="rId3">
            <a:alphaModFix/>
          </a:blip>
          <a:stretch>
            <a:fillRect/>
          </a:stretch>
        </p:blipFill>
        <p:spPr>
          <a:xfrm>
            <a:off x="4508267" y="1524000"/>
            <a:ext cx="7076333" cy="5049566"/>
          </a:xfrm>
          <a:prstGeom prst="rect">
            <a:avLst/>
          </a:prstGeom>
          <a:noFill/>
          <a:ln cap="flat" cmpd="sng" w="19050">
            <a:solidFill>
              <a:srgbClr val="595959"/>
            </a:solidFill>
            <a:prstDash val="solid"/>
            <a:round/>
            <a:headEnd len="sm" w="sm" type="none"/>
            <a:tailEnd len="sm" w="sm" type="none"/>
          </a:ln>
        </p:spPr>
      </p:pic>
      <p:sp>
        <p:nvSpPr>
          <p:cNvPr id="823" name="Google Shape;823;p87"/>
          <p:cNvSpPr txBox="1"/>
          <p:nvPr/>
        </p:nvSpPr>
        <p:spPr>
          <a:xfrm>
            <a:off x="8293500" y="3193933"/>
            <a:ext cx="3518100" cy="4800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900" u="sng">
                <a:solidFill>
                  <a:srgbClr val="0097A7"/>
                </a:solidFill>
                <a:hlinkClick r:id="rId4">
                  <a:extLst>
                    <a:ext uri="{A12FA001-AC4F-418D-AE19-62706E023703}">
                      <ahyp:hlinkClr val="tx"/>
                    </a:ext>
                  </a:extLst>
                </a:hlinkClick>
              </a:rPr>
              <a:t>www.edal.ipk-gatersleben.de</a:t>
            </a:r>
            <a:endParaRPr b="1" sz="1900">
              <a:solidFill>
                <a:srgbClr val="FF0000"/>
              </a:solidFill>
            </a:endParaRPr>
          </a:p>
        </p:txBody>
      </p:sp>
      <p:sp>
        <p:nvSpPr>
          <p:cNvPr id="824" name="Google Shape;824;p87"/>
          <p:cNvSpPr txBox="1"/>
          <p:nvPr>
            <p:ph idx="1" type="body"/>
          </p:nvPr>
        </p:nvSpPr>
        <p:spPr>
          <a:xfrm>
            <a:off x="68767" y="1524000"/>
            <a:ext cx="4290000" cy="4857900"/>
          </a:xfrm>
          <a:prstGeom prst="rect">
            <a:avLst/>
          </a:prstGeom>
        </p:spPr>
        <p:txBody>
          <a:bodyPr anchorCtr="0" anchor="t" bIns="45700" lIns="91425" spcFirstLastPara="1" rIns="91425" wrap="square" tIns="45700">
            <a:noAutofit/>
          </a:bodyPr>
          <a:lstStyle/>
          <a:p>
            <a:pPr indent="-412750" lvl="0" marL="609600" rtl="0" algn="l">
              <a:lnSpc>
                <a:spcPct val="115000"/>
              </a:lnSpc>
              <a:spcBef>
                <a:spcPts val="1300"/>
              </a:spcBef>
              <a:spcAft>
                <a:spcPts val="0"/>
              </a:spcAft>
              <a:buSzPts val="1700"/>
              <a:buChar char="•"/>
            </a:pPr>
            <a:r>
              <a:rPr lang="en-US" sz="1700"/>
              <a:t>designed for large volume &amp; heterogeneous data</a:t>
            </a:r>
            <a:endParaRPr sz="1700"/>
          </a:p>
          <a:p>
            <a:pPr indent="-412750" lvl="0" marL="609600" rtl="0" algn="l">
              <a:lnSpc>
                <a:spcPct val="115000"/>
              </a:lnSpc>
              <a:spcBef>
                <a:spcPts val="0"/>
              </a:spcBef>
              <a:spcAft>
                <a:spcPts val="0"/>
              </a:spcAft>
              <a:buSzPts val="1700"/>
              <a:buChar char="•"/>
            </a:pPr>
            <a:r>
              <a:rPr lang="en-US" sz="1700"/>
              <a:t>installation &amp; self-configuration without prior knowledge</a:t>
            </a:r>
            <a:endParaRPr sz="1700"/>
          </a:p>
          <a:p>
            <a:pPr indent="-412750" lvl="0" marL="609600" rtl="0" algn="l">
              <a:lnSpc>
                <a:spcPct val="115000"/>
              </a:lnSpc>
              <a:spcBef>
                <a:spcPts val="0"/>
              </a:spcBef>
              <a:spcAft>
                <a:spcPts val="0"/>
              </a:spcAft>
              <a:buSzPts val="1700"/>
              <a:buChar char="•"/>
            </a:pPr>
            <a:r>
              <a:rPr lang="en-US" sz="1700">
                <a:solidFill>
                  <a:schemeClr val="dk2"/>
                </a:solidFill>
              </a:rPr>
              <a:t>everything fully embedded; low maintenance effort/ easy set-up</a:t>
            </a:r>
            <a:endParaRPr sz="1700"/>
          </a:p>
        </p:txBody>
      </p:sp>
      <p:pic>
        <p:nvPicPr>
          <p:cNvPr id="825" name="Google Shape;825;p87"/>
          <p:cNvPicPr preferRelativeResize="0"/>
          <p:nvPr/>
        </p:nvPicPr>
        <p:blipFill>
          <a:blip r:embed="rId5">
            <a:alphaModFix/>
          </a:blip>
          <a:stretch>
            <a:fillRect/>
          </a:stretch>
        </p:blipFill>
        <p:spPr>
          <a:xfrm>
            <a:off x="412933" y="3584460"/>
            <a:ext cx="4641800" cy="3119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2"/>
          <p:cNvSpPr txBox="1"/>
          <p:nvPr>
            <p:ph type="title"/>
          </p:nvPr>
        </p:nvSpPr>
        <p:spPr>
          <a:xfrm>
            <a:off x="105628" y="48881"/>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Plant Phenotype Publication Challenges</a:t>
            </a:r>
            <a:endParaRPr/>
          </a:p>
        </p:txBody>
      </p:sp>
      <p:pic>
        <p:nvPicPr>
          <p:cNvPr id="321" name="Google Shape;321;p52"/>
          <p:cNvPicPr preferRelativeResize="0"/>
          <p:nvPr/>
        </p:nvPicPr>
        <p:blipFill rotWithShape="1">
          <a:blip r:embed="rId3">
            <a:alphaModFix/>
          </a:blip>
          <a:srcRect b="0" l="0" r="0" t="0"/>
          <a:stretch/>
        </p:blipFill>
        <p:spPr>
          <a:xfrm>
            <a:off x="4591051" y="4851401"/>
            <a:ext cx="2578101" cy="876300"/>
          </a:xfrm>
          <a:prstGeom prst="rect">
            <a:avLst/>
          </a:prstGeom>
          <a:noFill/>
          <a:ln>
            <a:noFill/>
          </a:ln>
        </p:spPr>
      </p:pic>
      <p:pic>
        <p:nvPicPr>
          <p:cNvPr id="322" name="Google Shape;322;p52"/>
          <p:cNvPicPr preferRelativeResize="0"/>
          <p:nvPr/>
        </p:nvPicPr>
        <p:blipFill rotWithShape="1">
          <a:blip r:embed="rId3">
            <a:alphaModFix/>
          </a:blip>
          <a:srcRect b="0" l="0" r="0" t="0"/>
          <a:stretch/>
        </p:blipFill>
        <p:spPr>
          <a:xfrm>
            <a:off x="4638675" y="1617663"/>
            <a:ext cx="2578101" cy="876300"/>
          </a:xfrm>
          <a:prstGeom prst="rect">
            <a:avLst/>
          </a:prstGeom>
          <a:noFill/>
          <a:ln>
            <a:noFill/>
          </a:ln>
        </p:spPr>
      </p:pic>
      <p:grpSp>
        <p:nvGrpSpPr>
          <p:cNvPr id="323" name="Google Shape;323;p52"/>
          <p:cNvGrpSpPr/>
          <p:nvPr/>
        </p:nvGrpSpPr>
        <p:grpSpPr>
          <a:xfrm>
            <a:off x="3949700" y="5203904"/>
            <a:ext cx="3730727" cy="1676438"/>
            <a:chOff x="-9509" y="4155448"/>
            <a:chExt cx="3731100" cy="2041200"/>
          </a:xfrm>
        </p:grpSpPr>
        <p:sp>
          <p:nvSpPr>
            <p:cNvPr id="324" name="Google Shape;324;p52"/>
            <p:cNvSpPr/>
            <p:nvPr/>
          </p:nvSpPr>
          <p:spPr>
            <a:xfrm>
              <a:off x="-9509" y="4155448"/>
              <a:ext cx="3731100" cy="20412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25" name="Google Shape;325;p52"/>
            <p:cNvSpPr txBox="1"/>
            <p:nvPr/>
          </p:nvSpPr>
          <p:spPr>
            <a:xfrm>
              <a:off x="142891" y="4155448"/>
              <a:ext cx="2064600" cy="3771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867">
                  <a:solidFill>
                    <a:srgbClr val="000000"/>
                  </a:solidFill>
                  <a:latin typeface="Corbel"/>
                  <a:ea typeface="Corbel"/>
                  <a:cs typeface="Corbel"/>
                  <a:sym typeface="Corbel"/>
                </a:rPr>
                <a:t>Environment</a:t>
              </a:r>
              <a:endParaRPr b="1" sz="1867">
                <a:solidFill>
                  <a:srgbClr val="000000"/>
                </a:solidFill>
                <a:latin typeface="Corbel"/>
                <a:ea typeface="Corbel"/>
                <a:cs typeface="Corbel"/>
                <a:sym typeface="Corbel"/>
              </a:endParaRPr>
            </a:p>
          </p:txBody>
        </p:sp>
      </p:grpSp>
      <p:grpSp>
        <p:nvGrpSpPr>
          <p:cNvPr id="326" name="Google Shape;326;p52"/>
          <p:cNvGrpSpPr/>
          <p:nvPr/>
        </p:nvGrpSpPr>
        <p:grpSpPr>
          <a:xfrm>
            <a:off x="8239867" y="922146"/>
            <a:ext cx="3730307" cy="2078061"/>
            <a:chOff x="0" y="676275"/>
            <a:chExt cx="2797800" cy="1558585"/>
          </a:xfrm>
        </p:grpSpPr>
        <p:sp>
          <p:nvSpPr>
            <p:cNvPr id="327" name="Google Shape;327;p52"/>
            <p:cNvSpPr/>
            <p:nvPr/>
          </p:nvSpPr>
          <p:spPr>
            <a:xfrm>
              <a:off x="0" y="703660"/>
              <a:ext cx="2797800" cy="15312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28" name="Google Shape;328;p52"/>
            <p:cNvSpPr txBox="1"/>
            <p:nvPr/>
          </p:nvSpPr>
          <p:spPr>
            <a:xfrm>
              <a:off x="114300" y="676275"/>
              <a:ext cx="2664600" cy="310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867">
                  <a:solidFill>
                    <a:srgbClr val="000000"/>
                  </a:solidFill>
                  <a:latin typeface="Corbel"/>
                  <a:ea typeface="Corbel"/>
                  <a:cs typeface="Corbel"/>
                  <a:sym typeface="Corbel"/>
                </a:rPr>
                <a:t>Genetics</a:t>
              </a:r>
              <a:endParaRPr b="1" sz="2400">
                <a:solidFill>
                  <a:srgbClr val="000000"/>
                </a:solidFill>
                <a:latin typeface="Corbel"/>
                <a:ea typeface="Corbel"/>
                <a:cs typeface="Corbel"/>
                <a:sym typeface="Corbel"/>
              </a:endParaRPr>
            </a:p>
            <a:p>
              <a:pPr indent="0" lvl="0" marL="0" marR="0" rtl="0" algn="l">
                <a:spcBef>
                  <a:spcPts val="0"/>
                </a:spcBef>
                <a:spcAft>
                  <a:spcPts val="0"/>
                </a:spcAft>
                <a:buNone/>
              </a:pPr>
              <a:r>
                <a:rPr b="1" lang="en-US" sz="1867">
                  <a:solidFill>
                    <a:srgbClr val="000000"/>
                  </a:solidFill>
                  <a:latin typeface="Corbel"/>
                  <a:ea typeface="Corbel"/>
                  <a:cs typeface="Corbel"/>
                  <a:sym typeface="Corbel"/>
                </a:rPr>
                <a:t>Genomics</a:t>
              </a:r>
              <a:endParaRPr/>
            </a:p>
            <a:p>
              <a:pPr indent="0" lvl="0" marL="0" marR="0" rtl="0" algn="l">
                <a:spcBef>
                  <a:spcPts val="0"/>
                </a:spcBef>
                <a:spcAft>
                  <a:spcPts val="0"/>
                </a:spcAft>
                <a:buNone/>
              </a:pPr>
              <a:r>
                <a:rPr b="1" lang="en-US" sz="1867">
                  <a:solidFill>
                    <a:srgbClr val="000000"/>
                  </a:solidFill>
                  <a:latin typeface="Corbel"/>
                  <a:ea typeface="Corbel"/>
                  <a:cs typeface="Corbel"/>
                  <a:sym typeface="Corbel"/>
                </a:rPr>
                <a:t>Omics</a:t>
              </a:r>
              <a:endParaRPr b="1" sz="1867">
                <a:solidFill>
                  <a:srgbClr val="000000"/>
                </a:solidFill>
                <a:latin typeface="Corbel"/>
                <a:ea typeface="Corbel"/>
                <a:cs typeface="Corbel"/>
                <a:sym typeface="Corbel"/>
              </a:endParaRPr>
            </a:p>
          </p:txBody>
        </p:sp>
        <p:pic>
          <p:nvPicPr>
            <p:cNvPr id="329" name="Google Shape;329;p52"/>
            <p:cNvPicPr preferRelativeResize="0"/>
            <p:nvPr/>
          </p:nvPicPr>
          <p:blipFill rotWithShape="1">
            <a:blip r:embed="rId4">
              <a:alphaModFix/>
            </a:blip>
            <a:srcRect b="0" l="0" r="0" t="0"/>
            <a:stretch/>
          </p:blipFill>
          <p:spPr>
            <a:xfrm>
              <a:off x="1312069" y="881063"/>
              <a:ext cx="1323974" cy="661987"/>
            </a:xfrm>
            <a:prstGeom prst="rect">
              <a:avLst/>
            </a:prstGeom>
            <a:noFill/>
            <a:ln>
              <a:noFill/>
            </a:ln>
          </p:spPr>
        </p:pic>
        <p:pic>
          <p:nvPicPr>
            <p:cNvPr id="330" name="Google Shape;330;p52"/>
            <p:cNvPicPr preferRelativeResize="0"/>
            <p:nvPr/>
          </p:nvPicPr>
          <p:blipFill rotWithShape="1">
            <a:blip r:embed="rId5">
              <a:alphaModFix/>
            </a:blip>
            <a:srcRect b="0" l="0" r="0" t="0"/>
            <a:stretch/>
          </p:blipFill>
          <p:spPr>
            <a:xfrm>
              <a:off x="80963" y="1370410"/>
              <a:ext cx="1943100" cy="752474"/>
            </a:xfrm>
            <a:prstGeom prst="rect">
              <a:avLst/>
            </a:prstGeom>
            <a:noFill/>
            <a:ln>
              <a:noFill/>
            </a:ln>
          </p:spPr>
        </p:pic>
      </p:grpSp>
      <p:grpSp>
        <p:nvGrpSpPr>
          <p:cNvPr id="331" name="Google Shape;331;p52"/>
          <p:cNvGrpSpPr/>
          <p:nvPr/>
        </p:nvGrpSpPr>
        <p:grpSpPr>
          <a:xfrm>
            <a:off x="100645" y="958562"/>
            <a:ext cx="3787505" cy="2041549"/>
            <a:chOff x="6167438" y="703660"/>
            <a:chExt cx="2840700" cy="1531200"/>
          </a:xfrm>
        </p:grpSpPr>
        <p:sp>
          <p:nvSpPr>
            <p:cNvPr id="332" name="Google Shape;332;p52"/>
            <p:cNvSpPr/>
            <p:nvPr/>
          </p:nvSpPr>
          <p:spPr>
            <a:xfrm>
              <a:off x="6167438" y="703660"/>
              <a:ext cx="2840700" cy="1531200"/>
            </a:xfrm>
            <a:prstGeom prst="roundRect">
              <a:avLst>
                <a:gd fmla="val 16667" name="adj"/>
              </a:avLst>
            </a:prstGeom>
            <a:solidFill>
              <a:srgbClr val="E7E6E6"/>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33" name="Google Shape;333;p52"/>
            <p:cNvSpPr txBox="1"/>
            <p:nvPr/>
          </p:nvSpPr>
          <p:spPr>
            <a:xfrm>
              <a:off x="6167438" y="733425"/>
              <a:ext cx="2664600" cy="310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None/>
              </a:pPr>
              <a:r>
                <a:rPr b="1" lang="en-US" sz="1867">
                  <a:solidFill>
                    <a:srgbClr val="000000"/>
                  </a:solidFill>
                  <a:latin typeface="Corbel"/>
                  <a:ea typeface="Corbel"/>
                  <a:cs typeface="Corbel"/>
                  <a:sym typeface="Corbel"/>
                </a:rPr>
                <a:t>Phenomics</a:t>
              </a:r>
              <a:endParaRPr b="1" sz="1867">
                <a:solidFill>
                  <a:srgbClr val="000000"/>
                </a:solidFill>
                <a:latin typeface="Corbel"/>
                <a:ea typeface="Corbel"/>
                <a:cs typeface="Corbel"/>
                <a:sym typeface="Corbel"/>
              </a:endParaRPr>
            </a:p>
          </p:txBody>
        </p:sp>
        <p:pic>
          <p:nvPicPr>
            <p:cNvPr descr="edited2 (3)-2.png" id="334" name="Google Shape;334;p52"/>
            <p:cNvPicPr preferRelativeResize="0"/>
            <p:nvPr/>
          </p:nvPicPr>
          <p:blipFill rotWithShape="1">
            <a:blip r:embed="rId6">
              <a:alphaModFix/>
            </a:blip>
            <a:srcRect b="0" l="0" r="0" t="0"/>
            <a:stretch/>
          </p:blipFill>
          <p:spPr>
            <a:xfrm>
              <a:off x="8265319" y="853678"/>
              <a:ext cx="644129" cy="728664"/>
            </a:xfrm>
            <a:prstGeom prst="rect">
              <a:avLst/>
            </a:prstGeom>
            <a:noFill/>
            <a:ln cap="flat" cmpd="sng" w="19050">
              <a:solidFill>
                <a:srgbClr val="6AA84F"/>
              </a:solidFill>
              <a:prstDash val="solid"/>
              <a:round/>
              <a:headEnd len="sm" w="sm" type="none"/>
              <a:tailEnd len="sm" w="sm" type="none"/>
            </a:ln>
          </p:spPr>
        </p:pic>
        <p:pic>
          <p:nvPicPr>
            <p:cNvPr id="335" name="Google Shape;335;p52"/>
            <p:cNvPicPr preferRelativeResize="0"/>
            <p:nvPr/>
          </p:nvPicPr>
          <p:blipFill rotWithShape="1">
            <a:blip r:embed="rId7">
              <a:alphaModFix/>
            </a:blip>
            <a:srcRect b="0" l="0" r="0" t="0"/>
            <a:stretch/>
          </p:blipFill>
          <p:spPr>
            <a:xfrm>
              <a:off x="6291263" y="1423988"/>
              <a:ext cx="1227535" cy="698897"/>
            </a:xfrm>
            <a:prstGeom prst="rect">
              <a:avLst/>
            </a:prstGeom>
            <a:noFill/>
            <a:ln>
              <a:noFill/>
            </a:ln>
          </p:spPr>
        </p:pic>
        <p:pic>
          <p:nvPicPr>
            <p:cNvPr id="336" name="Google Shape;336;p52"/>
            <p:cNvPicPr preferRelativeResize="0"/>
            <p:nvPr/>
          </p:nvPicPr>
          <p:blipFill rotWithShape="1">
            <a:blip r:embed="rId8">
              <a:alphaModFix/>
            </a:blip>
            <a:srcRect b="0" l="0" r="0" t="0"/>
            <a:stretch/>
          </p:blipFill>
          <p:spPr>
            <a:xfrm>
              <a:off x="7111604" y="910828"/>
              <a:ext cx="1153716" cy="883444"/>
            </a:xfrm>
            <a:prstGeom prst="rect">
              <a:avLst/>
            </a:prstGeom>
            <a:noFill/>
            <a:ln>
              <a:noFill/>
            </a:ln>
          </p:spPr>
        </p:pic>
      </p:grpSp>
      <p:grpSp>
        <p:nvGrpSpPr>
          <p:cNvPr id="337" name="Google Shape;337;p52"/>
          <p:cNvGrpSpPr/>
          <p:nvPr/>
        </p:nvGrpSpPr>
        <p:grpSpPr>
          <a:xfrm>
            <a:off x="4080095" y="5644996"/>
            <a:ext cx="3430775" cy="1084232"/>
            <a:chOff x="4007768" y="5373216"/>
            <a:chExt cx="3431119" cy="1083690"/>
          </a:xfrm>
        </p:grpSpPr>
        <p:pic>
          <p:nvPicPr>
            <p:cNvPr id="338" name="Google Shape;338;p52"/>
            <p:cNvPicPr preferRelativeResize="0"/>
            <p:nvPr/>
          </p:nvPicPr>
          <p:blipFill rotWithShape="1">
            <a:blip r:embed="rId9">
              <a:alphaModFix/>
            </a:blip>
            <a:srcRect b="0" l="0" r="0" t="0"/>
            <a:stretch/>
          </p:blipFill>
          <p:spPr>
            <a:xfrm>
              <a:off x="4007768" y="5373216"/>
              <a:ext cx="1069076" cy="1071025"/>
            </a:xfrm>
            <a:prstGeom prst="rect">
              <a:avLst/>
            </a:prstGeom>
            <a:noFill/>
            <a:ln>
              <a:noFill/>
            </a:ln>
          </p:spPr>
        </p:pic>
        <p:pic>
          <p:nvPicPr>
            <p:cNvPr id="339" name="Google Shape;339;p52"/>
            <p:cNvPicPr preferRelativeResize="0"/>
            <p:nvPr/>
          </p:nvPicPr>
          <p:blipFill rotWithShape="1">
            <a:blip r:embed="rId10">
              <a:alphaModFix/>
            </a:blip>
            <a:srcRect b="0" l="0" r="0" t="0"/>
            <a:stretch/>
          </p:blipFill>
          <p:spPr>
            <a:xfrm>
              <a:off x="5087889" y="5373216"/>
              <a:ext cx="1152127" cy="1080130"/>
            </a:xfrm>
            <a:prstGeom prst="rect">
              <a:avLst/>
            </a:prstGeom>
            <a:noFill/>
            <a:ln>
              <a:noFill/>
            </a:ln>
          </p:spPr>
        </p:pic>
        <p:pic>
          <p:nvPicPr>
            <p:cNvPr id="340" name="Google Shape;340;p52"/>
            <p:cNvPicPr preferRelativeResize="0"/>
            <p:nvPr/>
          </p:nvPicPr>
          <p:blipFill rotWithShape="1">
            <a:blip r:embed="rId11">
              <a:alphaModFix/>
            </a:blip>
            <a:srcRect b="0" l="0" r="0" t="0"/>
            <a:stretch/>
          </p:blipFill>
          <p:spPr>
            <a:xfrm>
              <a:off x="5506586" y="5373216"/>
              <a:ext cx="1932301" cy="1083690"/>
            </a:xfrm>
            <a:prstGeom prst="rect">
              <a:avLst/>
            </a:prstGeom>
            <a:noFill/>
            <a:ln>
              <a:noFill/>
            </a:ln>
          </p:spPr>
        </p:pic>
      </p:grpSp>
      <p:grpSp>
        <p:nvGrpSpPr>
          <p:cNvPr id="341" name="Google Shape;341;p52"/>
          <p:cNvGrpSpPr/>
          <p:nvPr/>
        </p:nvGrpSpPr>
        <p:grpSpPr>
          <a:xfrm>
            <a:off x="3319044" y="2541487"/>
            <a:ext cx="4985599" cy="2263574"/>
            <a:chOff x="3422134" y="2683585"/>
            <a:chExt cx="4985100" cy="2263800"/>
          </a:xfrm>
        </p:grpSpPr>
        <p:sp>
          <p:nvSpPr>
            <p:cNvPr id="342" name="Google Shape;342;p52"/>
            <p:cNvSpPr/>
            <p:nvPr/>
          </p:nvSpPr>
          <p:spPr>
            <a:xfrm>
              <a:off x="3422134" y="2683585"/>
              <a:ext cx="4985100" cy="2263800"/>
            </a:xfrm>
            <a:prstGeom prst="ellipse">
              <a:avLst/>
            </a:prstGeom>
            <a:solidFill>
              <a:srgbClr val="C6E58E"/>
            </a:solidFill>
            <a:ln cap="flat" cmpd="sng" w="952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343" name="Google Shape;343;p52"/>
            <p:cNvSpPr txBox="1"/>
            <p:nvPr/>
          </p:nvSpPr>
          <p:spPr>
            <a:xfrm>
              <a:off x="3921207" y="2758378"/>
              <a:ext cx="3947100" cy="3330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n-US" sz="2000">
                  <a:solidFill>
                    <a:srgbClr val="000000"/>
                  </a:solidFill>
                  <a:latin typeface="Corbel"/>
                  <a:ea typeface="Corbel"/>
                  <a:cs typeface="Corbel"/>
                  <a:sym typeface="Corbel"/>
                </a:rPr>
                <a:t>Plant Breeding</a:t>
              </a:r>
              <a:endParaRPr b="1" sz="2000">
                <a:solidFill>
                  <a:srgbClr val="000000"/>
                </a:solidFill>
                <a:latin typeface="Corbel"/>
                <a:ea typeface="Corbel"/>
                <a:cs typeface="Corbel"/>
                <a:sym typeface="Corbel"/>
              </a:endParaRPr>
            </a:p>
            <a:p>
              <a:pPr indent="0" lvl="0" marL="0" marR="0" rtl="0" algn="ctr">
                <a:spcBef>
                  <a:spcPts val="0"/>
                </a:spcBef>
                <a:spcAft>
                  <a:spcPts val="0"/>
                </a:spcAft>
                <a:buNone/>
              </a:pPr>
              <a:r>
                <a:rPr lang="en-US" sz="2267">
                  <a:solidFill>
                    <a:srgbClr val="000000"/>
                  </a:solidFill>
                  <a:latin typeface="Corbel"/>
                  <a:ea typeface="Corbel"/>
                  <a:cs typeface="Corbel"/>
                  <a:sym typeface="Corbel"/>
                </a:rPr>
                <a:t>Genetic variations by Traits</a:t>
              </a:r>
              <a:endParaRPr sz="2267">
                <a:solidFill>
                  <a:srgbClr val="000000"/>
                </a:solidFill>
                <a:latin typeface="Corbel"/>
                <a:ea typeface="Corbel"/>
                <a:cs typeface="Corbel"/>
                <a:sym typeface="Corbel"/>
              </a:endParaRPr>
            </a:p>
            <a:p>
              <a:pPr indent="0" lvl="0" marL="0" marR="0" rtl="0" algn="l">
                <a:spcBef>
                  <a:spcPts val="0"/>
                </a:spcBef>
                <a:spcAft>
                  <a:spcPts val="0"/>
                </a:spcAft>
                <a:buNone/>
              </a:pPr>
              <a:r>
                <a:t/>
              </a:r>
              <a:endParaRPr sz="1867">
                <a:solidFill>
                  <a:srgbClr val="000000"/>
                </a:solidFill>
                <a:latin typeface="Corbel"/>
                <a:ea typeface="Corbel"/>
                <a:cs typeface="Corbel"/>
                <a:sym typeface="Corbel"/>
              </a:endParaRPr>
            </a:p>
          </p:txBody>
        </p:sp>
        <p:sp>
          <p:nvSpPr>
            <p:cNvPr id="344" name="Google Shape;344;p52"/>
            <p:cNvSpPr txBox="1"/>
            <p:nvPr/>
          </p:nvSpPr>
          <p:spPr>
            <a:xfrm>
              <a:off x="3921207" y="3954980"/>
              <a:ext cx="3947100" cy="3330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None/>
              </a:pPr>
              <a:r>
                <a:rPr b="1" lang="en-US" sz="2000">
                  <a:solidFill>
                    <a:srgbClr val="000000"/>
                  </a:solidFill>
                  <a:latin typeface="Corbel"/>
                  <a:ea typeface="Corbel"/>
                  <a:cs typeface="Corbel"/>
                  <a:sym typeface="Corbel"/>
                </a:rPr>
                <a:t>Climate Change Studies</a:t>
              </a:r>
              <a:endParaRPr sz="1467">
                <a:solidFill>
                  <a:srgbClr val="000000"/>
                </a:solidFill>
                <a:latin typeface="Calibri"/>
                <a:ea typeface="Calibri"/>
                <a:cs typeface="Calibri"/>
                <a:sym typeface="Calibri"/>
              </a:endParaRPr>
            </a:p>
            <a:p>
              <a:pPr indent="0" lvl="0" marL="0" marR="0" rtl="0" algn="ctr">
                <a:spcBef>
                  <a:spcPts val="0"/>
                </a:spcBef>
                <a:spcAft>
                  <a:spcPts val="0"/>
                </a:spcAft>
                <a:buNone/>
              </a:pPr>
              <a:r>
                <a:rPr lang="en-US" sz="2267">
                  <a:solidFill>
                    <a:srgbClr val="000000"/>
                  </a:solidFill>
                  <a:latin typeface="Corbel"/>
                  <a:ea typeface="Corbel"/>
                  <a:cs typeface="Corbel"/>
                  <a:sym typeface="Corbel"/>
                </a:rPr>
                <a:t>Genotype by Environment</a:t>
              </a:r>
              <a:endParaRPr sz="1467">
                <a:solidFill>
                  <a:srgbClr val="000000"/>
                </a:solidFill>
                <a:latin typeface="Calibri"/>
                <a:ea typeface="Calibri"/>
                <a:cs typeface="Calibri"/>
                <a:sym typeface="Calibri"/>
              </a:endParaRPr>
            </a:p>
            <a:p>
              <a:pPr indent="0" lvl="0" marL="0" marR="0" rtl="0" algn="l">
                <a:spcBef>
                  <a:spcPts val="0"/>
                </a:spcBef>
                <a:spcAft>
                  <a:spcPts val="0"/>
                </a:spcAft>
                <a:buNone/>
              </a:pPr>
              <a:r>
                <a:t/>
              </a:r>
              <a:endParaRPr sz="1867">
                <a:solidFill>
                  <a:srgbClr val="000000"/>
                </a:solidFill>
                <a:latin typeface="Corbel"/>
                <a:ea typeface="Corbel"/>
                <a:cs typeface="Corbel"/>
                <a:sym typeface="Corbel"/>
              </a:endParaRPr>
            </a:p>
          </p:txBody>
        </p:sp>
      </p:grpSp>
      <p:cxnSp>
        <p:nvCxnSpPr>
          <p:cNvPr id="345" name="Google Shape;345;p52"/>
          <p:cNvCxnSpPr>
            <a:stCxn id="332" idx="3"/>
            <a:endCxn id="342" idx="0"/>
          </p:cNvCxnSpPr>
          <p:nvPr/>
        </p:nvCxnSpPr>
        <p:spPr>
          <a:xfrm>
            <a:off x="3888151" y="1979336"/>
            <a:ext cx="1923600" cy="562200"/>
          </a:xfrm>
          <a:prstGeom prst="bentConnector2">
            <a:avLst/>
          </a:prstGeom>
          <a:solidFill>
            <a:srgbClr val="4472C4"/>
          </a:solidFill>
          <a:ln cap="flat" cmpd="sng" w="31750">
            <a:solidFill>
              <a:srgbClr val="44546A"/>
            </a:solidFill>
            <a:prstDash val="solid"/>
            <a:round/>
            <a:headEnd len="sm" w="sm" type="none"/>
            <a:tailEnd len="med" w="med" type="triangle"/>
          </a:ln>
          <a:effectLst>
            <a:outerShdw blurRad="50800" rotWithShape="0" algn="tl" dir="2700000" dist="38100">
              <a:srgbClr val="000000">
                <a:alpha val="40000"/>
              </a:srgbClr>
            </a:outerShdw>
          </a:effectLst>
        </p:spPr>
      </p:cxnSp>
      <p:cxnSp>
        <p:nvCxnSpPr>
          <p:cNvPr id="346" name="Google Shape;346;p52"/>
          <p:cNvCxnSpPr>
            <a:stCxn id="327" idx="1"/>
            <a:endCxn id="342" idx="0"/>
          </p:cNvCxnSpPr>
          <p:nvPr/>
        </p:nvCxnSpPr>
        <p:spPr>
          <a:xfrm flipH="1">
            <a:off x="5811967" y="1979433"/>
            <a:ext cx="2427900" cy="562200"/>
          </a:xfrm>
          <a:prstGeom prst="bentConnector2">
            <a:avLst/>
          </a:prstGeom>
          <a:solidFill>
            <a:srgbClr val="4472C4"/>
          </a:solidFill>
          <a:ln cap="flat" cmpd="sng" w="31750">
            <a:solidFill>
              <a:srgbClr val="44546A"/>
            </a:solidFill>
            <a:prstDash val="solid"/>
            <a:round/>
            <a:headEnd len="sm" w="sm" type="none"/>
            <a:tailEnd len="med" w="med" type="triangle"/>
          </a:ln>
          <a:effectLst>
            <a:outerShdw blurRad="50800" rotWithShape="0" algn="tl" dir="2700000" dist="38100">
              <a:srgbClr val="000000">
                <a:alpha val="40000"/>
              </a:srgbClr>
            </a:outerShdw>
          </a:effectLst>
        </p:spPr>
      </p:cxnSp>
      <p:cxnSp>
        <p:nvCxnSpPr>
          <p:cNvPr id="347" name="Google Shape;347;p52"/>
          <p:cNvCxnSpPr>
            <a:stCxn id="324" idx="0"/>
            <a:endCxn id="342" idx="4"/>
          </p:cNvCxnSpPr>
          <p:nvPr/>
        </p:nvCxnSpPr>
        <p:spPr>
          <a:xfrm flipH="1" rot="5400000">
            <a:off x="5614063" y="5002904"/>
            <a:ext cx="398700" cy="3300"/>
          </a:xfrm>
          <a:prstGeom prst="bentConnector3">
            <a:avLst>
              <a:gd fmla="val 50018" name="adj1"/>
            </a:avLst>
          </a:prstGeom>
          <a:solidFill>
            <a:srgbClr val="4472C4"/>
          </a:solidFill>
          <a:ln cap="flat" cmpd="sng" w="31750">
            <a:solidFill>
              <a:srgbClr val="44546A"/>
            </a:solidFill>
            <a:prstDash val="solid"/>
            <a:round/>
            <a:headEnd len="sm" w="sm" type="none"/>
            <a:tailEnd len="med" w="med" type="triangle"/>
          </a:ln>
          <a:effectLst>
            <a:outerShdw blurRad="50800" rotWithShape="0" algn="tl" dir="2700000" dist="38100">
              <a:srgbClr val="000000">
                <a:alpha val="40000"/>
              </a:srgbClr>
            </a:outerShdw>
          </a:effectLst>
        </p:spPr>
      </p:cxnSp>
      <p:pic>
        <p:nvPicPr>
          <p:cNvPr id="348" name="Google Shape;348;p52"/>
          <p:cNvPicPr preferRelativeResize="0"/>
          <p:nvPr/>
        </p:nvPicPr>
        <p:blipFill rotWithShape="1">
          <a:blip r:embed="rId12">
            <a:alphaModFix/>
          </a:blip>
          <a:srcRect b="0" l="0" r="0" t="0"/>
          <a:stretch/>
        </p:blipFill>
        <p:spPr>
          <a:xfrm>
            <a:off x="5170489" y="3241675"/>
            <a:ext cx="741361" cy="877888"/>
          </a:xfrm>
          <a:prstGeom prst="rect">
            <a:avLst/>
          </a:prstGeom>
          <a:noFill/>
          <a:ln>
            <a:noFill/>
          </a:ln>
        </p:spPr>
      </p:pic>
      <p:pic>
        <p:nvPicPr>
          <p:cNvPr id="349" name="Google Shape;349;p52"/>
          <p:cNvPicPr preferRelativeResize="0"/>
          <p:nvPr/>
        </p:nvPicPr>
        <p:blipFill rotWithShape="1">
          <a:blip r:embed="rId13">
            <a:alphaModFix/>
          </a:blip>
          <a:srcRect b="0" l="0" r="0" t="0"/>
          <a:stretch/>
        </p:blipFill>
        <p:spPr>
          <a:xfrm>
            <a:off x="5889625" y="3221039"/>
            <a:ext cx="685800" cy="823912"/>
          </a:xfrm>
          <a:prstGeom prst="rect">
            <a:avLst/>
          </a:prstGeom>
          <a:noFill/>
          <a:ln>
            <a:noFill/>
          </a:ln>
        </p:spPr>
      </p:pic>
      <p:sp>
        <p:nvSpPr>
          <p:cNvPr id="350" name="Google Shape;350;p52"/>
          <p:cNvSpPr/>
          <p:nvPr/>
        </p:nvSpPr>
        <p:spPr>
          <a:xfrm>
            <a:off x="677911" y="3429000"/>
            <a:ext cx="2476800" cy="1244700"/>
          </a:xfrm>
          <a:prstGeom prst="wedgeRoundRectCallout">
            <a:avLst>
              <a:gd fmla="val 1165" name="adj1"/>
              <a:gd fmla="val -92521" name="adj2"/>
              <a:gd fmla="val 16667" name="adj3"/>
            </a:avLst>
          </a:prstGeom>
          <a:gradFill>
            <a:gsLst>
              <a:gs pos="0">
                <a:srgbClr val="F7BCA2"/>
              </a:gs>
              <a:gs pos="50000">
                <a:srgbClr val="F4B093"/>
              </a:gs>
              <a:gs pos="100000">
                <a:srgbClr val="F7A47F"/>
              </a:gs>
            </a:gsLst>
            <a:lin ang="5400012" scaled="0"/>
          </a:gradFill>
          <a:ln cap="flat" cmpd="sng" w="9525">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Dispersed</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Heterogenous</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Getting Standardized</a:t>
            </a:r>
            <a:endParaRPr sz="1800">
              <a:solidFill>
                <a:srgbClr val="000000"/>
              </a:solidFill>
              <a:latin typeface="Calibri"/>
              <a:ea typeface="Calibri"/>
              <a:cs typeface="Calibri"/>
              <a:sym typeface="Calibri"/>
            </a:endParaRPr>
          </a:p>
        </p:txBody>
      </p:sp>
      <p:sp>
        <p:nvSpPr>
          <p:cNvPr id="351" name="Google Shape;351;p52"/>
          <p:cNvSpPr/>
          <p:nvPr/>
        </p:nvSpPr>
        <p:spPr>
          <a:xfrm>
            <a:off x="1841470" y="5346394"/>
            <a:ext cx="1563600" cy="686700"/>
          </a:xfrm>
          <a:prstGeom prst="wedgeRoundRectCallout">
            <a:avLst>
              <a:gd fmla="val 87720" name="adj1"/>
              <a:gd fmla="val 53928" name="adj2"/>
              <a:gd fmla="val 16667" name="adj3"/>
            </a:avLst>
          </a:prstGeom>
          <a:gradFill>
            <a:gsLst>
              <a:gs pos="0">
                <a:srgbClr val="F7BCA2"/>
              </a:gs>
              <a:gs pos="50000">
                <a:srgbClr val="F4B093"/>
              </a:gs>
              <a:gs pos="100000">
                <a:srgbClr val="F7A47F"/>
              </a:gs>
            </a:gsLst>
            <a:lin ang="5400012" scaled="0"/>
          </a:gradFill>
          <a:ln cap="flat" cmpd="sng" w="9525">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Dispersed</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Heterogenous</a:t>
            </a:r>
            <a:endParaRPr sz="1800">
              <a:solidFill>
                <a:srgbClr val="000000"/>
              </a:solidFill>
              <a:latin typeface="Calibri"/>
              <a:ea typeface="Calibri"/>
              <a:cs typeface="Calibri"/>
              <a:sym typeface="Calibri"/>
            </a:endParaRPr>
          </a:p>
        </p:txBody>
      </p:sp>
      <p:sp>
        <p:nvSpPr>
          <p:cNvPr id="352" name="Google Shape;352;p52"/>
          <p:cNvSpPr/>
          <p:nvPr/>
        </p:nvSpPr>
        <p:spPr>
          <a:xfrm>
            <a:off x="8824716" y="3236819"/>
            <a:ext cx="3023400" cy="1244700"/>
          </a:xfrm>
          <a:prstGeom prst="wedgeRoundRectCallout">
            <a:avLst>
              <a:gd fmla="val 28385" name="adj1"/>
              <a:gd fmla="val -77827" name="adj2"/>
              <a:gd fmla="val 16667" name="adj3"/>
            </a:avLst>
          </a:prstGeom>
          <a:gradFill>
            <a:gsLst>
              <a:gs pos="0">
                <a:srgbClr val="F7BCA2"/>
              </a:gs>
              <a:gs pos="50000">
                <a:srgbClr val="F4B093"/>
              </a:gs>
              <a:gs pos="100000">
                <a:srgbClr val="F7A47F"/>
              </a:gs>
            </a:gsLst>
            <a:lin ang="5400012" scaled="0"/>
          </a:gradFill>
          <a:ln cap="flat" cmpd="sng" w="9525">
            <a:solidFill>
              <a:srgbClr val="ED7D3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Mostly centralized</a:t>
            </a:r>
            <a:endParaRPr sz="1800">
              <a:solidFill>
                <a:srgbClr val="000000"/>
              </a:solidFill>
              <a:latin typeface="Calibri"/>
              <a:ea typeface="Calibri"/>
              <a:cs typeface="Calibri"/>
              <a:sym typeface="Calibri"/>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Homogenous data</a:t>
            </a:r>
            <a:endParaRPr/>
          </a:p>
          <a:p>
            <a:pPr indent="0" lvl="0" marL="0" marR="0" rtl="0" algn="l">
              <a:spcBef>
                <a:spcPts val="0"/>
              </a:spcBef>
              <a:spcAft>
                <a:spcPts val="0"/>
              </a:spcAft>
              <a:buNone/>
            </a:pPr>
            <a:r>
              <a:rPr lang="en-US" sz="1800">
                <a:solidFill>
                  <a:srgbClr val="000000"/>
                </a:solidFill>
                <a:latin typeface="Calibri"/>
                <a:ea typeface="Calibri"/>
                <a:cs typeface="Calibri"/>
                <a:sym typeface="Calibri"/>
              </a:rPr>
              <a:t>Heterogenous metadata</a:t>
            </a:r>
            <a:endParaRPr sz="1800">
              <a:solidFill>
                <a:srgbClr val="000000"/>
              </a:solidFill>
              <a:latin typeface="Calibri"/>
              <a:ea typeface="Calibri"/>
              <a:cs typeface="Calibri"/>
              <a:sym typeface="Calibri"/>
            </a:endParaRPr>
          </a:p>
        </p:txBody>
      </p:sp>
      <p:sp>
        <p:nvSpPr>
          <p:cNvPr id="353" name="Google Shape;353;p52"/>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88"/>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rPr lang="en-US" sz="3000"/>
              <a:t>e!DAL - PGP Plant Genomics &amp; Phenomics Research Data Repository</a:t>
            </a:r>
            <a:endParaRPr sz="3000"/>
          </a:p>
        </p:txBody>
      </p:sp>
      <p:sp>
        <p:nvSpPr>
          <p:cNvPr id="831" name="Google Shape;831;p88"/>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832" name="Google Shape;832;p88"/>
          <p:cNvSpPr txBox="1"/>
          <p:nvPr>
            <p:ph idx="1" type="body"/>
          </p:nvPr>
        </p:nvSpPr>
        <p:spPr>
          <a:xfrm>
            <a:off x="68767" y="1524000"/>
            <a:ext cx="4692900" cy="1992300"/>
          </a:xfrm>
          <a:prstGeom prst="rect">
            <a:avLst/>
          </a:prstGeom>
        </p:spPr>
        <p:txBody>
          <a:bodyPr anchorCtr="0" anchor="t" bIns="45700" lIns="91425" spcFirstLastPara="1" rIns="91425" wrap="square" tIns="45700">
            <a:noAutofit/>
          </a:bodyPr>
          <a:lstStyle/>
          <a:p>
            <a:pPr indent="-400050" lvl="0" marL="609600" rtl="0" algn="l">
              <a:lnSpc>
                <a:spcPct val="115000"/>
              </a:lnSpc>
              <a:spcBef>
                <a:spcPts val="1300"/>
              </a:spcBef>
              <a:spcAft>
                <a:spcPts val="0"/>
              </a:spcAft>
              <a:buSzPts val="1500"/>
              <a:buChar char="•"/>
            </a:pPr>
            <a:r>
              <a:rPr lang="en-US" sz="1500"/>
              <a:t>based on e!DAL storage infrastructure</a:t>
            </a:r>
            <a:endParaRPr sz="1500"/>
          </a:p>
          <a:p>
            <a:pPr indent="-400050" lvl="0" marL="609600" rtl="0" algn="l">
              <a:lnSpc>
                <a:spcPct val="115000"/>
              </a:lnSpc>
              <a:spcBef>
                <a:spcPts val="0"/>
              </a:spcBef>
              <a:spcAft>
                <a:spcPts val="0"/>
              </a:spcAft>
              <a:buSzPts val="1500"/>
              <a:buChar char="•"/>
            </a:pPr>
            <a:r>
              <a:rPr lang="en-US" sz="1500"/>
              <a:t>publish large &amp; cross-domain research data </a:t>
            </a:r>
            <a:endParaRPr sz="1500"/>
          </a:p>
          <a:p>
            <a:pPr indent="-400050" lvl="0" marL="609600" rtl="0" algn="l">
              <a:lnSpc>
                <a:spcPct val="115000"/>
              </a:lnSpc>
              <a:spcBef>
                <a:spcPts val="0"/>
              </a:spcBef>
              <a:spcAft>
                <a:spcPts val="0"/>
              </a:spcAft>
              <a:buSzPts val="1500"/>
              <a:buChar char="•"/>
            </a:pPr>
            <a:r>
              <a:rPr lang="en-US" sz="1500"/>
              <a:t>no data type or data volume limitation</a:t>
            </a:r>
            <a:endParaRPr sz="1500"/>
          </a:p>
          <a:p>
            <a:pPr indent="-400050" lvl="0" marL="609600" rtl="0" algn="l">
              <a:lnSpc>
                <a:spcPct val="115000"/>
              </a:lnSpc>
              <a:spcBef>
                <a:spcPts val="0"/>
              </a:spcBef>
              <a:spcAft>
                <a:spcPts val="0"/>
              </a:spcAft>
              <a:buSzPts val="1500"/>
              <a:buChar char="•"/>
            </a:pPr>
            <a:r>
              <a:rPr lang="en-US" sz="1500"/>
              <a:t>FAIR compliant → DOIs, DublinCore, BioSchema…</a:t>
            </a:r>
            <a:endParaRPr sz="1500"/>
          </a:p>
          <a:p>
            <a:pPr indent="-400050" lvl="0" marL="609600" rtl="0" algn="l">
              <a:lnSpc>
                <a:spcPct val="115000"/>
              </a:lnSpc>
              <a:spcBef>
                <a:spcPts val="0"/>
              </a:spcBef>
              <a:spcAft>
                <a:spcPts val="0"/>
              </a:spcAft>
              <a:buSzPts val="1500"/>
              <a:buChar char="•"/>
            </a:pPr>
            <a:r>
              <a:rPr lang="en-US" sz="1500"/>
              <a:t>integrated peer-review like approval process </a:t>
            </a:r>
            <a:endParaRPr sz="1500"/>
          </a:p>
          <a:p>
            <a:pPr indent="-400050" lvl="0" marL="609600" rtl="0" algn="l">
              <a:lnSpc>
                <a:spcPct val="115000"/>
              </a:lnSpc>
              <a:spcBef>
                <a:spcPts val="0"/>
              </a:spcBef>
              <a:spcAft>
                <a:spcPts val="0"/>
              </a:spcAft>
              <a:buSzPts val="1500"/>
              <a:buChar char="•"/>
            </a:pPr>
            <a:r>
              <a:rPr lang="en-US" sz="1500"/>
              <a:t>→ provide data with the highest possible quality</a:t>
            </a:r>
            <a:endParaRPr sz="1500"/>
          </a:p>
        </p:txBody>
      </p:sp>
      <p:pic>
        <p:nvPicPr>
          <p:cNvPr id="833" name="Google Shape;833;p88"/>
          <p:cNvPicPr preferRelativeResize="0"/>
          <p:nvPr/>
        </p:nvPicPr>
        <p:blipFill>
          <a:blip r:embed="rId3">
            <a:alphaModFix/>
          </a:blip>
          <a:stretch>
            <a:fillRect/>
          </a:stretch>
        </p:blipFill>
        <p:spPr>
          <a:xfrm>
            <a:off x="5531833" y="1356967"/>
            <a:ext cx="5853701" cy="5336336"/>
          </a:xfrm>
          <a:prstGeom prst="rect">
            <a:avLst/>
          </a:prstGeom>
          <a:noFill/>
          <a:ln cap="flat" cmpd="sng" w="19050">
            <a:solidFill>
              <a:srgbClr val="595959"/>
            </a:solidFill>
            <a:prstDash val="solid"/>
            <a:round/>
            <a:headEnd len="sm" w="sm" type="none"/>
            <a:tailEnd len="sm" w="sm" type="none"/>
          </a:ln>
        </p:spPr>
      </p:pic>
      <p:sp>
        <p:nvSpPr>
          <p:cNvPr id="834" name="Google Shape;834;p88"/>
          <p:cNvSpPr txBox="1"/>
          <p:nvPr/>
        </p:nvSpPr>
        <p:spPr>
          <a:xfrm>
            <a:off x="7868600" y="1416033"/>
            <a:ext cx="4159500" cy="4800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900" u="sng">
                <a:solidFill>
                  <a:srgbClr val="0097A7"/>
                </a:solidFill>
                <a:hlinkClick r:id="rId4">
                  <a:extLst>
                    <a:ext uri="{A12FA001-AC4F-418D-AE19-62706E023703}">
                      <ahyp:hlinkClr val="tx"/>
                    </a:ext>
                  </a:extLst>
                </a:hlinkClick>
              </a:rPr>
              <a:t>www.edal-pgp.ipk-gatersleben.de</a:t>
            </a:r>
            <a:endParaRPr b="1" sz="1900">
              <a:solidFill>
                <a:srgbClr val="FF0000"/>
              </a:solidFill>
            </a:endParaRPr>
          </a:p>
        </p:txBody>
      </p:sp>
      <p:pic>
        <p:nvPicPr>
          <p:cNvPr id="835" name="Google Shape;835;p88"/>
          <p:cNvPicPr preferRelativeResize="0"/>
          <p:nvPr/>
        </p:nvPicPr>
        <p:blipFill>
          <a:blip r:embed="rId5">
            <a:alphaModFix/>
          </a:blip>
          <a:stretch>
            <a:fillRect/>
          </a:stretch>
        </p:blipFill>
        <p:spPr>
          <a:xfrm>
            <a:off x="425225" y="3385725"/>
            <a:ext cx="5643499" cy="3274600"/>
          </a:xfrm>
          <a:prstGeom prst="rect">
            <a:avLst/>
          </a:prstGeom>
          <a:noFill/>
          <a:ln>
            <a:noFill/>
          </a:ln>
        </p:spPr>
      </p:pic>
      <p:pic>
        <p:nvPicPr>
          <p:cNvPr id="836" name="Google Shape;836;p88" title="200623_IPK_Portalerklaerung_Hand_Classic-1920x1080.mp4">
            <a:hlinkClick r:id="rId6"/>
          </p:cNvPr>
          <p:cNvPicPr preferRelativeResize="0"/>
          <p:nvPr/>
        </p:nvPicPr>
        <p:blipFill>
          <a:blip r:embed="rId7">
            <a:alphaModFix/>
          </a:blip>
          <a:stretch>
            <a:fillRect/>
          </a:stretch>
        </p:blipFill>
        <p:spPr>
          <a:xfrm>
            <a:off x="9734267" y="5357067"/>
            <a:ext cx="1253701" cy="940234"/>
          </a:xfrm>
          <a:prstGeom prst="rect">
            <a:avLst/>
          </a:prstGeom>
          <a:noFill/>
          <a:ln>
            <a:noFill/>
          </a:ln>
        </p:spPr>
      </p:pic>
      <p:sp>
        <p:nvSpPr>
          <p:cNvPr id="837" name="Google Shape;837;p88"/>
          <p:cNvSpPr txBox="1"/>
          <p:nvPr/>
        </p:nvSpPr>
        <p:spPr>
          <a:xfrm>
            <a:off x="948000" y="6506325"/>
            <a:ext cx="3898200" cy="4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100">
                <a:latin typeface="Calibri"/>
                <a:ea typeface="Calibri"/>
                <a:cs typeface="Calibri"/>
                <a:sym typeface="Calibri"/>
              </a:rPr>
              <a:t>Arend et al. 2016, </a:t>
            </a:r>
            <a:r>
              <a:rPr b="1" i="1" lang="en-US" sz="1100">
                <a:highlight>
                  <a:srgbClr val="FFFFFF"/>
                </a:highlight>
                <a:latin typeface="Calibri"/>
                <a:ea typeface="Calibri"/>
                <a:cs typeface="Calibri"/>
                <a:sym typeface="Calibri"/>
              </a:rPr>
              <a:t>Database </a:t>
            </a:r>
            <a:r>
              <a:rPr b="1" lang="en-US" sz="1100">
                <a:latin typeface="Calibri"/>
                <a:ea typeface="Calibri"/>
                <a:cs typeface="Calibri"/>
                <a:sym typeface="Calibri"/>
              </a:rPr>
              <a:t>(</a:t>
            </a:r>
            <a:r>
              <a:rPr b="1" lang="en-US" sz="1100">
                <a:highlight>
                  <a:srgbClr val="FFFFFF"/>
                </a:highlight>
                <a:latin typeface="Calibri"/>
                <a:ea typeface="Calibri"/>
                <a:cs typeface="Calibri"/>
                <a:sym typeface="Calibri"/>
              </a:rPr>
              <a:t>DOI: </a:t>
            </a:r>
            <a:r>
              <a:rPr b="1" lang="en-US" sz="1100">
                <a:latin typeface="Calibri"/>
                <a:ea typeface="Calibri"/>
                <a:cs typeface="Calibri"/>
                <a:sym typeface="Calibri"/>
              </a:rPr>
              <a:t>10.1093/database/baw033</a:t>
            </a:r>
            <a:r>
              <a:rPr b="1" lang="en-US" sz="1100">
                <a:highlight>
                  <a:srgbClr val="FFFFFF"/>
                </a:highlight>
                <a:latin typeface="Calibri"/>
                <a:ea typeface="Calibri"/>
                <a:cs typeface="Calibri"/>
                <a:sym typeface="Calibri"/>
              </a:rPr>
              <a:t>)</a:t>
            </a:r>
            <a:endParaRPr b="1" sz="11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89"/>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rPr lang="en-US" sz="3000"/>
              <a:t>e!DAL - PGP Plant Genomics &amp; Phenomics Research Data Repository</a:t>
            </a:r>
            <a:endParaRPr sz="3000"/>
          </a:p>
        </p:txBody>
      </p:sp>
      <p:sp>
        <p:nvSpPr>
          <p:cNvPr id="843" name="Google Shape;843;p89"/>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844" name="Google Shape;844;p89"/>
          <p:cNvSpPr txBox="1"/>
          <p:nvPr>
            <p:ph idx="1" type="body"/>
          </p:nvPr>
        </p:nvSpPr>
        <p:spPr>
          <a:xfrm>
            <a:off x="68767" y="1524000"/>
            <a:ext cx="4692900" cy="1992300"/>
          </a:xfrm>
          <a:prstGeom prst="rect">
            <a:avLst/>
          </a:prstGeom>
        </p:spPr>
        <p:txBody>
          <a:bodyPr anchorCtr="0" anchor="t" bIns="45700" lIns="91425" spcFirstLastPara="1" rIns="91425" wrap="square" tIns="45700">
            <a:noAutofit/>
          </a:bodyPr>
          <a:lstStyle/>
          <a:p>
            <a:pPr indent="-400050" lvl="0" marL="609600" rtl="0" algn="l">
              <a:lnSpc>
                <a:spcPct val="115000"/>
              </a:lnSpc>
              <a:spcBef>
                <a:spcPts val="1300"/>
              </a:spcBef>
              <a:spcAft>
                <a:spcPts val="0"/>
              </a:spcAft>
              <a:buSzPts val="1500"/>
              <a:buChar char="•"/>
            </a:pPr>
            <a:r>
              <a:rPr lang="en-US" sz="1500"/>
              <a:t>based on e!DAL storage infrastructure</a:t>
            </a:r>
            <a:endParaRPr sz="1500"/>
          </a:p>
          <a:p>
            <a:pPr indent="-400050" lvl="0" marL="609600" rtl="0" algn="l">
              <a:lnSpc>
                <a:spcPct val="115000"/>
              </a:lnSpc>
              <a:spcBef>
                <a:spcPts val="0"/>
              </a:spcBef>
              <a:spcAft>
                <a:spcPts val="0"/>
              </a:spcAft>
              <a:buSzPts val="1500"/>
              <a:buChar char="•"/>
            </a:pPr>
            <a:r>
              <a:rPr lang="en-US" sz="1500"/>
              <a:t>publish large &amp; cross-domain research data </a:t>
            </a:r>
            <a:endParaRPr sz="1500"/>
          </a:p>
          <a:p>
            <a:pPr indent="-400050" lvl="0" marL="609600" rtl="0" algn="l">
              <a:lnSpc>
                <a:spcPct val="115000"/>
              </a:lnSpc>
              <a:spcBef>
                <a:spcPts val="0"/>
              </a:spcBef>
              <a:spcAft>
                <a:spcPts val="0"/>
              </a:spcAft>
              <a:buSzPts val="1500"/>
              <a:buChar char="•"/>
            </a:pPr>
            <a:r>
              <a:rPr lang="en-US" sz="1500"/>
              <a:t>no data type or data volume limitation</a:t>
            </a:r>
            <a:endParaRPr sz="1500"/>
          </a:p>
          <a:p>
            <a:pPr indent="-400050" lvl="0" marL="609600" rtl="0" algn="l">
              <a:lnSpc>
                <a:spcPct val="115000"/>
              </a:lnSpc>
              <a:spcBef>
                <a:spcPts val="0"/>
              </a:spcBef>
              <a:spcAft>
                <a:spcPts val="0"/>
              </a:spcAft>
              <a:buSzPts val="1500"/>
              <a:buChar char="•"/>
            </a:pPr>
            <a:r>
              <a:rPr lang="en-US" sz="1500"/>
              <a:t>FAIR compliant → DOIs, DublinCore, BioSchema…</a:t>
            </a:r>
            <a:endParaRPr sz="1500"/>
          </a:p>
          <a:p>
            <a:pPr indent="-400050" lvl="0" marL="609600" rtl="0" algn="l">
              <a:lnSpc>
                <a:spcPct val="115000"/>
              </a:lnSpc>
              <a:spcBef>
                <a:spcPts val="0"/>
              </a:spcBef>
              <a:spcAft>
                <a:spcPts val="0"/>
              </a:spcAft>
              <a:buSzPts val="1500"/>
              <a:buChar char="•"/>
            </a:pPr>
            <a:r>
              <a:rPr lang="en-US" sz="1500"/>
              <a:t>integrated peer-review like approval process </a:t>
            </a:r>
            <a:endParaRPr sz="1500"/>
          </a:p>
          <a:p>
            <a:pPr indent="-400050" lvl="0" marL="609600" rtl="0" algn="l">
              <a:lnSpc>
                <a:spcPct val="115000"/>
              </a:lnSpc>
              <a:spcBef>
                <a:spcPts val="0"/>
              </a:spcBef>
              <a:spcAft>
                <a:spcPts val="0"/>
              </a:spcAft>
              <a:buSzPts val="1500"/>
              <a:buChar char="•"/>
            </a:pPr>
            <a:r>
              <a:rPr lang="en-US" sz="1500"/>
              <a:t>→ provide data with the highest possible quality</a:t>
            </a:r>
            <a:endParaRPr sz="1500"/>
          </a:p>
        </p:txBody>
      </p:sp>
      <p:pic>
        <p:nvPicPr>
          <p:cNvPr id="845" name="Google Shape;845;p89"/>
          <p:cNvPicPr preferRelativeResize="0"/>
          <p:nvPr/>
        </p:nvPicPr>
        <p:blipFill>
          <a:blip r:embed="rId3">
            <a:alphaModFix/>
          </a:blip>
          <a:stretch>
            <a:fillRect/>
          </a:stretch>
        </p:blipFill>
        <p:spPr>
          <a:xfrm>
            <a:off x="5531833" y="1356967"/>
            <a:ext cx="5853701" cy="5336336"/>
          </a:xfrm>
          <a:prstGeom prst="rect">
            <a:avLst/>
          </a:prstGeom>
          <a:noFill/>
          <a:ln cap="flat" cmpd="sng" w="19050">
            <a:solidFill>
              <a:srgbClr val="595959"/>
            </a:solidFill>
            <a:prstDash val="solid"/>
            <a:round/>
            <a:headEnd len="sm" w="sm" type="none"/>
            <a:tailEnd len="sm" w="sm" type="none"/>
          </a:ln>
        </p:spPr>
      </p:pic>
      <p:sp>
        <p:nvSpPr>
          <p:cNvPr id="846" name="Google Shape;846;p89"/>
          <p:cNvSpPr txBox="1"/>
          <p:nvPr/>
        </p:nvSpPr>
        <p:spPr>
          <a:xfrm>
            <a:off x="7868600" y="1416033"/>
            <a:ext cx="4159500" cy="4800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900" u="sng">
                <a:solidFill>
                  <a:srgbClr val="0097A7"/>
                </a:solidFill>
                <a:hlinkClick r:id="rId4">
                  <a:extLst>
                    <a:ext uri="{A12FA001-AC4F-418D-AE19-62706E023703}">
                      <ahyp:hlinkClr val="tx"/>
                    </a:ext>
                  </a:extLst>
                </a:hlinkClick>
              </a:rPr>
              <a:t>www.edal-pgp.ipk-gatersleben.de</a:t>
            </a:r>
            <a:endParaRPr b="1" sz="1900">
              <a:solidFill>
                <a:srgbClr val="FF0000"/>
              </a:solidFill>
            </a:endParaRPr>
          </a:p>
        </p:txBody>
      </p:sp>
      <p:sp>
        <p:nvSpPr>
          <p:cNvPr id="847" name="Google Shape;847;p89"/>
          <p:cNvSpPr/>
          <p:nvPr/>
        </p:nvSpPr>
        <p:spPr>
          <a:xfrm>
            <a:off x="7397767" y="3744700"/>
            <a:ext cx="1790700" cy="741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48" name="Google Shape;848;p89"/>
          <p:cNvSpPr/>
          <p:nvPr/>
        </p:nvSpPr>
        <p:spPr>
          <a:xfrm>
            <a:off x="9245633" y="3736740"/>
            <a:ext cx="1923900" cy="741300"/>
          </a:xfrm>
          <a:prstGeom prst="roundRect">
            <a:avLst>
              <a:gd fmla="val 16667" name="adj"/>
            </a:avLst>
          </a:prstGeom>
          <a:noFill/>
          <a:ln cap="flat" cmpd="sng" w="19050">
            <a:solidFill>
              <a:srgbClr val="FF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849" name="Google Shape;849;p89"/>
          <p:cNvPicPr preferRelativeResize="0"/>
          <p:nvPr/>
        </p:nvPicPr>
        <p:blipFill>
          <a:blip r:embed="rId5">
            <a:alphaModFix/>
          </a:blip>
          <a:stretch>
            <a:fillRect/>
          </a:stretch>
        </p:blipFill>
        <p:spPr>
          <a:xfrm>
            <a:off x="1141430" y="2006367"/>
            <a:ext cx="2896767" cy="4711967"/>
          </a:xfrm>
          <a:prstGeom prst="rect">
            <a:avLst/>
          </a:prstGeom>
          <a:noFill/>
          <a:ln cap="flat" cmpd="sng" w="19050">
            <a:solidFill>
              <a:srgbClr val="595959"/>
            </a:solidFill>
            <a:prstDash val="solid"/>
            <a:round/>
            <a:headEnd len="sm" w="sm" type="none"/>
            <a:tailEnd len="sm" w="sm" type="none"/>
          </a:ln>
        </p:spPr>
      </p:pic>
      <p:pic>
        <p:nvPicPr>
          <p:cNvPr id="850" name="Google Shape;850;p89"/>
          <p:cNvPicPr preferRelativeResize="0"/>
          <p:nvPr/>
        </p:nvPicPr>
        <p:blipFill>
          <a:blip r:embed="rId6">
            <a:alphaModFix/>
          </a:blip>
          <a:stretch>
            <a:fillRect/>
          </a:stretch>
        </p:blipFill>
        <p:spPr>
          <a:xfrm>
            <a:off x="4114367" y="2006367"/>
            <a:ext cx="2896767" cy="4711931"/>
          </a:xfrm>
          <a:prstGeom prst="rect">
            <a:avLst/>
          </a:prstGeom>
          <a:noFill/>
          <a:ln cap="flat" cmpd="sng" w="19050">
            <a:solidFill>
              <a:srgbClr val="595959"/>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0"/>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rPr lang="en-US" sz="3000"/>
              <a:t>e!DAL - PGP Plant Genomics &amp; Phenomics Research Data Repository</a:t>
            </a:r>
            <a:endParaRPr sz="3000"/>
          </a:p>
        </p:txBody>
      </p:sp>
      <p:sp>
        <p:nvSpPr>
          <p:cNvPr id="856" name="Google Shape;856;p90"/>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857" name="Google Shape;857;p90"/>
          <p:cNvSpPr txBox="1"/>
          <p:nvPr>
            <p:ph idx="1" type="body"/>
          </p:nvPr>
        </p:nvSpPr>
        <p:spPr>
          <a:xfrm>
            <a:off x="7108767" y="1352333"/>
            <a:ext cx="5178900" cy="1992300"/>
          </a:xfrm>
          <a:prstGeom prst="rect">
            <a:avLst/>
          </a:prstGeom>
        </p:spPr>
        <p:txBody>
          <a:bodyPr anchorCtr="0" anchor="t" bIns="45700" lIns="91425" spcFirstLastPara="1" rIns="91425" wrap="square" tIns="45700">
            <a:noAutofit/>
          </a:bodyPr>
          <a:lstStyle/>
          <a:p>
            <a:pPr indent="-247650" lvl="0" marL="482600" rtl="0" algn="l">
              <a:lnSpc>
                <a:spcPct val="115000"/>
              </a:lnSpc>
              <a:spcBef>
                <a:spcPts val="1300"/>
              </a:spcBef>
              <a:spcAft>
                <a:spcPts val="0"/>
              </a:spcAft>
              <a:buSzPts val="1900"/>
              <a:buChar char="•"/>
            </a:pPr>
            <a:r>
              <a:rPr lang="en-US" sz="1900"/>
              <a:t>desktop-app &amp; web client</a:t>
            </a:r>
            <a:endParaRPr sz="1900"/>
          </a:p>
          <a:p>
            <a:pPr indent="-247650" lvl="0" marL="482600" rtl="0" algn="l">
              <a:lnSpc>
                <a:spcPct val="115000"/>
              </a:lnSpc>
              <a:spcBef>
                <a:spcPts val="0"/>
              </a:spcBef>
              <a:spcAft>
                <a:spcPts val="0"/>
              </a:spcAft>
              <a:buSzPts val="1900"/>
              <a:buChar char="•"/>
            </a:pPr>
            <a:r>
              <a:rPr lang="en-US" sz="1900"/>
              <a:t>form-based submission dialog</a:t>
            </a:r>
            <a:endParaRPr sz="1900"/>
          </a:p>
          <a:p>
            <a:pPr indent="-247650" lvl="0" marL="482600" rtl="0" algn="l">
              <a:lnSpc>
                <a:spcPct val="115000"/>
              </a:lnSpc>
              <a:spcBef>
                <a:spcPts val="0"/>
              </a:spcBef>
              <a:spcAft>
                <a:spcPts val="0"/>
              </a:spcAft>
              <a:buSzPts val="1900"/>
              <a:buChar char="•"/>
            </a:pPr>
            <a:r>
              <a:rPr lang="en-US" sz="1900"/>
              <a:t>upload datasets &amp; provide technical metadata</a:t>
            </a:r>
            <a:endParaRPr sz="1900"/>
          </a:p>
          <a:p>
            <a:pPr indent="0" lvl="0" marL="609600" rtl="0" algn="l">
              <a:lnSpc>
                <a:spcPct val="115000"/>
              </a:lnSpc>
              <a:spcBef>
                <a:spcPts val="1300"/>
              </a:spcBef>
              <a:spcAft>
                <a:spcPts val="0"/>
              </a:spcAft>
              <a:buNone/>
            </a:pPr>
            <a:r>
              <a:t/>
            </a:r>
            <a:endParaRPr sz="1900"/>
          </a:p>
        </p:txBody>
      </p:sp>
      <p:pic>
        <p:nvPicPr>
          <p:cNvPr id="858" name="Google Shape;858;p90"/>
          <p:cNvPicPr preferRelativeResize="0"/>
          <p:nvPr/>
        </p:nvPicPr>
        <p:blipFill>
          <a:blip r:embed="rId3">
            <a:alphaModFix/>
          </a:blip>
          <a:stretch>
            <a:fillRect/>
          </a:stretch>
        </p:blipFill>
        <p:spPr>
          <a:xfrm>
            <a:off x="133367" y="1292383"/>
            <a:ext cx="7148602" cy="4613132"/>
          </a:xfrm>
          <a:prstGeom prst="rect">
            <a:avLst/>
          </a:prstGeom>
          <a:noFill/>
          <a:ln cap="flat" cmpd="sng" w="9525">
            <a:solidFill>
              <a:srgbClr val="595959"/>
            </a:solidFill>
            <a:prstDash val="solid"/>
            <a:round/>
            <a:headEnd len="sm" w="sm" type="none"/>
            <a:tailEnd len="sm" w="sm" type="none"/>
          </a:ln>
        </p:spPr>
      </p:pic>
      <p:pic>
        <p:nvPicPr>
          <p:cNvPr id="859" name="Google Shape;859;p90"/>
          <p:cNvPicPr preferRelativeResize="0"/>
          <p:nvPr/>
        </p:nvPicPr>
        <p:blipFill>
          <a:blip r:embed="rId4">
            <a:alphaModFix/>
          </a:blip>
          <a:stretch>
            <a:fillRect/>
          </a:stretch>
        </p:blipFill>
        <p:spPr>
          <a:xfrm>
            <a:off x="5164867" y="2602573"/>
            <a:ext cx="6508835" cy="454626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91"/>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rPr lang="en-US" sz="3000"/>
              <a:t>e!DAL - PGP Plant Genomics &amp; Phenomics Research Data Repository</a:t>
            </a:r>
            <a:endParaRPr sz="3000"/>
          </a:p>
        </p:txBody>
      </p:sp>
      <p:sp>
        <p:nvSpPr>
          <p:cNvPr id="865" name="Google Shape;865;p91"/>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866" name="Google Shape;866;p91"/>
          <p:cNvSpPr txBox="1"/>
          <p:nvPr>
            <p:ph idx="1" type="body"/>
          </p:nvPr>
        </p:nvSpPr>
        <p:spPr>
          <a:xfrm>
            <a:off x="7108767" y="1352333"/>
            <a:ext cx="5178900" cy="1992300"/>
          </a:xfrm>
          <a:prstGeom prst="rect">
            <a:avLst/>
          </a:prstGeom>
        </p:spPr>
        <p:txBody>
          <a:bodyPr anchorCtr="0" anchor="t" bIns="45700" lIns="91425" spcFirstLastPara="1" rIns="91425" wrap="square" tIns="45700">
            <a:noAutofit/>
          </a:bodyPr>
          <a:lstStyle/>
          <a:p>
            <a:pPr indent="-247650" lvl="0" marL="482600" rtl="0" algn="l">
              <a:lnSpc>
                <a:spcPct val="115000"/>
              </a:lnSpc>
              <a:spcBef>
                <a:spcPts val="1300"/>
              </a:spcBef>
              <a:spcAft>
                <a:spcPts val="0"/>
              </a:spcAft>
              <a:buSzPts val="1900"/>
              <a:buChar char="•"/>
            </a:pPr>
            <a:r>
              <a:rPr lang="en-US" sz="1900"/>
              <a:t>desktop-app &amp; web client</a:t>
            </a:r>
            <a:endParaRPr sz="1900"/>
          </a:p>
          <a:p>
            <a:pPr indent="-247650" lvl="0" marL="482600" rtl="0" algn="l">
              <a:lnSpc>
                <a:spcPct val="115000"/>
              </a:lnSpc>
              <a:spcBef>
                <a:spcPts val="0"/>
              </a:spcBef>
              <a:spcAft>
                <a:spcPts val="0"/>
              </a:spcAft>
              <a:buSzPts val="1900"/>
              <a:buChar char="•"/>
            </a:pPr>
            <a:r>
              <a:rPr lang="en-US" sz="1900"/>
              <a:t>form-based submission dialog</a:t>
            </a:r>
            <a:endParaRPr sz="1900"/>
          </a:p>
          <a:p>
            <a:pPr indent="-247650" lvl="0" marL="482600" rtl="0" algn="l">
              <a:lnSpc>
                <a:spcPct val="115000"/>
              </a:lnSpc>
              <a:spcBef>
                <a:spcPts val="0"/>
              </a:spcBef>
              <a:spcAft>
                <a:spcPts val="0"/>
              </a:spcAft>
              <a:buSzPts val="1900"/>
              <a:buChar char="•"/>
            </a:pPr>
            <a:r>
              <a:rPr lang="en-US" sz="1900"/>
              <a:t>upload datasets &amp; provide technical metadata</a:t>
            </a:r>
            <a:endParaRPr sz="1900"/>
          </a:p>
          <a:p>
            <a:pPr indent="0" lvl="0" marL="609600" rtl="0" algn="l">
              <a:lnSpc>
                <a:spcPct val="115000"/>
              </a:lnSpc>
              <a:spcBef>
                <a:spcPts val="1300"/>
              </a:spcBef>
              <a:spcAft>
                <a:spcPts val="0"/>
              </a:spcAft>
              <a:buNone/>
            </a:pPr>
            <a:r>
              <a:t/>
            </a:r>
            <a:endParaRPr sz="1900"/>
          </a:p>
        </p:txBody>
      </p:sp>
      <p:pic>
        <p:nvPicPr>
          <p:cNvPr id="867" name="Google Shape;867;p91"/>
          <p:cNvPicPr preferRelativeResize="0"/>
          <p:nvPr/>
        </p:nvPicPr>
        <p:blipFill>
          <a:blip r:embed="rId3">
            <a:alphaModFix/>
          </a:blip>
          <a:stretch>
            <a:fillRect/>
          </a:stretch>
        </p:blipFill>
        <p:spPr>
          <a:xfrm>
            <a:off x="133367" y="1292383"/>
            <a:ext cx="7148602" cy="4613132"/>
          </a:xfrm>
          <a:prstGeom prst="rect">
            <a:avLst/>
          </a:prstGeom>
          <a:noFill/>
          <a:ln cap="flat" cmpd="sng" w="9525">
            <a:solidFill>
              <a:srgbClr val="595959"/>
            </a:solidFill>
            <a:prstDash val="solid"/>
            <a:round/>
            <a:headEnd len="sm" w="sm" type="none"/>
            <a:tailEnd len="sm" w="sm" type="none"/>
          </a:ln>
        </p:spPr>
      </p:pic>
      <p:pic>
        <p:nvPicPr>
          <p:cNvPr id="868" name="Google Shape;868;p91"/>
          <p:cNvPicPr preferRelativeResize="0"/>
          <p:nvPr/>
        </p:nvPicPr>
        <p:blipFill>
          <a:blip r:embed="rId4">
            <a:alphaModFix/>
          </a:blip>
          <a:stretch>
            <a:fillRect/>
          </a:stretch>
        </p:blipFill>
        <p:spPr>
          <a:xfrm>
            <a:off x="5164867" y="2602573"/>
            <a:ext cx="6508835" cy="4546262"/>
          </a:xfrm>
          <a:prstGeom prst="rect">
            <a:avLst/>
          </a:prstGeom>
          <a:noFill/>
          <a:ln>
            <a:noFill/>
          </a:ln>
        </p:spPr>
      </p:pic>
      <p:pic>
        <p:nvPicPr>
          <p:cNvPr id="869" name="Google Shape;869;p91"/>
          <p:cNvPicPr preferRelativeResize="0"/>
          <p:nvPr/>
        </p:nvPicPr>
        <p:blipFill>
          <a:blip r:embed="rId5">
            <a:alphaModFix/>
          </a:blip>
          <a:stretch>
            <a:fillRect/>
          </a:stretch>
        </p:blipFill>
        <p:spPr>
          <a:xfrm>
            <a:off x="1931615" y="1352333"/>
            <a:ext cx="7959965" cy="521036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92"/>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rPr lang="en-US" sz="3000"/>
              <a:t>e!DAL - PGP Plant Genomics &amp; Phenomics Research Data Repository</a:t>
            </a:r>
            <a:endParaRPr sz="3000"/>
          </a:p>
        </p:txBody>
      </p:sp>
      <p:sp>
        <p:nvSpPr>
          <p:cNvPr id="875" name="Google Shape;875;p92"/>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876" name="Google Shape;876;p92"/>
          <p:cNvSpPr txBox="1"/>
          <p:nvPr>
            <p:ph idx="1" type="body"/>
          </p:nvPr>
        </p:nvSpPr>
        <p:spPr>
          <a:xfrm>
            <a:off x="7210367" y="1352333"/>
            <a:ext cx="4692900" cy="4222800"/>
          </a:xfrm>
          <a:prstGeom prst="rect">
            <a:avLst/>
          </a:prstGeom>
        </p:spPr>
        <p:txBody>
          <a:bodyPr anchorCtr="0" anchor="t" bIns="45700" lIns="91425" spcFirstLastPara="1" rIns="91425" wrap="square" tIns="45700">
            <a:noAutofit/>
          </a:bodyPr>
          <a:lstStyle/>
          <a:p>
            <a:pPr indent="-431800" lvl="0" marL="609600" rtl="0" algn="l">
              <a:lnSpc>
                <a:spcPct val="105000"/>
              </a:lnSpc>
              <a:spcBef>
                <a:spcPts val="1300"/>
              </a:spcBef>
              <a:spcAft>
                <a:spcPts val="0"/>
              </a:spcAft>
              <a:buSzPts val="2000"/>
              <a:buChar char="•"/>
            </a:pPr>
            <a:r>
              <a:rPr lang="en-US" sz="2000"/>
              <a:t>submission automatically initiate review process</a:t>
            </a:r>
            <a:endParaRPr sz="2000"/>
          </a:p>
          <a:p>
            <a:pPr indent="-431800" lvl="0" marL="609600" rtl="0" algn="l">
              <a:lnSpc>
                <a:spcPct val="105000"/>
              </a:lnSpc>
              <a:spcBef>
                <a:spcPts val="0"/>
              </a:spcBef>
              <a:spcAft>
                <a:spcPts val="0"/>
              </a:spcAft>
              <a:buSzPts val="2000"/>
              <a:buChar char="•"/>
            </a:pPr>
            <a:r>
              <a:rPr lang="en-US" sz="2000"/>
              <a:t>check general metadata &amp; file formats</a:t>
            </a:r>
            <a:endParaRPr sz="2000"/>
          </a:p>
          <a:p>
            <a:pPr indent="-431800" lvl="0" marL="609600" rtl="0" algn="l">
              <a:lnSpc>
                <a:spcPct val="105000"/>
              </a:lnSpc>
              <a:spcBef>
                <a:spcPts val="0"/>
              </a:spcBef>
              <a:spcAft>
                <a:spcPts val="0"/>
              </a:spcAft>
              <a:buSzPts val="2000"/>
              <a:buChar char="•"/>
            </a:pPr>
            <a:r>
              <a:rPr lang="en-US" sz="2000"/>
              <a:t>optionally give back suggestions to the data provider</a:t>
            </a:r>
            <a:endParaRPr sz="2000"/>
          </a:p>
          <a:p>
            <a:pPr indent="-431800" lvl="0" marL="609600" rtl="0" algn="l">
              <a:lnSpc>
                <a:spcPct val="105000"/>
              </a:lnSpc>
              <a:spcBef>
                <a:spcPts val="0"/>
              </a:spcBef>
              <a:spcAft>
                <a:spcPts val="0"/>
              </a:spcAft>
              <a:buSzPts val="2000"/>
              <a:buChar char="•"/>
            </a:pPr>
            <a:r>
              <a:rPr lang="en-US" sz="2000"/>
              <a:t>intermediate step to give the data provider the opportunity to change or cancel his submission</a:t>
            </a:r>
            <a:endParaRPr sz="2000"/>
          </a:p>
          <a:p>
            <a:pPr indent="-431800" lvl="0" marL="609600" rtl="0" algn="l">
              <a:lnSpc>
                <a:spcPct val="105000"/>
              </a:lnSpc>
              <a:spcBef>
                <a:spcPts val="0"/>
              </a:spcBef>
              <a:spcAft>
                <a:spcPts val="0"/>
              </a:spcAft>
              <a:buSzPts val="2000"/>
              <a:buChar char="•"/>
            </a:pPr>
            <a:r>
              <a:rPr lang="en-US" sz="2000"/>
              <a:t>data provider decide when the datasets should be published finally</a:t>
            </a:r>
            <a:endParaRPr sz="2000"/>
          </a:p>
        </p:txBody>
      </p:sp>
      <p:pic>
        <p:nvPicPr>
          <p:cNvPr id="877" name="Google Shape;877;p92"/>
          <p:cNvPicPr preferRelativeResize="0"/>
          <p:nvPr/>
        </p:nvPicPr>
        <p:blipFill>
          <a:blip r:embed="rId3">
            <a:alphaModFix/>
          </a:blip>
          <a:stretch>
            <a:fillRect/>
          </a:stretch>
        </p:blipFill>
        <p:spPr>
          <a:xfrm>
            <a:off x="114267" y="1258333"/>
            <a:ext cx="4260867" cy="2812666"/>
          </a:xfrm>
          <a:prstGeom prst="rect">
            <a:avLst/>
          </a:prstGeom>
          <a:noFill/>
          <a:ln>
            <a:noFill/>
          </a:ln>
        </p:spPr>
      </p:pic>
      <p:pic>
        <p:nvPicPr>
          <p:cNvPr id="878" name="Google Shape;878;p92"/>
          <p:cNvPicPr preferRelativeResize="0"/>
          <p:nvPr/>
        </p:nvPicPr>
        <p:blipFill>
          <a:blip r:embed="rId4">
            <a:alphaModFix/>
          </a:blip>
          <a:stretch>
            <a:fillRect/>
          </a:stretch>
        </p:blipFill>
        <p:spPr>
          <a:xfrm>
            <a:off x="2908300" y="2766867"/>
            <a:ext cx="4370833" cy="400223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93"/>
          <p:cNvSpPr txBox="1"/>
          <p:nvPr>
            <p:ph type="title"/>
          </p:nvPr>
        </p:nvSpPr>
        <p:spPr>
          <a:xfrm>
            <a:off x="596900" y="172728"/>
            <a:ext cx="10998300" cy="840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1300"/>
              <a:buNone/>
            </a:pPr>
            <a:r>
              <a:rPr lang="en-US" sz="3000"/>
              <a:t>e!DAL - PGP Plant Genomics &amp; Phenomics Research Data Repository</a:t>
            </a:r>
            <a:endParaRPr sz="3000"/>
          </a:p>
        </p:txBody>
      </p:sp>
      <p:sp>
        <p:nvSpPr>
          <p:cNvPr id="884" name="Google Shape;884;p93"/>
          <p:cNvSpPr txBox="1"/>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p>
            <a:pPr indent="0" lvl="0" marL="0" rtl="0" algn="r">
              <a:spcBef>
                <a:spcPts val="0"/>
              </a:spcBef>
              <a:spcAft>
                <a:spcPts val="0"/>
              </a:spcAft>
              <a:buNone/>
            </a:pPr>
            <a:fld id="{00000000-1234-1234-1234-123412341234}" type="slidenum">
              <a:rPr lang="en-US" sz="1300">
                <a:solidFill>
                  <a:srgbClr val="595959"/>
                </a:solidFill>
              </a:rPr>
              <a:t>‹#›</a:t>
            </a:fld>
            <a:endParaRPr sz="1300">
              <a:solidFill>
                <a:srgbClr val="595959"/>
              </a:solidFill>
            </a:endParaRPr>
          </a:p>
        </p:txBody>
      </p:sp>
      <p:sp>
        <p:nvSpPr>
          <p:cNvPr id="885" name="Google Shape;885;p93"/>
          <p:cNvSpPr txBox="1"/>
          <p:nvPr>
            <p:ph idx="1" type="body"/>
          </p:nvPr>
        </p:nvSpPr>
        <p:spPr>
          <a:xfrm>
            <a:off x="5791233" y="1352333"/>
            <a:ext cx="6111900" cy="3164100"/>
          </a:xfrm>
          <a:prstGeom prst="rect">
            <a:avLst/>
          </a:prstGeom>
        </p:spPr>
        <p:txBody>
          <a:bodyPr anchorCtr="0" anchor="t" bIns="45700" lIns="91425" spcFirstLastPara="1" rIns="91425" wrap="square" tIns="45700">
            <a:noAutofit/>
          </a:bodyPr>
          <a:lstStyle/>
          <a:p>
            <a:pPr indent="-431800" lvl="0" marL="609600" rtl="0" algn="l">
              <a:lnSpc>
                <a:spcPct val="105000"/>
              </a:lnSpc>
              <a:spcBef>
                <a:spcPts val="1300"/>
              </a:spcBef>
              <a:spcAft>
                <a:spcPts val="0"/>
              </a:spcAft>
              <a:buSzPts val="2000"/>
              <a:buChar char="•"/>
            </a:pPr>
            <a:r>
              <a:rPr lang="en-US" sz="2000"/>
              <a:t>every dataset is accessible via DOI</a:t>
            </a:r>
            <a:endParaRPr sz="2000"/>
          </a:p>
          <a:p>
            <a:pPr indent="-431800" lvl="0" marL="609600" rtl="0" algn="l">
              <a:lnSpc>
                <a:spcPct val="105000"/>
              </a:lnSpc>
              <a:spcBef>
                <a:spcPts val="0"/>
              </a:spcBef>
              <a:spcAft>
                <a:spcPts val="0"/>
              </a:spcAft>
              <a:buSzPts val="2000"/>
              <a:buChar char="•"/>
            </a:pPr>
            <a:r>
              <a:rPr lang="en-US" sz="2000"/>
              <a:t>infrastructure can handle large &amp; comprehensive datasets</a:t>
            </a:r>
            <a:endParaRPr sz="2000"/>
          </a:p>
          <a:p>
            <a:pPr indent="-431800" lvl="0" marL="609600" rtl="0" algn="l">
              <a:lnSpc>
                <a:spcPct val="105000"/>
              </a:lnSpc>
              <a:spcBef>
                <a:spcPts val="0"/>
              </a:spcBef>
              <a:spcAft>
                <a:spcPts val="0"/>
              </a:spcAft>
              <a:buSzPts val="2000"/>
              <a:buChar char="•"/>
            </a:pPr>
            <a:r>
              <a:rPr lang="en-US" sz="2000"/>
              <a:t>content page allow navigation &amp; data download</a:t>
            </a:r>
            <a:endParaRPr sz="2000"/>
          </a:p>
          <a:p>
            <a:pPr indent="-431800" lvl="0" marL="609600" rtl="0" algn="l">
              <a:lnSpc>
                <a:spcPct val="105000"/>
              </a:lnSpc>
              <a:spcBef>
                <a:spcPts val="0"/>
              </a:spcBef>
              <a:spcAft>
                <a:spcPts val="0"/>
              </a:spcAft>
              <a:buSzPts val="2000"/>
              <a:buChar char="•"/>
            </a:pPr>
            <a:r>
              <a:rPr lang="en-US" sz="2000"/>
              <a:t>embedded metadata (schema.org/BioSchemas) allow harvesting and make data interoperable</a:t>
            </a:r>
            <a:endParaRPr sz="2000"/>
          </a:p>
          <a:p>
            <a:pPr indent="-431800" lvl="0" marL="609600" rtl="0" algn="l">
              <a:lnSpc>
                <a:spcPct val="105000"/>
              </a:lnSpc>
              <a:spcBef>
                <a:spcPts val="0"/>
              </a:spcBef>
              <a:spcAft>
                <a:spcPts val="0"/>
              </a:spcAft>
              <a:buSzPts val="2000"/>
              <a:buChar char="•"/>
            </a:pPr>
            <a:r>
              <a:rPr lang="en-US" sz="2000"/>
              <a:t>enables re-usability &amp; visibility of the datasets for data users, publishers, search engines… </a:t>
            </a:r>
            <a:endParaRPr sz="2000"/>
          </a:p>
        </p:txBody>
      </p:sp>
      <p:pic>
        <p:nvPicPr>
          <p:cNvPr id="886" name="Google Shape;886;p93"/>
          <p:cNvPicPr preferRelativeResize="0"/>
          <p:nvPr/>
        </p:nvPicPr>
        <p:blipFill>
          <a:blip r:embed="rId3">
            <a:alphaModFix/>
          </a:blip>
          <a:stretch>
            <a:fillRect/>
          </a:stretch>
        </p:blipFill>
        <p:spPr>
          <a:xfrm>
            <a:off x="552433" y="1255367"/>
            <a:ext cx="4976846" cy="5499634"/>
          </a:xfrm>
          <a:prstGeom prst="rect">
            <a:avLst/>
          </a:prstGeom>
          <a:noFill/>
          <a:ln cap="flat" cmpd="sng" w="9525">
            <a:solidFill>
              <a:srgbClr val="595959"/>
            </a:solidFill>
            <a:prstDash val="solid"/>
            <a:round/>
            <a:headEnd len="sm" w="sm" type="none"/>
            <a:tailEnd len="sm" w="sm" type="none"/>
          </a:ln>
        </p:spPr>
      </p:pic>
      <p:pic>
        <p:nvPicPr>
          <p:cNvPr id="887" name="Google Shape;887;p93">
            <a:hlinkClick r:id="rId4"/>
          </p:cNvPr>
          <p:cNvPicPr preferRelativeResize="0"/>
          <p:nvPr/>
        </p:nvPicPr>
        <p:blipFill rotWithShape="1">
          <a:blip r:embed="rId5">
            <a:alphaModFix/>
          </a:blip>
          <a:srcRect b="9816" l="29123" r="33196" t="58239"/>
          <a:stretch/>
        </p:blipFill>
        <p:spPr>
          <a:xfrm>
            <a:off x="5791233" y="4336383"/>
            <a:ext cx="2961638" cy="1752599"/>
          </a:xfrm>
          <a:prstGeom prst="rect">
            <a:avLst/>
          </a:prstGeom>
          <a:noFill/>
          <a:ln cap="flat" cmpd="sng" w="9525">
            <a:solidFill>
              <a:srgbClr val="595959"/>
            </a:solidFill>
            <a:prstDash val="solid"/>
            <a:round/>
            <a:headEnd len="sm" w="sm" type="none"/>
            <a:tailEnd len="sm" w="sm" type="none"/>
          </a:ln>
        </p:spPr>
      </p:pic>
      <p:pic>
        <p:nvPicPr>
          <p:cNvPr id="888" name="Google Shape;888;p93"/>
          <p:cNvPicPr preferRelativeResize="0"/>
          <p:nvPr/>
        </p:nvPicPr>
        <p:blipFill rotWithShape="1">
          <a:blip r:embed="rId6">
            <a:alphaModFix/>
          </a:blip>
          <a:srcRect b="11492" l="32351" r="36754" t="62952"/>
          <a:stretch/>
        </p:blipFill>
        <p:spPr>
          <a:xfrm>
            <a:off x="8997933" y="4336383"/>
            <a:ext cx="3035300" cy="1752599"/>
          </a:xfrm>
          <a:prstGeom prst="rect">
            <a:avLst/>
          </a:prstGeom>
          <a:noFill/>
          <a:ln cap="flat" cmpd="sng" w="9525">
            <a:solidFill>
              <a:srgbClr val="595959"/>
            </a:solidFill>
            <a:prstDash val="solid"/>
            <a:round/>
            <a:headEnd len="sm" w="sm" type="none"/>
            <a:tailEnd len="sm" w="sm" type="none"/>
          </a:ln>
        </p:spPr>
      </p:pic>
      <p:sp>
        <p:nvSpPr>
          <p:cNvPr id="889" name="Google Shape;889;p93"/>
          <p:cNvSpPr txBox="1"/>
          <p:nvPr/>
        </p:nvSpPr>
        <p:spPr>
          <a:xfrm>
            <a:off x="6715933" y="6173400"/>
            <a:ext cx="4159500" cy="4800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spcBef>
                <a:spcPts val="0"/>
              </a:spcBef>
              <a:spcAft>
                <a:spcPts val="0"/>
              </a:spcAft>
              <a:buNone/>
            </a:pPr>
            <a:r>
              <a:rPr b="1" lang="en-US" sz="1900" u="sng">
                <a:solidFill>
                  <a:srgbClr val="0097A7"/>
                </a:solidFill>
                <a:hlinkClick r:id="rId7">
                  <a:extLst>
                    <a:ext uri="{A12FA001-AC4F-418D-AE19-62706E023703}">
                      <ahyp:hlinkClr val="tx"/>
                    </a:ext>
                  </a:extLst>
                </a:hlinkClick>
              </a:rPr>
              <a:t>www.edal-pgp.ipk-gatersleben.de</a:t>
            </a:r>
            <a:endParaRPr b="1" sz="1900">
              <a:solidFill>
                <a:srgbClr val="FF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94"/>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Dataverse</a:t>
            </a:r>
            <a:endParaRPr/>
          </a:p>
        </p:txBody>
      </p:sp>
      <p:sp>
        <p:nvSpPr>
          <p:cNvPr id="896" name="Google Shape;896;p94"/>
          <p:cNvSpPr txBox="1"/>
          <p:nvPr>
            <p:ph idx="1" type="body"/>
          </p:nvPr>
        </p:nvSpPr>
        <p:spPr>
          <a:xfrm>
            <a:off x="1677025" y="4804275"/>
            <a:ext cx="9597600" cy="135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rPr lang="en-US" u="sng">
                <a:solidFill>
                  <a:schemeClr val="hlink"/>
                </a:solidFill>
                <a:hlinkClick r:id="rId3"/>
              </a:rPr>
              <a:t>https://faircookbook.elixir-europe.org/content/recipes/reusability/plant-pheno-data-publication.html#step-by-step-process-for-data-submission-and-publication-in-dataverses</a:t>
            </a:r>
            <a:endParaRPr/>
          </a:p>
          <a:p>
            <a:pPr indent="0" lvl="0" marL="0" rtl="0" algn="r">
              <a:spcBef>
                <a:spcPts val="360"/>
              </a:spcBef>
              <a:spcAft>
                <a:spcPts val="0"/>
              </a:spcAft>
              <a:buNone/>
            </a:pPr>
            <a:r>
              <a:t/>
            </a:r>
            <a:endParaRPr/>
          </a:p>
          <a:p>
            <a:pPr indent="0" lvl="0" marL="0" rtl="0" algn="r">
              <a:spcBef>
                <a:spcPts val="360"/>
              </a:spcBef>
              <a:spcAft>
                <a:spcPts val="0"/>
              </a:spcAft>
              <a:buNone/>
            </a:pPr>
            <a:r>
              <a:rPr lang="en-US" u="sng">
                <a:solidFill>
                  <a:schemeClr val="hlink"/>
                </a:solidFill>
                <a:hlinkClick r:id="rId4"/>
              </a:rPr>
              <a:t>https://demo.dataverse.org/</a:t>
            </a:r>
            <a:endParaRPr/>
          </a:p>
          <a:p>
            <a:pPr indent="0" lvl="0" marL="0" rtl="0" algn="r">
              <a:spcBef>
                <a:spcPts val="360"/>
              </a:spcBef>
              <a:spcAft>
                <a:spcPts val="0"/>
              </a:spcAft>
              <a:buNone/>
            </a:pPr>
            <a:r>
              <a:t/>
            </a:r>
            <a:endParaRPr/>
          </a:p>
        </p:txBody>
      </p:sp>
      <p:sp>
        <p:nvSpPr>
          <p:cNvPr id="897" name="Google Shape;897;p94"/>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95"/>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Step 1: Dataset creation</a:t>
            </a:r>
            <a:endParaRPr/>
          </a:p>
        </p:txBody>
      </p:sp>
      <p:sp>
        <p:nvSpPr>
          <p:cNvPr id="904" name="Google Shape;904;p95"/>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pic>
        <p:nvPicPr>
          <p:cNvPr id="905" name="Google Shape;905;p95"/>
          <p:cNvPicPr preferRelativeResize="0"/>
          <p:nvPr/>
        </p:nvPicPr>
        <p:blipFill rotWithShape="1">
          <a:blip r:embed="rId3">
            <a:alphaModFix/>
          </a:blip>
          <a:srcRect b="0" l="0" r="0" t="4012"/>
          <a:stretch/>
        </p:blipFill>
        <p:spPr>
          <a:xfrm>
            <a:off x="76200" y="858825"/>
            <a:ext cx="11549676" cy="4016125"/>
          </a:xfrm>
          <a:prstGeom prst="rect">
            <a:avLst/>
          </a:prstGeom>
          <a:noFill/>
          <a:ln>
            <a:noFill/>
          </a:ln>
          <a:effectLst>
            <a:outerShdw blurRad="57150" rotWithShape="0" algn="bl" dir="5400000" dist="19050">
              <a:srgbClr val="000000">
                <a:alpha val="50000"/>
              </a:srgbClr>
            </a:outerShdw>
          </a:effectLst>
        </p:spPr>
      </p:pic>
      <p:sp>
        <p:nvSpPr>
          <p:cNvPr id="906" name="Google Shape;906;p95"/>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pic>
        <p:nvPicPr>
          <p:cNvPr id="907" name="Google Shape;907;p95"/>
          <p:cNvPicPr preferRelativeResize="0"/>
          <p:nvPr/>
        </p:nvPicPr>
        <p:blipFill>
          <a:blip r:embed="rId4">
            <a:alphaModFix/>
          </a:blip>
          <a:stretch>
            <a:fillRect/>
          </a:stretch>
        </p:blipFill>
        <p:spPr>
          <a:xfrm>
            <a:off x="5843125" y="2533050"/>
            <a:ext cx="5823275" cy="4118550"/>
          </a:xfrm>
          <a:prstGeom prst="rect">
            <a:avLst/>
          </a:prstGeom>
          <a:noFill/>
          <a:ln>
            <a:noFill/>
          </a:ln>
          <a:effectLst>
            <a:outerShdw blurRad="57150" rotWithShape="0" algn="bl" dir="5400000" dist="19050">
              <a:srgbClr val="000000">
                <a:alpha val="50000"/>
              </a:srgbClr>
            </a:outerShdw>
          </a:effectLst>
        </p:spPr>
      </p:pic>
      <p:sp>
        <p:nvSpPr>
          <p:cNvPr id="908" name="Google Shape;908;p95"/>
          <p:cNvSpPr/>
          <p:nvPr/>
        </p:nvSpPr>
        <p:spPr>
          <a:xfrm>
            <a:off x="8452875" y="5591025"/>
            <a:ext cx="1932600" cy="5760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909" name="Google Shape;909;p95"/>
          <p:cNvSpPr txBox="1"/>
          <p:nvPr/>
        </p:nvSpPr>
        <p:spPr>
          <a:xfrm>
            <a:off x="8809400" y="6126250"/>
            <a:ext cx="315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2"/>
                </a:solidFill>
                <a:latin typeface="Corbel"/>
                <a:ea typeface="Corbel"/>
                <a:cs typeface="Corbel"/>
                <a:sym typeface="Corbel"/>
              </a:rPr>
              <a:t>sub-dataverse</a:t>
            </a:r>
            <a:endParaRPr>
              <a:solidFill>
                <a:schemeClr val="dk2"/>
              </a:solidFill>
              <a:latin typeface="Corbel"/>
              <a:ea typeface="Corbel"/>
              <a:cs typeface="Corbel"/>
              <a:sym typeface="Corbe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6"/>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a:t>Step 1: </a:t>
            </a:r>
            <a:r>
              <a:rPr lang="en-US"/>
              <a:t>Dataset creation</a:t>
            </a:r>
            <a:endParaRPr/>
          </a:p>
        </p:txBody>
      </p:sp>
      <p:sp>
        <p:nvSpPr>
          <p:cNvPr id="916" name="Google Shape;916;p96"/>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pic>
        <p:nvPicPr>
          <p:cNvPr id="917" name="Google Shape;917;p96"/>
          <p:cNvPicPr preferRelativeResize="0"/>
          <p:nvPr/>
        </p:nvPicPr>
        <p:blipFill>
          <a:blip r:embed="rId3">
            <a:alphaModFix/>
          </a:blip>
          <a:stretch>
            <a:fillRect/>
          </a:stretch>
        </p:blipFill>
        <p:spPr>
          <a:xfrm>
            <a:off x="66575" y="908650"/>
            <a:ext cx="7635775" cy="1511475"/>
          </a:xfrm>
          <a:prstGeom prst="rect">
            <a:avLst/>
          </a:prstGeom>
          <a:noFill/>
          <a:ln>
            <a:noFill/>
          </a:ln>
          <a:effectLst>
            <a:outerShdw blurRad="57150" rotWithShape="0" algn="bl" dir="5400000" dist="19050">
              <a:srgbClr val="000000">
                <a:alpha val="50000"/>
              </a:srgbClr>
            </a:outerShdw>
          </a:effectLst>
        </p:spPr>
      </p:pic>
      <p:pic>
        <p:nvPicPr>
          <p:cNvPr id="918" name="Google Shape;918;p96"/>
          <p:cNvPicPr preferRelativeResize="0"/>
          <p:nvPr/>
        </p:nvPicPr>
        <p:blipFill>
          <a:blip r:embed="rId4">
            <a:alphaModFix/>
          </a:blip>
          <a:stretch>
            <a:fillRect/>
          </a:stretch>
        </p:blipFill>
        <p:spPr>
          <a:xfrm>
            <a:off x="1161450" y="1576125"/>
            <a:ext cx="7933149" cy="2233450"/>
          </a:xfrm>
          <a:prstGeom prst="rect">
            <a:avLst/>
          </a:prstGeom>
          <a:noFill/>
          <a:ln>
            <a:noFill/>
          </a:ln>
          <a:effectLst>
            <a:outerShdw blurRad="57150" rotWithShape="0" algn="bl" dir="5400000" dist="19050">
              <a:srgbClr val="000000">
                <a:alpha val="50000"/>
              </a:srgbClr>
            </a:outerShdw>
          </a:effectLst>
        </p:spPr>
      </p:pic>
      <p:pic>
        <p:nvPicPr>
          <p:cNvPr id="919" name="Google Shape;919;p96"/>
          <p:cNvPicPr preferRelativeResize="0"/>
          <p:nvPr/>
        </p:nvPicPr>
        <p:blipFill>
          <a:blip r:embed="rId5">
            <a:alphaModFix/>
          </a:blip>
          <a:stretch>
            <a:fillRect/>
          </a:stretch>
        </p:blipFill>
        <p:spPr>
          <a:xfrm>
            <a:off x="1367075" y="2862550"/>
            <a:ext cx="6555050" cy="4210076"/>
          </a:xfrm>
          <a:prstGeom prst="rect">
            <a:avLst/>
          </a:prstGeom>
          <a:noFill/>
          <a:ln>
            <a:noFill/>
          </a:ln>
          <a:effectLst>
            <a:outerShdw blurRad="57150" rotWithShape="0" algn="bl" dir="5400000" dist="19050">
              <a:srgbClr val="000000">
                <a:alpha val="50000"/>
              </a:srgbClr>
            </a:outerShdw>
          </a:effectLst>
        </p:spPr>
      </p:pic>
      <p:pic>
        <p:nvPicPr>
          <p:cNvPr id="920" name="Google Shape;920;p96"/>
          <p:cNvPicPr preferRelativeResize="0"/>
          <p:nvPr/>
        </p:nvPicPr>
        <p:blipFill>
          <a:blip r:embed="rId6">
            <a:alphaModFix/>
          </a:blip>
          <a:stretch>
            <a:fillRect/>
          </a:stretch>
        </p:blipFill>
        <p:spPr>
          <a:xfrm>
            <a:off x="5844775" y="4543600"/>
            <a:ext cx="8706124" cy="2191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97"/>
          <p:cNvSpPr txBox="1"/>
          <p:nvPr>
            <p:ph type="title"/>
          </p:nvPr>
        </p:nvSpPr>
        <p:spPr>
          <a:xfrm>
            <a:off x="711203" y="304531"/>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Step 2: Add mandatory metadata for plant phenotyping data</a:t>
            </a:r>
            <a:endParaRPr/>
          </a:p>
        </p:txBody>
      </p:sp>
      <p:sp>
        <p:nvSpPr>
          <p:cNvPr id="927" name="Google Shape;927;p97"/>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928" name="Google Shape;928;p97"/>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pic>
        <p:nvPicPr>
          <p:cNvPr id="929" name="Google Shape;929;p97"/>
          <p:cNvPicPr preferRelativeResize="0"/>
          <p:nvPr/>
        </p:nvPicPr>
        <p:blipFill>
          <a:blip r:embed="rId3">
            <a:alphaModFix/>
          </a:blip>
          <a:stretch>
            <a:fillRect/>
          </a:stretch>
        </p:blipFill>
        <p:spPr>
          <a:xfrm>
            <a:off x="337726" y="1017875"/>
            <a:ext cx="6532250" cy="5523450"/>
          </a:xfrm>
          <a:prstGeom prst="rect">
            <a:avLst/>
          </a:prstGeom>
          <a:noFill/>
          <a:ln>
            <a:noFill/>
          </a:ln>
          <a:effectLst>
            <a:outerShdw blurRad="57150" rotWithShape="0" algn="bl" dir="5400000" dist="19050">
              <a:srgbClr val="000000">
                <a:alpha val="50000"/>
              </a:srgbClr>
            </a:outerShdw>
          </a:effectLst>
        </p:spPr>
      </p:pic>
      <p:pic>
        <p:nvPicPr>
          <p:cNvPr id="930" name="Google Shape;930;p97"/>
          <p:cNvPicPr preferRelativeResize="0"/>
          <p:nvPr/>
        </p:nvPicPr>
        <p:blipFill>
          <a:blip r:embed="rId4">
            <a:alphaModFix/>
          </a:blip>
          <a:stretch>
            <a:fillRect/>
          </a:stretch>
        </p:blipFill>
        <p:spPr>
          <a:xfrm>
            <a:off x="7186375" y="2608125"/>
            <a:ext cx="4904425" cy="39919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3"/>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457200" lvl="0" marL="457200" rtl="0" algn="l">
              <a:lnSpc>
                <a:spcPct val="90000"/>
              </a:lnSpc>
              <a:spcBef>
                <a:spcPts val="0"/>
              </a:spcBef>
              <a:spcAft>
                <a:spcPts val="0"/>
              </a:spcAft>
              <a:buClr>
                <a:srgbClr val="00A3A6"/>
              </a:buClr>
              <a:buSzPts val="3000"/>
              <a:buFont typeface="Calibri"/>
              <a:buChar char="●"/>
            </a:pPr>
            <a:r>
              <a:rPr lang="en-US"/>
              <a:t>Phenotype data lifecycle</a:t>
            </a:r>
            <a:endParaRPr/>
          </a:p>
          <a:p>
            <a:pPr indent="0" lvl="0" marL="0" rtl="0" algn="l">
              <a:spcBef>
                <a:spcPts val="0"/>
              </a:spcBef>
              <a:spcAft>
                <a:spcPts val="0"/>
              </a:spcAft>
              <a:buNone/>
            </a:pPr>
            <a:r>
              <a:t/>
            </a:r>
            <a:endParaRPr/>
          </a:p>
        </p:txBody>
      </p:sp>
      <p:sp>
        <p:nvSpPr>
          <p:cNvPr id="360" name="Google Shape;360;p53"/>
          <p:cNvSpPr txBox="1"/>
          <p:nvPr/>
        </p:nvSpPr>
        <p:spPr>
          <a:xfrm>
            <a:off x="958874" y="1252792"/>
            <a:ext cx="4218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lang="en-US"/>
              <a:t>Raw</a:t>
            </a:r>
            <a:r>
              <a:rPr b="0" i="0" lang="en-US" sz="1400" u="none" cap="none" strike="noStrike">
                <a:solidFill>
                  <a:srgbClr val="000000"/>
                </a:solidFill>
                <a:latin typeface="Arial"/>
                <a:ea typeface="Arial"/>
                <a:cs typeface="Arial"/>
                <a:sym typeface="Arial"/>
              </a:rPr>
              <a:t> » data, </a:t>
            </a:r>
            <a:r>
              <a:rPr lang="en-US"/>
              <a:t>phe</a:t>
            </a:r>
            <a:r>
              <a:rPr b="0" i="0" lang="en-US" sz="1400" u="none" cap="none" strike="noStrike">
                <a:solidFill>
                  <a:srgbClr val="000000"/>
                </a:solidFill>
                <a:latin typeface="Arial"/>
                <a:ea typeface="Arial"/>
                <a:cs typeface="Arial"/>
                <a:sym typeface="Arial"/>
              </a:rPr>
              <a:t>no/env </a:t>
            </a:r>
            <a:r>
              <a:rPr lang="en-US"/>
              <a:t>measurement</a:t>
            </a:r>
            <a:r>
              <a:rPr b="0" i="0" lang="en-US" sz="1400" u="none" cap="none" strike="noStrike">
                <a:solidFill>
                  <a:srgbClr val="000000"/>
                </a:solidFill>
                <a:latin typeface="Arial"/>
                <a:ea typeface="Arial"/>
                <a:cs typeface="Arial"/>
                <a:sym typeface="Arial"/>
              </a:rPr>
              <a:t>, variables</a:t>
            </a:r>
            <a:endParaRPr/>
          </a:p>
        </p:txBody>
      </p:sp>
      <p:sp>
        <p:nvSpPr>
          <p:cNvPr id="361" name="Google Shape;361;p53"/>
          <p:cNvSpPr txBox="1"/>
          <p:nvPr/>
        </p:nvSpPr>
        <p:spPr>
          <a:xfrm>
            <a:off x="6333484" y="1380405"/>
            <a:ext cx="27318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r>
              <a:rPr lang="en-US"/>
              <a:t>Derived» </a:t>
            </a:r>
            <a:r>
              <a:rPr b="0" i="0" lang="en-US" sz="1400" u="none" cap="none" strike="noStrike">
                <a:solidFill>
                  <a:srgbClr val="000000"/>
                </a:solidFill>
                <a:latin typeface="Arial"/>
                <a:ea typeface="Arial"/>
                <a:cs typeface="Arial"/>
                <a:sym typeface="Arial"/>
              </a:rPr>
              <a:t> data,</a:t>
            </a:r>
            <a:endParaRPr/>
          </a:p>
          <a:p>
            <a:pPr indent="0" lvl="0" marL="0" marR="0" rtl="0" algn="ctr">
              <a:lnSpc>
                <a:spcPct val="100000"/>
              </a:lnSpc>
              <a:spcBef>
                <a:spcPts val="0"/>
              </a:spcBef>
              <a:spcAft>
                <a:spcPts val="0"/>
              </a:spcAft>
              <a:buClr>
                <a:srgbClr val="000000"/>
              </a:buClr>
              <a:buSzPts val="1400"/>
              <a:buFont typeface="Arial"/>
              <a:buNone/>
            </a:pPr>
            <a:r>
              <a:rPr lang="en-US"/>
              <a:t>computed</a:t>
            </a:r>
            <a:r>
              <a:rPr b="0" i="0" lang="en-US" sz="1400" u="none" cap="none" strike="noStrike">
                <a:solidFill>
                  <a:srgbClr val="000000"/>
                </a:solidFill>
                <a:latin typeface="Arial"/>
                <a:ea typeface="Arial"/>
                <a:cs typeface="Arial"/>
                <a:sym typeface="Arial"/>
              </a:rPr>
              <a:t>, </a:t>
            </a:r>
            <a:r>
              <a:rPr lang="en-US"/>
              <a:t>reduced</a:t>
            </a:r>
            <a:r>
              <a:rPr b="0" i="0" lang="en-US" sz="1400" u="none" cap="none" strike="noStrike">
                <a:solidFill>
                  <a:srgbClr val="000000"/>
                </a:solidFill>
                <a:latin typeface="Arial"/>
                <a:ea typeface="Arial"/>
                <a:cs typeface="Arial"/>
                <a:sym typeface="Arial"/>
              </a:rPr>
              <a:t>, </a:t>
            </a:r>
            <a:r>
              <a:rPr lang="en-US"/>
              <a:t>indicators</a:t>
            </a:r>
            <a:endParaRPr/>
          </a:p>
        </p:txBody>
      </p:sp>
      <p:grpSp>
        <p:nvGrpSpPr>
          <p:cNvPr id="362" name="Google Shape;362;p53"/>
          <p:cNvGrpSpPr/>
          <p:nvPr/>
        </p:nvGrpSpPr>
        <p:grpSpPr>
          <a:xfrm>
            <a:off x="1625881" y="1603081"/>
            <a:ext cx="2477700" cy="2247600"/>
            <a:chOff x="1625881" y="1203692"/>
            <a:chExt cx="2477700" cy="2247600"/>
          </a:xfrm>
        </p:grpSpPr>
        <p:sp>
          <p:nvSpPr>
            <p:cNvPr id="363" name="Google Shape;363;p53"/>
            <p:cNvSpPr/>
            <p:nvPr/>
          </p:nvSpPr>
          <p:spPr>
            <a:xfrm>
              <a:off x="1625881" y="1203692"/>
              <a:ext cx="2477700" cy="2247600"/>
            </a:xfrm>
            <a:prstGeom prst="rect">
              <a:avLst/>
            </a:prstGeom>
            <a:solidFill>
              <a:srgbClr val="92D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4" name="Google Shape;364;p53"/>
            <p:cNvSpPr/>
            <p:nvPr/>
          </p:nvSpPr>
          <p:spPr>
            <a:xfrm>
              <a:off x="1707721" y="1288715"/>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365" name="Google Shape;365;p53"/>
            <p:cNvSpPr/>
            <p:nvPr/>
          </p:nvSpPr>
          <p:spPr>
            <a:xfrm>
              <a:off x="2511377" y="1288715"/>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366" name="Google Shape;366;p53"/>
            <p:cNvSpPr/>
            <p:nvPr/>
          </p:nvSpPr>
          <p:spPr>
            <a:xfrm>
              <a:off x="3308057" y="1283898"/>
              <a:ext cx="720000" cy="648000"/>
            </a:xfrm>
            <a:prstGeom prst="rect">
              <a:avLst/>
            </a:prstGeom>
            <a:solidFill>
              <a:srgbClr val="FFFF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low input</a:t>
              </a:r>
              <a:endParaRPr/>
            </a:p>
          </p:txBody>
        </p:sp>
        <p:sp>
          <p:nvSpPr>
            <p:cNvPr id="367" name="Google Shape;367;p53"/>
            <p:cNvSpPr/>
            <p:nvPr/>
          </p:nvSpPr>
          <p:spPr>
            <a:xfrm>
              <a:off x="1707721" y="2011979"/>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sp>
          <p:nvSpPr>
            <p:cNvPr id="368" name="Google Shape;368;p53"/>
            <p:cNvSpPr/>
            <p:nvPr/>
          </p:nvSpPr>
          <p:spPr>
            <a:xfrm>
              <a:off x="2509501" y="2011979"/>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sp>
          <p:nvSpPr>
            <p:cNvPr id="369" name="Google Shape;369;p53"/>
            <p:cNvSpPr/>
            <p:nvPr/>
          </p:nvSpPr>
          <p:spPr>
            <a:xfrm>
              <a:off x="3303944" y="2014993"/>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370" name="Google Shape;370;p53"/>
            <p:cNvSpPr/>
            <p:nvPr/>
          </p:nvSpPr>
          <p:spPr>
            <a:xfrm>
              <a:off x="1707721" y="2739932"/>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371" name="Google Shape;371;p53"/>
            <p:cNvSpPr/>
            <p:nvPr/>
          </p:nvSpPr>
          <p:spPr>
            <a:xfrm>
              <a:off x="2511377" y="2739932"/>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 </a:t>
              </a:r>
              <a:endParaRPr/>
            </a:p>
          </p:txBody>
        </p:sp>
        <p:sp>
          <p:nvSpPr>
            <p:cNvPr id="372" name="Google Shape;372;p53"/>
            <p:cNvSpPr/>
            <p:nvPr/>
          </p:nvSpPr>
          <p:spPr>
            <a:xfrm>
              <a:off x="3303548" y="2739995"/>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grpSp>
      <p:pic>
        <p:nvPicPr>
          <p:cNvPr id="373" name="Google Shape;373;p53"/>
          <p:cNvPicPr preferRelativeResize="0"/>
          <p:nvPr/>
        </p:nvPicPr>
        <p:blipFill rotWithShape="1">
          <a:blip r:embed="rId3">
            <a:alphaModFix/>
          </a:blip>
          <a:srcRect b="0" l="0" r="0" t="0"/>
          <a:stretch/>
        </p:blipFill>
        <p:spPr>
          <a:xfrm>
            <a:off x="2103488" y="4997634"/>
            <a:ext cx="1522512" cy="1321705"/>
          </a:xfrm>
          <a:prstGeom prst="rect">
            <a:avLst/>
          </a:prstGeom>
          <a:noFill/>
          <a:ln>
            <a:noFill/>
          </a:ln>
        </p:spPr>
      </p:pic>
      <p:grpSp>
        <p:nvGrpSpPr>
          <p:cNvPr id="374" name="Google Shape;374;p53"/>
          <p:cNvGrpSpPr/>
          <p:nvPr/>
        </p:nvGrpSpPr>
        <p:grpSpPr>
          <a:xfrm>
            <a:off x="6847568" y="1912525"/>
            <a:ext cx="1878900" cy="1530300"/>
            <a:chOff x="6847568" y="1513136"/>
            <a:chExt cx="1878900" cy="1530300"/>
          </a:xfrm>
        </p:grpSpPr>
        <p:sp>
          <p:nvSpPr>
            <p:cNvPr id="375" name="Google Shape;375;p53"/>
            <p:cNvSpPr/>
            <p:nvPr/>
          </p:nvSpPr>
          <p:spPr>
            <a:xfrm>
              <a:off x="6847568" y="1513136"/>
              <a:ext cx="1878900" cy="1530300"/>
            </a:xfrm>
            <a:prstGeom prst="foldedCorner">
              <a:avLst>
                <a:gd fmla="val 12287" name="adj"/>
              </a:avLst>
            </a:prstGeom>
            <a:solidFill>
              <a:srgbClr val="5B9BD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6" name="Google Shape;376;p53"/>
            <p:cNvSpPr/>
            <p:nvPr/>
          </p:nvSpPr>
          <p:spPr>
            <a:xfrm>
              <a:off x="6925941" y="1583787"/>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377" name="Google Shape;377;p53"/>
            <p:cNvSpPr/>
            <p:nvPr/>
          </p:nvSpPr>
          <p:spPr>
            <a:xfrm>
              <a:off x="7737836" y="1583787"/>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378" name="Google Shape;378;p53"/>
            <p:cNvSpPr/>
            <p:nvPr/>
          </p:nvSpPr>
          <p:spPr>
            <a:xfrm>
              <a:off x="7737836" y="2305271"/>
              <a:ext cx="720000" cy="648000"/>
            </a:xfrm>
            <a:prstGeom prst="rect">
              <a:avLst/>
            </a:prstGeom>
            <a:solidFill>
              <a:srgbClr val="FFFF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low input</a:t>
              </a:r>
              <a:endParaRPr/>
            </a:p>
          </p:txBody>
        </p:sp>
        <p:sp>
          <p:nvSpPr>
            <p:cNvPr id="379" name="Google Shape;379;p53"/>
            <p:cNvSpPr/>
            <p:nvPr/>
          </p:nvSpPr>
          <p:spPr>
            <a:xfrm>
              <a:off x="6925941" y="2304774"/>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grpSp>
      <p:graphicFrame>
        <p:nvGraphicFramePr>
          <p:cNvPr id="380" name="Google Shape;380;p53"/>
          <p:cNvGraphicFramePr/>
          <p:nvPr/>
        </p:nvGraphicFramePr>
        <p:xfrm>
          <a:off x="6282356" y="4019385"/>
          <a:ext cx="3000000" cy="3000000"/>
        </p:xfrm>
        <a:graphic>
          <a:graphicData uri="http://schemas.openxmlformats.org/drawingml/2006/table">
            <a:tbl>
              <a:tblPr bandRow="1" firstRow="1">
                <a:noFill/>
                <a:tableStyleId>{4C5D3179-86D5-4EFB-A04D-2412B855A29A}</a:tableStyleId>
              </a:tblPr>
              <a:tblGrid>
                <a:gridCol w="944875"/>
                <a:gridCol w="987625"/>
                <a:gridCol w="978475"/>
              </a:tblGrid>
              <a:tr h="153900">
                <a:tc>
                  <a:txBody>
                    <a:bodyPr/>
                    <a:lstStyle/>
                    <a:p>
                      <a:pPr indent="0" lvl="0" marL="0" marR="0" rtl="0" algn="l">
                        <a:spcBef>
                          <a:spcPts val="0"/>
                        </a:spcBef>
                        <a:spcAft>
                          <a:spcPts val="0"/>
                        </a:spcAft>
                        <a:buNone/>
                      </a:pPr>
                      <a:r>
                        <a:rPr b="1" lang="en-US" sz="1300" u="none" cap="none" strike="noStrike">
                          <a:solidFill>
                            <a:srgbClr val="FFFFFF"/>
                          </a:solidFill>
                        </a:rPr>
                        <a:t>Genotype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c>
                  <a:txBody>
                    <a:bodyPr/>
                    <a:lstStyle/>
                    <a:p>
                      <a:pPr indent="0" lvl="0" marL="0" marR="0" rtl="0" algn="l">
                        <a:spcBef>
                          <a:spcPts val="0"/>
                        </a:spcBef>
                        <a:spcAft>
                          <a:spcPts val="0"/>
                        </a:spcAft>
                        <a:buNone/>
                      </a:pPr>
                      <a:r>
                        <a:rPr b="1" lang="en-US" sz="1300">
                          <a:solidFill>
                            <a:srgbClr val="FFFFFF"/>
                          </a:solidFill>
                        </a:rPr>
                        <a:t>Treatment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c>
                  <a:txBody>
                    <a:bodyPr/>
                    <a:lstStyle/>
                    <a:p>
                      <a:pPr indent="0" lvl="0" marL="0" marR="0" rtl="0" algn="l">
                        <a:spcBef>
                          <a:spcPts val="0"/>
                        </a:spcBef>
                        <a:spcAft>
                          <a:spcPts val="0"/>
                        </a:spcAft>
                        <a:buNone/>
                      </a:pPr>
                      <a:r>
                        <a:rPr b="1" lang="en-US" sz="1300">
                          <a:solidFill>
                            <a:srgbClr val="FFFFFF"/>
                          </a:solidFill>
                        </a:rPr>
                        <a:t>Fusariose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r>
              <a:tr h="153900">
                <a:tc>
                  <a:txBody>
                    <a:bodyPr/>
                    <a:lstStyle/>
                    <a:p>
                      <a:pPr indent="0" lvl="0" marL="0" marR="0" rtl="0" algn="l">
                        <a:spcBef>
                          <a:spcPts val="0"/>
                        </a:spcBef>
                        <a:spcAft>
                          <a:spcPts val="0"/>
                        </a:spcAft>
                        <a:buNone/>
                      </a:pPr>
                      <a:r>
                        <a:rPr lang="en-US" sz="1300"/>
                        <a:t>Soissons</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300"/>
                        <a:t>low input</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300"/>
                        <a:t>6</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pSp>
        <p:nvGrpSpPr>
          <p:cNvPr id="381" name="Google Shape;381;p53"/>
          <p:cNvGrpSpPr/>
          <p:nvPr/>
        </p:nvGrpSpPr>
        <p:grpSpPr>
          <a:xfrm>
            <a:off x="4288792" y="2324699"/>
            <a:ext cx="2360700" cy="475204"/>
            <a:chOff x="4288792" y="1925310"/>
            <a:chExt cx="2360700" cy="475204"/>
          </a:xfrm>
        </p:grpSpPr>
        <p:sp>
          <p:nvSpPr>
            <p:cNvPr id="382" name="Google Shape;382;p53"/>
            <p:cNvSpPr txBox="1"/>
            <p:nvPr/>
          </p:nvSpPr>
          <p:spPr>
            <a:xfrm>
              <a:off x="4338286" y="1925310"/>
              <a:ext cx="222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lang="en-US" sz="1800">
                  <a:latin typeface="Calibri"/>
                  <a:ea typeface="Calibri"/>
                  <a:cs typeface="Calibri"/>
                  <a:sym typeface="Calibri"/>
                </a:rPr>
                <a:t>Derivation, Reduction</a:t>
              </a:r>
              <a:endParaRPr/>
            </a:p>
          </p:txBody>
        </p:sp>
        <p:sp>
          <p:nvSpPr>
            <p:cNvPr id="383" name="Google Shape;383;p53"/>
            <p:cNvSpPr/>
            <p:nvPr/>
          </p:nvSpPr>
          <p:spPr>
            <a:xfrm>
              <a:off x="4288792" y="2228314"/>
              <a:ext cx="2360700" cy="172200"/>
            </a:xfrm>
            <a:prstGeom prst="rightArrow">
              <a:avLst>
                <a:gd fmla="val 50000" name="adj1"/>
                <a:gd fmla="val 50000" name="adj2"/>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aphicFrame>
        <p:nvGraphicFramePr>
          <p:cNvPr id="384" name="Google Shape;384;p53"/>
          <p:cNvGraphicFramePr/>
          <p:nvPr/>
        </p:nvGraphicFramePr>
        <p:xfrm>
          <a:off x="206483" y="3969849"/>
          <a:ext cx="3000000" cy="3000000"/>
        </p:xfrm>
        <a:graphic>
          <a:graphicData uri="http://schemas.openxmlformats.org/drawingml/2006/table">
            <a:tbl>
              <a:tblPr bandRow="1" firstRow="1">
                <a:noFill/>
                <a:tableStyleId>{4C5D3179-86D5-4EFB-A04D-2412B855A29A}</a:tableStyleId>
              </a:tblPr>
              <a:tblGrid>
                <a:gridCol w="978150"/>
                <a:gridCol w="1022375"/>
                <a:gridCol w="1023825"/>
                <a:gridCol w="1121125"/>
                <a:gridCol w="521875"/>
                <a:gridCol w="1022325"/>
              </a:tblGrid>
              <a:tr h="123100">
                <a:tc>
                  <a:txBody>
                    <a:bodyPr/>
                    <a:lstStyle/>
                    <a:p>
                      <a:pPr indent="0" lvl="0" marL="0" marR="0" rtl="0" algn="ctr">
                        <a:spcBef>
                          <a:spcPts val="0"/>
                        </a:spcBef>
                        <a:spcAft>
                          <a:spcPts val="0"/>
                        </a:spcAft>
                        <a:buNone/>
                      </a:pPr>
                      <a:r>
                        <a:rPr b="1" lang="en-US" sz="1300">
                          <a:solidFill>
                            <a:srgbClr val="FFFFFF"/>
                          </a:solidFill>
                        </a:rPr>
                        <a:t>Genotype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Treatment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N</a:t>
                      </a:r>
                      <a:r>
                        <a:rPr b="1" lang="en-US" sz="1300">
                          <a:solidFill>
                            <a:srgbClr val="FFFFFF"/>
                          </a:solidFill>
                        </a:rPr>
                        <a:t> input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Date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Rep</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Fusariose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r>
              <a:tr h="123100">
                <a:tc>
                  <a:txBody>
                    <a:bodyPr/>
                    <a:lstStyle/>
                    <a:p>
                      <a:pPr indent="0" lvl="0" marL="0" marR="0" rtl="0" algn="l">
                        <a:spcBef>
                          <a:spcPts val="0"/>
                        </a:spcBef>
                        <a:spcAft>
                          <a:spcPts val="0"/>
                        </a:spcAft>
                        <a:buNone/>
                      </a:pPr>
                      <a:r>
                        <a:rPr lang="en-US" sz="1400"/>
                        <a:t>Soissons</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low input</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spcBef>
                          <a:spcPts val="0"/>
                        </a:spcBef>
                        <a:spcAft>
                          <a:spcPts val="0"/>
                        </a:spcAft>
                        <a:buNone/>
                      </a:pPr>
                      <a:r>
                        <a:rPr lang="en-US" sz="1400" u="none" strike="noStrike"/>
                        <a:t>15,3225129</a:t>
                      </a:r>
                      <a:endParaRPr b="0" i="0" sz="1400" u="none" strike="noStrike">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15/11/2011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5</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3100">
                <a:tc>
                  <a:txBody>
                    <a:bodyPr/>
                    <a:lstStyle/>
                    <a:p>
                      <a:pPr indent="0" lvl="0" marL="0" marR="0" rtl="0" algn="l">
                        <a:spcBef>
                          <a:spcPts val="0"/>
                        </a:spcBef>
                        <a:spcAft>
                          <a:spcPts val="0"/>
                        </a:spcAft>
                        <a:buNone/>
                      </a:pPr>
                      <a:r>
                        <a:rPr lang="en-US" sz="1400"/>
                        <a:t>Soissons</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low input</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spcBef>
                          <a:spcPts val="0"/>
                        </a:spcBef>
                        <a:spcAft>
                          <a:spcPts val="0"/>
                        </a:spcAft>
                        <a:buNone/>
                      </a:pPr>
                      <a:r>
                        <a:rPr lang="en-US" sz="1400" u="none" strike="noStrike"/>
                        <a:t>15,3430556</a:t>
                      </a:r>
                      <a:endParaRPr b="0" i="0" sz="1400" u="none" strike="noStrike">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16/11/2011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2</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7</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pic>
        <p:nvPicPr>
          <p:cNvPr id="385" name="Google Shape;385;p53"/>
          <p:cNvPicPr preferRelativeResize="0"/>
          <p:nvPr/>
        </p:nvPicPr>
        <p:blipFill rotWithShape="1">
          <a:blip r:embed="rId4">
            <a:alphaModFix/>
          </a:blip>
          <a:srcRect b="0" l="0" r="0" t="0"/>
          <a:stretch/>
        </p:blipFill>
        <p:spPr>
          <a:xfrm>
            <a:off x="6587322" y="4997634"/>
            <a:ext cx="2301026" cy="1476164"/>
          </a:xfrm>
          <a:prstGeom prst="rect">
            <a:avLst/>
          </a:prstGeom>
          <a:noFill/>
          <a:ln>
            <a:noFill/>
          </a:ln>
        </p:spPr>
      </p:pic>
      <p:grpSp>
        <p:nvGrpSpPr>
          <p:cNvPr id="386" name="Google Shape;386;p53"/>
          <p:cNvGrpSpPr/>
          <p:nvPr/>
        </p:nvGrpSpPr>
        <p:grpSpPr>
          <a:xfrm>
            <a:off x="616158" y="887420"/>
            <a:ext cx="11015335" cy="276313"/>
            <a:chOff x="303" y="46472"/>
            <a:chExt cx="11015335" cy="276313"/>
          </a:xfrm>
        </p:grpSpPr>
        <p:sp>
          <p:nvSpPr>
            <p:cNvPr id="387" name="Google Shape;387;p53"/>
            <p:cNvSpPr/>
            <p:nvPr/>
          </p:nvSpPr>
          <p:spPr>
            <a:xfrm>
              <a:off x="303" y="46472"/>
              <a:ext cx="5112600" cy="276300"/>
            </a:xfrm>
            <a:prstGeom prst="chevron">
              <a:avLst>
                <a:gd fmla="val 50000" name="adj"/>
              </a:avLst>
            </a:prstGeom>
            <a:solidFill>
              <a:srgbClr val="70AD47"/>
            </a:solidFill>
            <a:ln cap="flat" cmpd="sng" w="12700">
              <a:solidFill>
                <a:srgbClr val="517E3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3"/>
            <p:cNvSpPr txBox="1"/>
            <p:nvPr/>
          </p:nvSpPr>
          <p:spPr>
            <a:xfrm>
              <a:off x="138497" y="46472"/>
              <a:ext cx="4836300" cy="276300"/>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Data Acquisition</a:t>
              </a:r>
              <a:endParaRPr sz="1600">
                <a:solidFill>
                  <a:srgbClr val="FFFFFF"/>
                </a:solidFill>
                <a:latin typeface="Calibri"/>
                <a:ea typeface="Calibri"/>
                <a:cs typeface="Calibri"/>
                <a:sym typeface="Calibri"/>
              </a:endParaRPr>
            </a:p>
          </p:txBody>
        </p:sp>
        <p:sp>
          <p:nvSpPr>
            <p:cNvPr id="389" name="Google Shape;389;p53"/>
            <p:cNvSpPr/>
            <p:nvPr/>
          </p:nvSpPr>
          <p:spPr>
            <a:xfrm>
              <a:off x="4888598" y="46472"/>
              <a:ext cx="4108200" cy="276300"/>
            </a:xfrm>
            <a:prstGeom prst="chevron">
              <a:avLst>
                <a:gd fmla="val 50000" name="adj"/>
              </a:avLst>
            </a:prstGeom>
            <a:solidFill>
              <a:srgbClr val="5B9BD5"/>
            </a:solidFill>
            <a:ln cap="flat" cmpd="sng" w="12700">
              <a:solidFill>
                <a:srgbClr val="42719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3"/>
            <p:cNvSpPr txBox="1"/>
            <p:nvPr/>
          </p:nvSpPr>
          <p:spPr>
            <a:xfrm>
              <a:off x="5026792" y="46472"/>
              <a:ext cx="3831900" cy="276300"/>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Data computation</a:t>
              </a:r>
              <a:endParaRPr sz="1600">
                <a:solidFill>
                  <a:srgbClr val="FFFFFF"/>
                </a:solidFill>
                <a:latin typeface="Calibri"/>
                <a:ea typeface="Calibri"/>
                <a:cs typeface="Calibri"/>
                <a:sym typeface="Calibri"/>
              </a:endParaRPr>
            </a:p>
          </p:txBody>
        </p:sp>
        <p:sp>
          <p:nvSpPr>
            <p:cNvPr id="391" name="Google Shape;391;p53"/>
            <p:cNvSpPr/>
            <p:nvPr/>
          </p:nvSpPr>
          <p:spPr>
            <a:xfrm>
              <a:off x="8772538" y="46485"/>
              <a:ext cx="2243100" cy="276300"/>
            </a:xfrm>
            <a:prstGeom prst="chevron">
              <a:avLst>
                <a:gd fmla="val 50000" name="adj"/>
              </a:avLst>
            </a:prstGeom>
            <a:solidFill>
              <a:srgbClr val="FFFFFF"/>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3"/>
            <p:cNvSpPr txBox="1"/>
            <p:nvPr/>
          </p:nvSpPr>
          <p:spPr>
            <a:xfrm>
              <a:off x="8910718" y="46485"/>
              <a:ext cx="1966500" cy="276300"/>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rgbClr val="FFFFFF"/>
                </a:buClr>
                <a:buSzPts val="1600"/>
                <a:buFont typeface="Calibri"/>
                <a:buNone/>
              </a:pPr>
              <a:r>
                <a:t/>
              </a:r>
              <a:endParaRPr sz="1600">
                <a:solidFill>
                  <a:srgbClr val="FFFFFF"/>
                </a:solidFill>
                <a:latin typeface="Calibri"/>
                <a:ea typeface="Calibri"/>
                <a:cs typeface="Calibri"/>
                <a:sym typeface="Calibri"/>
              </a:endParaRPr>
            </a:p>
          </p:txBody>
        </p:sp>
      </p:grpSp>
      <p:sp>
        <p:nvSpPr>
          <p:cNvPr id="393" name="Google Shape;393;p53"/>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p98"/>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Step 3: Add generic metadata to the dataset</a:t>
            </a:r>
            <a:endParaRPr/>
          </a:p>
        </p:txBody>
      </p:sp>
      <p:sp>
        <p:nvSpPr>
          <p:cNvPr id="937" name="Google Shape;937;p98"/>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938" name="Google Shape;938;p98"/>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pic>
        <p:nvPicPr>
          <p:cNvPr id="939" name="Google Shape;939;p98"/>
          <p:cNvPicPr preferRelativeResize="0"/>
          <p:nvPr/>
        </p:nvPicPr>
        <p:blipFill>
          <a:blip r:embed="rId3">
            <a:alphaModFix/>
          </a:blip>
          <a:stretch>
            <a:fillRect/>
          </a:stretch>
        </p:blipFill>
        <p:spPr>
          <a:xfrm>
            <a:off x="711200" y="1239825"/>
            <a:ext cx="9918224" cy="36342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99"/>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Step 4: Publish the dataset</a:t>
            </a:r>
            <a:endParaRPr/>
          </a:p>
        </p:txBody>
      </p:sp>
      <p:sp>
        <p:nvSpPr>
          <p:cNvPr id="946" name="Google Shape;946;p99"/>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947" name="Google Shape;947;p99"/>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pic>
        <p:nvPicPr>
          <p:cNvPr id="948" name="Google Shape;948;p99"/>
          <p:cNvPicPr preferRelativeResize="0"/>
          <p:nvPr/>
        </p:nvPicPr>
        <p:blipFill>
          <a:blip r:embed="rId3">
            <a:alphaModFix/>
          </a:blip>
          <a:stretch>
            <a:fillRect/>
          </a:stretch>
        </p:blipFill>
        <p:spPr>
          <a:xfrm>
            <a:off x="234547" y="979122"/>
            <a:ext cx="6065874" cy="4473825"/>
          </a:xfrm>
          <a:prstGeom prst="rect">
            <a:avLst/>
          </a:prstGeom>
          <a:noFill/>
          <a:ln>
            <a:noFill/>
          </a:ln>
          <a:effectLst>
            <a:outerShdw blurRad="57150" rotWithShape="0" algn="bl" dir="5400000" dist="19050">
              <a:srgbClr val="000000">
                <a:alpha val="50000"/>
              </a:srgbClr>
            </a:outerShdw>
          </a:effectLst>
        </p:spPr>
      </p:pic>
      <p:pic>
        <p:nvPicPr>
          <p:cNvPr id="949" name="Google Shape;949;p99"/>
          <p:cNvPicPr preferRelativeResize="0"/>
          <p:nvPr/>
        </p:nvPicPr>
        <p:blipFill>
          <a:blip r:embed="rId4">
            <a:alphaModFix/>
          </a:blip>
          <a:stretch>
            <a:fillRect/>
          </a:stretch>
        </p:blipFill>
        <p:spPr>
          <a:xfrm>
            <a:off x="5704025" y="4374950"/>
            <a:ext cx="6279450" cy="2295875"/>
          </a:xfrm>
          <a:prstGeom prst="rect">
            <a:avLst/>
          </a:prstGeom>
          <a:noFill/>
          <a:ln>
            <a:noFill/>
          </a:ln>
          <a:effectLst>
            <a:outerShdw blurRad="57150" rotWithShape="0" algn="bl" dir="5400000" dist="19050">
              <a:srgbClr val="000000">
                <a:alpha val="50000"/>
              </a:srgbClr>
            </a:outerShdw>
          </a:effectLst>
        </p:spPr>
      </p:pic>
      <p:pic>
        <p:nvPicPr>
          <p:cNvPr id="950" name="Google Shape;950;p99"/>
          <p:cNvPicPr preferRelativeResize="0"/>
          <p:nvPr/>
        </p:nvPicPr>
        <p:blipFill>
          <a:blip r:embed="rId5">
            <a:alphaModFix/>
          </a:blip>
          <a:stretch>
            <a:fillRect/>
          </a:stretch>
        </p:blipFill>
        <p:spPr>
          <a:xfrm>
            <a:off x="5600850" y="332650"/>
            <a:ext cx="5886225" cy="3584250"/>
          </a:xfrm>
          <a:prstGeom prst="rect">
            <a:avLst/>
          </a:prstGeom>
          <a:noFill/>
          <a:ln>
            <a:noFill/>
          </a:ln>
          <a:effectLst>
            <a:outerShdw blurRad="57150" rotWithShape="0" algn="bl" dir="5400000" dist="19050">
              <a:srgbClr val="000000">
                <a:alpha val="50000"/>
              </a:srgbClr>
            </a:outerShdw>
          </a:effectLst>
        </p:spPr>
      </p:pic>
      <p:cxnSp>
        <p:nvCxnSpPr>
          <p:cNvPr id="951" name="Google Shape;951;p99"/>
          <p:cNvCxnSpPr/>
          <p:nvPr/>
        </p:nvCxnSpPr>
        <p:spPr>
          <a:xfrm flipH="1" rot="10800000">
            <a:off x="2927075" y="1116375"/>
            <a:ext cx="2776800" cy="478500"/>
          </a:xfrm>
          <a:prstGeom prst="straightConnector1">
            <a:avLst/>
          </a:prstGeom>
          <a:noFill/>
          <a:ln cap="flat" cmpd="sng" w="9525">
            <a:solidFill>
              <a:schemeClr val="dk2"/>
            </a:solidFill>
            <a:prstDash val="solid"/>
            <a:round/>
            <a:headEnd len="med" w="med" type="none"/>
            <a:tailEnd len="med" w="med" type="triangle"/>
          </a:ln>
        </p:spPr>
      </p:cxnSp>
      <p:cxnSp>
        <p:nvCxnSpPr>
          <p:cNvPr id="952" name="Google Shape;952;p99"/>
          <p:cNvCxnSpPr/>
          <p:nvPr/>
        </p:nvCxnSpPr>
        <p:spPr>
          <a:xfrm flipH="1" rot="10800000">
            <a:off x="4962900" y="2035750"/>
            <a:ext cx="5441400" cy="2336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100"/>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Dataverse dataset example</a:t>
            </a:r>
            <a:endParaRPr/>
          </a:p>
        </p:txBody>
      </p:sp>
      <p:sp>
        <p:nvSpPr>
          <p:cNvPr id="959" name="Google Shape;959;p100"/>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u="sng">
                <a:solidFill>
                  <a:schemeClr val="hlink"/>
                </a:solidFill>
                <a:hlinkClick r:id="rId3"/>
              </a:rPr>
              <a:t>https://doi.org/10.15454/RGMM07</a:t>
            </a:r>
            <a:endParaRPr/>
          </a:p>
          <a:p>
            <a:pPr indent="0" lvl="0" marL="0" rtl="0" algn="l">
              <a:spcBef>
                <a:spcPts val="360"/>
              </a:spcBef>
              <a:spcAft>
                <a:spcPts val="0"/>
              </a:spcAft>
              <a:buNone/>
            </a:pPr>
            <a:r>
              <a:t/>
            </a:r>
            <a:endParaRPr/>
          </a:p>
        </p:txBody>
      </p:sp>
      <p:pic>
        <p:nvPicPr>
          <p:cNvPr id="960" name="Google Shape;960;p100"/>
          <p:cNvPicPr preferRelativeResize="0"/>
          <p:nvPr/>
        </p:nvPicPr>
        <p:blipFill>
          <a:blip r:embed="rId4">
            <a:alphaModFix/>
          </a:blip>
          <a:stretch>
            <a:fillRect/>
          </a:stretch>
        </p:blipFill>
        <p:spPr>
          <a:xfrm>
            <a:off x="719400" y="1803175"/>
            <a:ext cx="7207999" cy="4538825"/>
          </a:xfrm>
          <a:prstGeom prst="rect">
            <a:avLst/>
          </a:prstGeom>
          <a:noFill/>
          <a:ln>
            <a:noFill/>
          </a:ln>
          <a:effectLst>
            <a:outerShdw blurRad="57150" rotWithShape="0" algn="bl" dir="5400000" dist="19050">
              <a:srgbClr val="000000">
                <a:alpha val="50000"/>
              </a:srgbClr>
            </a:outerShdw>
          </a:effectLst>
        </p:spPr>
      </p:pic>
      <p:sp>
        <p:nvSpPr>
          <p:cNvPr id="961" name="Google Shape;961;p100"/>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01"/>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Questions</a:t>
            </a:r>
            <a:endParaRPr/>
          </a:p>
        </p:txBody>
      </p:sp>
      <p:sp>
        <p:nvSpPr>
          <p:cNvPr id="968" name="Google Shape;968;p101"/>
          <p:cNvSpPr txBox="1"/>
          <p:nvPr>
            <p:ph idx="1" type="body"/>
          </p:nvPr>
        </p:nvSpPr>
        <p:spPr>
          <a:xfrm>
            <a:off x="6781272" y="4869925"/>
            <a:ext cx="45126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02"/>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MIAPPE Overview</a:t>
            </a:r>
            <a:endParaRPr/>
          </a:p>
        </p:txBody>
      </p:sp>
      <p:sp>
        <p:nvSpPr>
          <p:cNvPr id="975" name="Google Shape;975;p102"/>
          <p:cNvSpPr txBox="1"/>
          <p:nvPr>
            <p:ph idx="1" type="body"/>
          </p:nvPr>
        </p:nvSpPr>
        <p:spPr>
          <a:xfrm>
            <a:off x="1692178" y="4869925"/>
            <a:ext cx="96018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t/>
            </a:r>
            <a:endParaRPr/>
          </a:p>
        </p:txBody>
      </p:sp>
      <p:sp>
        <p:nvSpPr>
          <p:cNvPr id="976" name="Google Shape;976;p102"/>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103"/>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Generic data repositories limitations</a:t>
            </a:r>
            <a:endParaRPr/>
          </a:p>
        </p:txBody>
      </p:sp>
      <p:sp>
        <p:nvSpPr>
          <p:cNvPr id="983" name="Google Shape;983;p103"/>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342900" lvl="0" marL="457200" rtl="0" algn="l">
              <a:spcBef>
                <a:spcPts val="360"/>
              </a:spcBef>
              <a:spcAft>
                <a:spcPts val="0"/>
              </a:spcAft>
              <a:buSzPts val="1800"/>
              <a:buChar char="-"/>
            </a:pPr>
            <a:r>
              <a:rPr lang="en-US"/>
              <a:t>(Too) broad metadata</a:t>
            </a:r>
            <a:endParaRPr/>
          </a:p>
          <a:p>
            <a:pPr indent="-342900" lvl="1" marL="914400" rtl="0" algn="l">
              <a:spcBef>
                <a:spcPts val="0"/>
              </a:spcBef>
              <a:spcAft>
                <a:spcPts val="0"/>
              </a:spcAft>
              <a:buSzPts val="1800"/>
              <a:buChar char="-"/>
            </a:pPr>
            <a:r>
              <a:rPr lang="en-US"/>
              <a:t>Year, Data type, Author</a:t>
            </a:r>
            <a:endParaRPr/>
          </a:p>
          <a:p>
            <a:pPr indent="-342900" lvl="1" marL="914400" rtl="0" algn="l">
              <a:spcBef>
                <a:spcPts val="0"/>
              </a:spcBef>
              <a:spcAft>
                <a:spcPts val="0"/>
              </a:spcAft>
              <a:buSzPts val="1800"/>
              <a:buChar char="-"/>
            </a:pPr>
            <a:r>
              <a:rPr lang="en-US"/>
              <a:t>O</a:t>
            </a:r>
            <a:r>
              <a:rPr lang="en-US"/>
              <a:t>rganism: no controlled vocabulary</a:t>
            </a:r>
            <a:endParaRPr/>
          </a:p>
          <a:p>
            <a:pPr indent="-342900" lvl="1" marL="914400" rtl="0" algn="l">
              <a:spcBef>
                <a:spcPts val="0"/>
              </a:spcBef>
              <a:spcAft>
                <a:spcPts val="0"/>
              </a:spcAft>
              <a:buSzPts val="1800"/>
              <a:buChar char="-"/>
            </a:pPr>
            <a:r>
              <a:rPr lang="en-US"/>
              <a:t>Keyword, Subject</a:t>
            </a:r>
            <a:endParaRPr/>
          </a:p>
          <a:p>
            <a:pPr indent="-342900" lvl="0" marL="457200" rtl="0" algn="l">
              <a:spcBef>
                <a:spcPts val="0"/>
              </a:spcBef>
              <a:spcAft>
                <a:spcPts val="0"/>
              </a:spcAft>
              <a:buSzPts val="1800"/>
              <a:buChar char="-"/>
            </a:pPr>
            <a:r>
              <a:rPr lang="en-US"/>
              <a:t>Lacking plant phenomic specific metadata</a:t>
            </a:r>
            <a:endParaRPr/>
          </a:p>
          <a:p>
            <a:pPr indent="-342900" lvl="1" marL="914400" rtl="0" algn="l">
              <a:spcBef>
                <a:spcPts val="0"/>
              </a:spcBef>
              <a:spcAft>
                <a:spcPts val="0"/>
              </a:spcAft>
              <a:buSzPts val="1800"/>
              <a:buChar char="-"/>
            </a:pPr>
            <a:r>
              <a:rPr lang="en-US"/>
              <a:t>Biological material, from species to genetic resource accession</a:t>
            </a:r>
            <a:endParaRPr/>
          </a:p>
          <a:p>
            <a:pPr indent="-342900" lvl="1" marL="914400" rtl="0" algn="l">
              <a:spcBef>
                <a:spcPts val="0"/>
              </a:spcBef>
              <a:spcAft>
                <a:spcPts val="0"/>
              </a:spcAft>
              <a:buSzPts val="1800"/>
              <a:buChar char="-"/>
            </a:pPr>
            <a:r>
              <a:rPr lang="en-US"/>
              <a:t>Traits</a:t>
            </a:r>
            <a:endParaRPr/>
          </a:p>
          <a:p>
            <a:pPr indent="-342900" lvl="1" marL="914400" rtl="0" algn="l">
              <a:spcBef>
                <a:spcPts val="0"/>
              </a:spcBef>
              <a:spcAft>
                <a:spcPts val="0"/>
              </a:spcAft>
              <a:buSzPts val="1800"/>
              <a:buChar char="-"/>
            </a:pPr>
            <a:r>
              <a:rPr lang="en-US"/>
              <a:t>Experiment location</a:t>
            </a:r>
            <a:r>
              <a:rPr b="1" lang="en-US"/>
              <a:t>s</a:t>
            </a:r>
            <a:endParaRPr b="1"/>
          </a:p>
          <a:p>
            <a:pPr indent="-342900" lvl="1" marL="914400" rtl="0" algn="l">
              <a:spcBef>
                <a:spcPts val="0"/>
              </a:spcBef>
              <a:spcAft>
                <a:spcPts val="0"/>
              </a:spcAft>
              <a:buSzPts val="1800"/>
              <a:buChar char="-"/>
            </a:pPr>
            <a:r>
              <a:rPr lang="en-US"/>
              <a:t>…</a:t>
            </a:r>
            <a:endParaRPr/>
          </a:p>
          <a:p>
            <a:pPr indent="-342900" lvl="0" marL="457200" rtl="0" algn="l">
              <a:spcBef>
                <a:spcPts val="0"/>
              </a:spcBef>
              <a:spcAft>
                <a:spcPts val="0"/>
              </a:spcAft>
              <a:buSzPts val="1800"/>
              <a:buChar char="-"/>
            </a:pPr>
            <a:r>
              <a:rPr lang="en-US"/>
              <a:t>Need of dedicated metadata scheme, added to generic data repositories</a:t>
            </a:r>
            <a:endParaRPr/>
          </a:p>
          <a:p>
            <a:pPr indent="-342900" lvl="1" marL="914400" rtl="0" algn="l">
              <a:spcBef>
                <a:spcPts val="0"/>
              </a:spcBef>
              <a:spcAft>
                <a:spcPts val="0"/>
              </a:spcAft>
              <a:buSzPts val="1800"/>
              <a:buChar char="-"/>
            </a:pPr>
            <a:r>
              <a:rPr lang="en-US"/>
              <a:t>As </a:t>
            </a:r>
            <a:r>
              <a:rPr lang="en-US"/>
              <a:t>additional</a:t>
            </a:r>
            <a:r>
              <a:rPr lang="en-US"/>
              <a:t> metadata → Filling long list in the repository form is not an option</a:t>
            </a:r>
            <a:endParaRPr/>
          </a:p>
          <a:p>
            <a:pPr indent="-342900" lvl="1" marL="914400" rtl="0" algn="l">
              <a:spcBef>
                <a:spcPts val="0"/>
              </a:spcBef>
              <a:spcAft>
                <a:spcPts val="0"/>
              </a:spcAft>
              <a:buSzPts val="1800"/>
              <a:buChar char="-"/>
            </a:pPr>
            <a:r>
              <a:rPr lang="en-US"/>
              <a:t>As companion files</a:t>
            </a:r>
            <a:endParaRPr/>
          </a:p>
        </p:txBody>
      </p:sp>
      <p:sp>
        <p:nvSpPr>
          <p:cNvPr id="984" name="Google Shape;984;p103"/>
          <p:cNvSpPr txBox="1"/>
          <p:nvPr/>
        </p:nvSpPr>
        <p:spPr>
          <a:xfrm>
            <a:off x="550100" y="5317150"/>
            <a:ext cx="10871100" cy="8466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b="1" lang="en-US" sz="2000">
                <a:solidFill>
                  <a:schemeClr val="dk2"/>
                </a:solidFill>
                <a:latin typeface="Corbel"/>
                <a:ea typeface="Corbel"/>
                <a:cs typeface="Corbel"/>
                <a:sym typeface="Corbel"/>
              </a:rPr>
              <a:t>Complete MIAPPE presentation linked here: </a:t>
            </a:r>
            <a:endParaRPr b="1" sz="2000">
              <a:solidFill>
                <a:schemeClr val="dk2"/>
              </a:solidFill>
              <a:latin typeface="Corbel"/>
              <a:ea typeface="Corbel"/>
              <a:cs typeface="Corbel"/>
              <a:sym typeface="Corbel"/>
            </a:endParaRPr>
          </a:p>
          <a:p>
            <a:pPr indent="0" lvl="0" marL="0" rtl="0" algn="l">
              <a:spcBef>
                <a:spcPts val="360"/>
              </a:spcBef>
              <a:spcAft>
                <a:spcPts val="0"/>
              </a:spcAft>
              <a:buNone/>
            </a:pPr>
            <a:r>
              <a:rPr lang="en-US" sz="2000" u="sng">
                <a:solidFill>
                  <a:schemeClr val="hlink"/>
                </a:solidFill>
                <a:latin typeface="Corbel"/>
                <a:ea typeface="Corbel"/>
                <a:cs typeface="Corbel"/>
                <a:sym typeface="Corbel"/>
                <a:hlinkClick r:id="rId3"/>
              </a:rPr>
              <a:t>https://docs.google.com/presentation/d/17vIXWJ1GZObDk6bPtcXWwU0-Adz5iipg/</a:t>
            </a:r>
            <a:r>
              <a:rPr lang="en-US" sz="2000" u="sng">
                <a:solidFill>
                  <a:schemeClr val="hlink"/>
                </a:solidFill>
                <a:latin typeface="Corbel"/>
                <a:ea typeface="Corbel"/>
                <a:cs typeface="Corbel"/>
                <a:sym typeface="Corbel"/>
              </a:rPr>
              <a:t> </a:t>
            </a:r>
            <a:endParaRPr sz="2000">
              <a:solidFill>
                <a:srgbClr val="1155CC"/>
              </a:solidFill>
            </a:endParaRPr>
          </a:p>
        </p:txBody>
      </p:sp>
      <p:sp>
        <p:nvSpPr>
          <p:cNvPr id="985" name="Google Shape;985;p103"/>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104"/>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MIAPPE @ Dataverse</a:t>
            </a:r>
            <a:endParaRPr/>
          </a:p>
        </p:txBody>
      </p:sp>
      <p:sp>
        <p:nvSpPr>
          <p:cNvPr id="992" name="Google Shape;992;p104"/>
          <p:cNvSpPr txBox="1"/>
          <p:nvPr>
            <p:ph idx="1" type="body"/>
          </p:nvPr>
        </p:nvSpPr>
        <p:spPr>
          <a:xfrm>
            <a:off x="6781272" y="4869925"/>
            <a:ext cx="45126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t/>
            </a:r>
            <a:endParaRPr/>
          </a:p>
        </p:txBody>
      </p:sp>
      <p:sp>
        <p:nvSpPr>
          <p:cNvPr id="993" name="Google Shape;993;p104"/>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05"/>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Maize Example</a:t>
            </a:r>
            <a:endParaRPr/>
          </a:p>
        </p:txBody>
      </p:sp>
      <p:sp>
        <p:nvSpPr>
          <p:cNvPr id="1000" name="Google Shape;1000;p105"/>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DROPS project dataset: </a:t>
            </a:r>
            <a:r>
              <a:rPr lang="en-US" u="sng">
                <a:solidFill>
                  <a:schemeClr val="hlink"/>
                </a:solidFill>
                <a:hlinkClick r:id="rId3"/>
              </a:rPr>
              <a:t>https://doi.org/10.15454/IASSTN</a:t>
            </a:r>
            <a:endParaRPr/>
          </a:p>
          <a:p>
            <a:pPr indent="0" lvl="0" marL="0" rtl="0" algn="l">
              <a:spcBef>
                <a:spcPts val="360"/>
              </a:spcBef>
              <a:spcAft>
                <a:spcPts val="0"/>
              </a:spcAft>
              <a:buNone/>
            </a:pPr>
            <a:r>
              <a:t/>
            </a:r>
            <a:endParaRPr/>
          </a:p>
        </p:txBody>
      </p:sp>
      <p:pic>
        <p:nvPicPr>
          <p:cNvPr id="1001" name="Google Shape;1001;p105"/>
          <p:cNvPicPr preferRelativeResize="0"/>
          <p:nvPr/>
        </p:nvPicPr>
        <p:blipFill>
          <a:blip r:embed="rId4">
            <a:alphaModFix/>
          </a:blip>
          <a:stretch>
            <a:fillRect/>
          </a:stretch>
        </p:blipFill>
        <p:spPr>
          <a:xfrm>
            <a:off x="711200" y="1859150"/>
            <a:ext cx="10871101" cy="3614874"/>
          </a:xfrm>
          <a:prstGeom prst="rect">
            <a:avLst/>
          </a:prstGeom>
          <a:noFill/>
          <a:ln>
            <a:noFill/>
          </a:ln>
          <a:effectLst>
            <a:outerShdw blurRad="57150" rotWithShape="0" algn="bl" dir="5400000" dist="19050">
              <a:srgbClr val="000000">
                <a:alpha val="50000"/>
              </a:srgbClr>
            </a:outerShdw>
          </a:effectLst>
        </p:spPr>
      </p:pic>
      <p:sp>
        <p:nvSpPr>
          <p:cNvPr id="1002" name="Google Shape;1002;p105"/>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06"/>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General Metadata</a:t>
            </a:r>
            <a:endParaRPr/>
          </a:p>
        </p:txBody>
      </p:sp>
      <p:sp>
        <p:nvSpPr>
          <p:cNvPr id="1009" name="Google Shape;1009;p106"/>
          <p:cNvSpPr txBox="1"/>
          <p:nvPr>
            <p:ph idx="1" type="body"/>
          </p:nvPr>
        </p:nvSpPr>
        <p:spPr>
          <a:xfrm>
            <a:off x="719400" y="1253404"/>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Filled in dataverse</a:t>
            </a:r>
            <a:endParaRPr/>
          </a:p>
        </p:txBody>
      </p:sp>
      <p:pic>
        <p:nvPicPr>
          <p:cNvPr id="1010" name="Google Shape;1010;p106"/>
          <p:cNvPicPr preferRelativeResize="0"/>
          <p:nvPr/>
        </p:nvPicPr>
        <p:blipFill rotWithShape="1">
          <a:blip r:embed="rId3">
            <a:alphaModFix/>
          </a:blip>
          <a:srcRect b="44897" l="0" r="0" t="0"/>
          <a:stretch/>
        </p:blipFill>
        <p:spPr>
          <a:xfrm>
            <a:off x="990600" y="1925625"/>
            <a:ext cx="3848100" cy="3254124"/>
          </a:xfrm>
          <a:prstGeom prst="rect">
            <a:avLst/>
          </a:prstGeom>
          <a:noFill/>
          <a:ln>
            <a:noFill/>
          </a:ln>
        </p:spPr>
      </p:pic>
      <p:pic>
        <p:nvPicPr>
          <p:cNvPr id="1011" name="Google Shape;1011;p106"/>
          <p:cNvPicPr preferRelativeResize="0"/>
          <p:nvPr/>
        </p:nvPicPr>
        <p:blipFill rotWithShape="1">
          <a:blip r:embed="rId3">
            <a:alphaModFix/>
          </a:blip>
          <a:srcRect b="0" l="0" r="0" t="84937"/>
          <a:stretch/>
        </p:blipFill>
        <p:spPr>
          <a:xfrm>
            <a:off x="984900" y="5179750"/>
            <a:ext cx="3848100" cy="889500"/>
          </a:xfrm>
          <a:prstGeom prst="rect">
            <a:avLst/>
          </a:prstGeom>
          <a:noFill/>
          <a:ln>
            <a:noFill/>
          </a:ln>
        </p:spPr>
      </p:pic>
      <p:pic>
        <p:nvPicPr>
          <p:cNvPr id="1012" name="Google Shape;1012;p106"/>
          <p:cNvPicPr preferRelativeResize="0"/>
          <p:nvPr/>
        </p:nvPicPr>
        <p:blipFill>
          <a:blip r:embed="rId4">
            <a:alphaModFix/>
          </a:blip>
          <a:stretch>
            <a:fillRect/>
          </a:stretch>
        </p:blipFill>
        <p:spPr>
          <a:xfrm>
            <a:off x="5112725" y="2181088"/>
            <a:ext cx="3124200" cy="2743200"/>
          </a:xfrm>
          <a:prstGeom prst="rect">
            <a:avLst/>
          </a:prstGeom>
          <a:noFill/>
          <a:ln>
            <a:noFill/>
          </a:ln>
        </p:spPr>
      </p:pic>
      <p:pic>
        <p:nvPicPr>
          <p:cNvPr id="1013" name="Google Shape;1013;p106"/>
          <p:cNvPicPr preferRelativeResize="0"/>
          <p:nvPr/>
        </p:nvPicPr>
        <p:blipFill>
          <a:blip r:embed="rId5">
            <a:alphaModFix/>
          </a:blip>
          <a:stretch>
            <a:fillRect/>
          </a:stretch>
        </p:blipFill>
        <p:spPr>
          <a:xfrm>
            <a:off x="5084387" y="4924304"/>
            <a:ext cx="5086350" cy="914400"/>
          </a:xfrm>
          <a:prstGeom prst="rect">
            <a:avLst/>
          </a:prstGeom>
          <a:noFill/>
          <a:ln>
            <a:noFill/>
          </a:ln>
        </p:spPr>
      </p:pic>
      <p:sp>
        <p:nvSpPr>
          <p:cNvPr id="1014" name="Google Shape;1014;p106"/>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07"/>
          <p:cNvSpPr txBox="1"/>
          <p:nvPr>
            <p:ph type="title"/>
          </p:nvPr>
        </p:nvSpPr>
        <p:spPr>
          <a:xfrm>
            <a:off x="719403" y="278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MIAPPE Metadata</a:t>
            </a:r>
            <a:endParaRPr/>
          </a:p>
        </p:txBody>
      </p:sp>
      <p:sp>
        <p:nvSpPr>
          <p:cNvPr id="1021" name="Google Shape;1021;p107"/>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pic>
        <p:nvPicPr>
          <p:cNvPr id="1022" name="Google Shape;1022;p107"/>
          <p:cNvPicPr preferRelativeResize="0"/>
          <p:nvPr/>
        </p:nvPicPr>
        <p:blipFill>
          <a:blip r:embed="rId3">
            <a:alphaModFix/>
          </a:blip>
          <a:stretch>
            <a:fillRect/>
          </a:stretch>
        </p:blipFill>
        <p:spPr>
          <a:xfrm>
            <a:off x="523875" y="756250"/>
            <a:ext cx="8639275" cy="3832825"/>
          </a:xfrm>
          <a:prstGeom prst="rect">
            <a:avLst/>
          </a:prstGeom>
          <a:noFill/>
          <a:ln>
            <a:noFill/>
          </a:ln>
          <a:effectLst>
            <a:outerShdw blurRad="57150" rotWithShape="0" algn="bl" dir="5400000" dist="19050">
              <a:srgbClr val="000000">
                <a:alpha val="50000"/>
              </a:srgbClr>
            </a:outerShdw>
          </a:effectLst>
        </p:spPr>
      </p:pic>
      <p:pic>
        <p:nvPicPr>
          <p:cNvPr id="1023" name="Google Shape;1023;p107"/>
          <p:cNvPicPr preferRelativeResize="0"/>
          <p:nvPr/>
        </p:nvPicPr>
        <p:blipFill>
          <a:blip r:embed="rId4">
            <a:alphaModFix/>
          </a:blip>
          <a:stretch>
            <a:fillRect/>
          </a:stretch>
        </p:blipFill>
        <p:spPr>
          <a:xfrm>
            <a:off x="609600" y="4720604"/>
            <a:ext cx="10781588" cy="962171"/>
          </a:xfrm>
          <a:prstGeom prst="rect">
            <a:avLst/>
          </a:prstGeom>
          <a:noFill/>
          <a:ln>
            <a:noFill/>
          </a:ln>
        </p:spPr>
      </p:pic>
      <p:pic>
        <p:nvPicPr>
          <p:cNvPr id="1024" name="Google Shape;1024;p107"/>
          <p:cNvPicPr preferRelativeResize="0"/>
          <p:nvPr/>
        </p:nvPicPr>
        <p:blipFill>
          <a:blip r:embed="rId5">
            <a:alphaModFix/>
          </a:blip>
          <a:stretch>
            <a:fillRect/>
          </a:stretch>
        </p:blipFill>
        <p:spPr>
          <a:xfrm>
            <a:off x="609603" y="5800100"/>
            <a:ext cx="8993248" cy="962175"/>
          </a:xfrm>
          <a:prstGeom prst="rect">
            <a:avLst/>
          </a:prstGeom>
          <a:noFill/>
          <a:ln>
            <a:noFill/>
          </a:ln>
        </p:spPr>
      </p:pic>
      <p:pic>
        <p:nvPicPr>
          <p:cNvPr id="1025" name="Google Shape;1025;p107"/>
          <p:cNvPicPr preferRelativeResize="0"/>
          <p:nvPr/>
        </p:nvPicPr>
        <p:blipFill>
          <a:blip r:embed="rId6">
            <a:alphaModFix/>
          </a:blip>
          <a:stretch>
            <a:fillRect/>
          </a:stretch>
        </p:blipFill>
        <p:spPr>
          <a:xfrm>
            <a:off x="7889003" y="5800102"/>
            <a:ext cx="6595870" cy="962175"/>
          </a:xfrm>
          <a:prstGeom prst="rect">
            <a:avLst/>
          </a:prstGeom>
          <a:noFill/>
          <a:ln>
            <a:noFill/>
          </a:ln>
        </p:spPr>
      </p:pic>
      <p:sp>
        <p:nvSpPr>
          <p:cNvPr id="1026" name="Google Shape;1026;p107"/>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4"/>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Phenotype data lifecycle</a:t>
            </a:r>
            <a:endParaRPr/>
          </a:p>
        </p:txBody>
      </p:sp>
      <p:grpSp>
        <p:nvGrpSpPr>
          <p:cNvPr id="400" name="Google Shape;400;p54"/>
          <p:cNvGrpSpPr/>
          <p:nvPr/>
        </p:nvGrpSpPr>
        <p:grpSpPr>
          <a:xfrm>
            <a:off x="1625881" y="1603081"/>
            <a:ext cx="2477700" cy="2247600"/>
            <a:chOff x="1625881" y="1203692"/>
            <a:chExt cx="2477700" cy="2247600"/>
          </a:xfrm>
        </p:grpSpPr>
        <p:sp>
          <p:nvSpPr>
            <p:cNvPr id="401" name="Google Shape;401;p54"/>
            <p:cNvSpPr/>
            <p:nvPr/>
          </p:nvSpPr>
          <p:spPr>
            <a:xfrm>
              <a:off x="1625881" y="1203692"/>
              <a:ext cx="2477700" cy="2247600"/>
            </a:xfrm>
            <a:prstGeom prst="rect">
              <a:avLst/>
            </a:prstGeom>
            <a:solidFill>
              <a:srgbClr val="92D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02" name="Google Shape;402;p54"/>
            <p:cNvSpPr/>
            <p:nvPr/>
          </p:nvSpPr>
          <p:spPr>
            <a:xfrm>
              <a:off x="1707721" y="1288715"/>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403" name="Google Shape;403;p54"/>
            <p:cNvSpPr/>
            <p:nvPr/>
          </p:nvSpPr>
          <p:spPr>
            <a:xfrm>
              <a:off x="2511377" y="1288715"/>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404" name="Google Shape;404;p54"/>
            <p:cNvSpPr/>
            <p:nvPr/>
          </p:nvSpPr>
          <p:spPr>
            <a:xfrm>
              <a:off x="3308057" y="1283898"/>
              <a:ext cx="720000" cy="648000"/>
            </a:xfrm>
            <a:prstGeom prst="rect">
              <a:avLst/>
            </a:prstGeom>
            <a:solidFill>
              <a:srgbClr val="FFFF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low input</a:t>
              </a:r>
              <a:endParaRPr/>
            </a:p>
          </p:txBody>
        </p:sp>
        <p:sp>
          <p:nvSpPr>
            <p:cNvPr id="405" name="Google Shape;405;p54"/>
            <p:cNvSpPr/>
            <p:nvPr/>
          </p:nvSpPr>
          <p:spPr>
            <a:xfrm>
              <a:off x="1707721" y="2011979"/>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sp>
          <p:nvSpPr>
            <p:cNvPr id="406" name="Google Shape;406;p54"/>
            <p:cNvSpPr/>
            <p:nvPr/>
          </p:nvSpPr>
          <p:spPr>
            <a:xfrm>
              <a:off x="2509501" y="2011979"/>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sp>
          <p:nvSpPr>
            <p:cNvPr id="407" name="Google Shape;407;p54"/>
            <p:cNvSpPr/>
            <p:nvPr/>
          </p:nvSpPr>
          <p:spPr>
            <a:xfrm>
              <a:off x="3303944" y="2014993"/>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408" name="Google Shape;408;p54"/>
            <p:cNvSpPr/>
            <p:nvPr/>
          </p:nvSpPr>
          <p:spPr>
            <a:xfrm>
              <a:off x="1707721" y="2739932"/>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409" name="Google Shape;409;p54"/>
            <p:cNvSpPr/>
            <p:nvPr/>
          </p:nvSpPr>
          <p:spPr>
            <a:xfrm>
              <a:off x="2511377" y="2739932"/>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 </a:t>
              </a:r>
              <a:endParaRPr/>
            </a:p>
          </p:txBody>
        </p:sp>
        <p:sp>
          <p:nvSpPr>
            <p:cNvPr id="410" name="Google Shape;410;p54"/>
            <p:cNvSpPr/>
            <p:nvPr/>
          </p:nvSpPr>
          <p:spPr>
            <a:xfrm>
              <a:off x="3303548" y="2739995"/>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grpSp>
      <p:pic>
        <p:nvPicPr>
          <p:cNvPr id="411" name="Google Shape;411;p54"/>
          <p:cNvPicPr preferRelativeResize="0"/>
          <p:nvPr/>
        </p:nvPicPr>
        <p:blipFill rotWithShape="1">
          <a:blip r:embed="rId3">
            <a:alphaModFix/>
          </a:blip>
          <a:srcRect b="0" l="0" r="0" t="0"/>
          <a:stretch/>
        </p:blipFill>
        <p:spPr>
          <a:xfrm>
            <a:off x="2103488" y="4997634"/>
            <a:ext cx="1522512" cy="1321705"/>
          </a:xfrm>
          <a:prstGeom prst="rect">
            <a:avLst/>
          </a:prstGeom>
          <a:noFill/>
          <a:ln>
            <a:noFill/>
          </a:ln>
        </p:spPr>
      </p:pic>
      <p:grpSp>
        <p:nvGrpSpPr>
          <p:cNvPr id="412" name="Google Shape;412;p54"/>
          <p:cNvGrpSpPr/>
          <p:nvPr/>
        </p:nvGrpSpPr>
        <p:grpSpPr>
          <a:xfrm>
            <a:off x="6847568" y="1912525"/>
            <a:ext cx="1878900" cy="1530300"/>
            <a:chOff x="6847568" y="1513136"/>
            <a:chExt cx="1878900" cy="1530300"/>
          </a:xfrm>
        </p:grpSpPr>
        <p:sp>
          <p:nvSpPr>
            <p:cNvPr id="413" name="Google Shape;413;p54"/>
            <p:cNvSpPr/>
            <p:nvPr/>
          </p:nvSpPr>
          <p:spPr>
            <a:xfrm>
              <a:off x="6847568" y="1513136"/>
              <a:ext cx="1878900" cy="1530300"/>
            </a:xfrm>
            <a:prstGeom prst="foldedCorner">
              <a:avLst>
                <a:gd fmla="val 12287" name="adj"/>
              </a:avLst>
            </a:prstGeom>
            <a:solidFill>
              <a:srgbClr val="5B9BD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14" name="Google Shape;414;p54"/>
            <p:cNvSpPr/>
            <p:nvPr/>
          </p:nvSpPr>
          <p:spPr>
            <a:xfrm>
              <a:off x="6925941" y="1583787"/>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415" name="Google Shape;415;p54"/>
            <p:cNvSpPr/>
            <p:nvPr/>
          </p:nvSpPr>
          <p:spPr>
            <a:xfrm>
              <a:off x="7737836" y="1583787"/>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416" name="Google Shape;416;p54"/>
            <p:cNvSpPr/>
            <p:nvPr/>
          </p:nvSpPr>
          <p:spPr>
            <a:xfrm>
              <a:off x="7737836" y="2305271"/>
              <a:ext cx="720000" cy="648000"/>
            </a:xfrm>
            <a:prstGeom prst="rect">
              <a:avLst/>
            </a:prstGeom>
            <a:solidFill>
              <a:srgbClr val="FFFF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low input</a:t>
              </a:r>
              <a:endParaRPr/>
            </a:p>
          </p:txBody>
        </p:sp>
        <p:sp>
          <p:nvSpPr>
            <p:cNvPr id="417" name="Google Shape;417;p54"/>
            <p:cNvSpPr/>
            <p:nvPr/>
          </p:nvSpPr>
          <p:spPr>
            <a:xfrm>
              <a:off x="6925941" y="2304774"/>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grpSp>
      <p:pic>
        <p:nvPicPr>
          <p:cNvPr id="418" name="Google Shape;418;p54"/>
          <p:cNvPicPr preferRelativeResize="0"/>
          <p:nvPr/>
        </p:nvPicPr>
        <p:blipFill rotWithShape="1">
          <a:blip r:embed="rId4">
            <a:alphaModFix/>
          </a:blip>
          <a:srcRect b="0" l="0" r="0" t="0"/>
          <a:stretch/>
        </p:blipFill>
        <p:spPr>
          <a:xfrm>
            <a:off x="6587322" y="4997634"/>
            <a:ext cx="2301026" cy="1476164"/>
          </a:xfrm>
          <a:prstGeom prst="rect">
            <a:avLst/>
          </a:prstGeom>
          <a:noFill/>
          <a:ln>
            <a:noFill/>
          </a:ln>
        </p:spPr>
      </p:pic>
      <p:sp>
        <p:nvSpPr>
          <p:cNvPr id="419" name="Google Shape;419;p54"/>
          <p:cNvSpPr/>
          <p:nvPr/>
        </p:nvSpPr>
        <p:spPr>
          <a:xfrm>
            <a:off x="10530434" y="1459002"/>
            <a:ext cx="1228554" cy="2501874"/>
          </a:xfrm>
          <a:prstGeom prst="flowChartMultidocument">
            <a:avLst/>
          </a:prstGeom>
          <a:solidFill>
            <a:srgbClr val="FFC00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ourier New"/>
              <a:buNone/>
            </a:pPr>
            <a:r>
              <a:rPr b="0" i="0" lang="en-US" sz="1100" u="none" cap="none" strike="noStrike">
                <a:solidFill>
                  <a:srgbClr val="000000"/>
                </a:solidFill>
                <a:latin typeface="Courier New"/>
                <a:ea typeface="Courier New"/>
                <a:cs typeface="Courier New"/>
                <a:sym typeface="Courier New"/>
              </a:rPr>
              <a:t>Variety charger is resistant to fusariose under intensive cultural practice</a:t>
            </a:r>
            <a:endParaRPr/>
          </a:p>
          <a:p>
            <a:pPr indent="0" lvl="0" marL="0" marR="0" rtl="0" algn="ctr">
              <a:lnSpc>
                <a:spcPct val="100000"/>
              </a:lnSpc>
              <a:spcBef>
                <a:spcPts val="0"/>
              </a:spcBef>
              <a:spcAft>
                <a:spcPts val="0"/>
              </a:spcAft>
              <a:buClr>
                <a:srgbClr val="FFFFFF"/>
              </a:buClr>
              <a:buSzPts val="1100"/>
              <a:buFont typeface="Calibri"/>
              <a:buNone/>
            </a:pPr>
            <a:r>
              <a:t/>
            </a:r>
            <a:endParaRPr b="0" i="0" sz="1100" u="none" cap="none" strike="noStrike">
              <a:solidFill>
                <a:srgbClr val="000000"/>
              </a:solidFill>
              <a:latin typeface="Courier New"/>
              <a:ea typeface="Courier New"/>
              <a:cs typeface="Courier New"/>
              <a:sym typeface="Courier New"/>
            </a:endParaRPr>
          </a:p>
        </p:txBody>
      </p:sp>
      <p:grpSp>
        <p:nvGrpSpPr>
          <p:cNvPr id="420" name="Google Shape;420;p54"/>
          <p:cNvGrpSpPr/>
          <p:nvPr/>
        </p:nvGrpSpPr>
        <p:grpSpPr>
          <a:xfrm>
            <a:off x="8925132" y="2325570"/>
            <a:ext cx="1411500" cy="474305"/>
            <a:chOff x="8925132" y="1926181"/>
            <a:chExt cx="1411500" cy="474305"/>
          </a:xfrm>
        </p:grpSpPr>
        <p:sp>
          <p:nvSpPr>
            <p:cNvPr id="421" name="Google Shape;421;p54"/>
            <p:cNvSpPr txBox="1"/>
            <p:nvPr/>
          </p:nvSpPr>
          <p:spPr>
            <a:xfrm>
              <a:off x="8974625" y="1926181"/>
              <a:ext cx="123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Publication</a:t>
              </a:r>
              <a:endParaRPr/>
            </a:p>
          </p:txBody>
        </p:sp>
        <p:sp>
          <p:nvSpPr>
            <p:cNvPr id="422" name="Google Shape;422;p54"/>
            <p:cNvSpPr/>
            <p:nvPr/>
          </p:nvSpPr>
          <p:spPr>
            <a:xfrm>
              <a:off x="8925132" y="2229186"/>
              <a:ext cx="1411500" cy="171300"/>
            </a:xfrm>
            <a:prstGeom prst="rightArrow">
              <a:avLst>
                <a:gd fmla="val 50000" name="adj1"/>
                <a:gd fmla="val 50000" name="adj2"/>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423" name="Google Shape;423;p54"/>
          <p:cNvGrpSpPr/>
          <p:nvPr/>
        </p:nvGrpSpPr>
        <p:grpSpPr>
          <a:xfrm>
            <a:off x="616158" y="887420"/>
            <a:ext cx="11015335" cy="276313"/>
            <a:chOff x="303" y="46472"/>
            <a:chExt cx="11015335" cy="276313"/>
          </a:xfrm>
        </p:grpSpPr>
        <p:sp>
          <p:nvSpPr>
            <p:cNvPr id="424" name="Google Shape;424;p54"/>
            <p:cNvSpPr/>
            <p:nvPr/>
          </p:nvSpPr>
          <p:spPr>
            <a:xfrm>
              <a:off x="303" y="46472"/>
              <a:ext cx="5112600" cy="276300"/>
            </a:xfrm>
            <a:prstGeom prst="chevron">
              <a:avLst>
                <a:gd fmla="val 50000" name="adj"/>
              </a:avLst>
            </a:prstGeom>
            <a:solidFill>
              <a:srgbClr val="70AD47"/>
            </a:solidFill>
            <a:ln cap="flat" cmpd="sng" w="12700">
              <a:solidFill>
                <a:srgbClr val="517E3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4"/>
            <p:cNvSpPr txBox="1"/>
            <p:nvPr/>
          </p:nvSpPr>
          <p:spPr>
            <a:xfrm>
              <a:off x="138497" y="46472"/>
              <a:ext cx="4836300" cy="276300"/>
            </a:xfrm>
            <a:prstGeom prst="rect">
              <a:avLst/>
            </a:prstGeom>
            <a:noFill/>
            <a:ln>
              <a:noFill/>
            </a:ln>
          </p:spPr>
          <p:txBody>
            <a:bodyPr anchorCtr="0" anchor="ctr" bIns="21325" lIns="64000" spcFirstLastPara="1" rIns="21325" wrap="square" tIns="21325">
              <a:noAutofit/>
            </a:bodyPr>
            <a:lstStyle/>
            <a:p>
              <a:pPr indent="0" lvl="0" marL="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Data Acquisition</a:t>
              </a:r>
              <a:endParaRPr sz="1600">
                <a:solidFill>
                  <a:srgbClr val="FFFFFF"/>
                </a:solidFill>
                <a:latin typeface="Calibri"/>
                <a:ea typeface="Calibri"/>
                <a:cs typeface="Calibri"/>
                <a:sym typeface="Calibri"/>
              </a:endParaRPr>
            </a:p>
          </p:txBody>
        </p:sp>
        <p:sp>
          <p:nvSpPr>
            <p:cNvPr id="426" name="Google Shape;426;p54"/>
            <p:cNvSpPr/>
            <p:nvPr/>
          </p:nvSpPr>
          <p:spPr>
            <a:xfrm>
              <a:off x="4888598" y="46472"/>
              <a:ext cx="4108200" cy="276300"/>
            </a:xfrm>
            <a:prstGeom prst="chevron">
              <a:avLst>
                <a:gd fmla="val 50000" name="adj"/>
              </a:avLst>
            </a:prstGeom>
            <a:solidFill>
              <a:srgbClr val="5B9BD5"/>
            </a:solidFill>
            <a:ln cap="flat" cmpd="sng" w="12700">
              <a:solidFill>
                <a:srgbClr val="42719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4"/>
            <p:cNvSpPr txBox="1"/>
            <p:nvPr/>
          </p:nvSpPr>
          <p:spPr>
            <a:xfrm>
              <a:off x="5026792" y="46472"/>
              <a:ext cx="3831900" cy="276300"/>
            </a:xfrm>
            <a:prstGeom prst="rect">
              <a:avLst/>
            </a:prstGeom>
            <a:noFill/>
            <a:ln>
              <a:noFill/>
            </a:ln>
          </p:spPr>
          <p:txBody>
            <a:bodyPr anchorCtr="0" anchor="ctr" bIns="21325" lIns="64000" spcFirstLastPara="1" rIns="21325" wrap="square" tIns="21325">
              <a:noAutofit/>
            </a:bodyPr>
            <a:lstStyle/>
            <a:p>
              <a:pPr indent="0" lvl="0" marL="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Data computation</a:t>
              </a:r>
              <a:endParaRPr sz="1600">
                <a:solidFill>
                  <a:srgbClr val="FFFFFF"/>
                </a:solidFill>
                <a:latin typeface="Calibri"/>
                <a:ea typeface="Calibri"/>
                <a:cs typeface="Calibri"/>
                <a:sym typeface="Calibri"/>
              </a:endParaRPr>
            </a:p>
          </p:txBody>
        </p:sp>
        <p:sp>
          <p:nvSpPr>
            <p:cNvPr id="428" name="Google Shape;428;p54"/>
            <p:cNvSpPr/>
            <p:nvPr/>
          </p:nvSpPr>
          <p:spPr>
            <a:xfrm>
              <a:off x="8772538" y="46485"/>
              <a:ext cx="2243100" cy="276300"/>
            </a:xfrm>
            <a:prstGeom prst="chevron">
              <a:avLst>
                <a:gd fmla="val 50000" name="adj"/>
              </a:avLst>
            </a:prstGeom>
            <a:solidFill>
              <a:srgbClr val="FFC000"/>
            </a:solidFill>
            <a:ln cap="flat" cmpd="sng" w="12700">
              <a:solidFill>
                <a:srgbClr val="BA8C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4"/>
            <p:cNvSpPr txBox="1"/>
            <p:nvPr/>
          </p:nvSpPr>
          <p:spPr>
            <a:xfrm>
              <a:off x="8910718" y="46485"/>
              <a:ext cx="1966500" cy="276300"/>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Knowledge</a:t>
              </a:r>
              <a:endParaRPr sz="1600">
                <a:solidFill>
                  <a:srgbClr val="FFFFFF"/>
                </a:solidFill>
                <a:latin typeface="Calibri"/>
                <a:ea typeface="Calibri"/>
                <a:cs typeface="Calibri"/>
                <a:sym typeface="Calibri"/>
              </a:endParaRPr>
            </a:p>
          </p:txBody>
        </p:sp>
      </p:grpSp>
      <p:pic>
        <p:nvPicPr>
          <p:cNvPr id="430" name="Google Shape;430;p54"/>
          <p:cNvPicPr preferRelativeResize="0"/>
          <p:nvPr/>
        </p:nvPicPr>
        <p:blipFill rotWithShape="1">
          <a:blip r:embed="rId5">
            <a:alphaModFix/>
          </a:blip>
          <a:srcRect b="0" l="0" r="0" t="0"/>
          <a:stretch/>
        </p:blipFill>
        <p:spPr>
          <a:xfrm>
            <a:off x="9861110" y="4453051"/>
            <a:ext cx="2196850" cy="746929"/>
          </a:xfrm>
          <a:prstGeom prst="rect">
            <a:avLst/>
          </a:prstGeom>
          <a:noFill/>
          <a:ln>
            <a:noFill/>
          </a:ln>
        </p:spPr>
      </p:pic>
      <p:sp>
        <p:nvSpPr>
          <p:cNvPr id="431" name="Google Shape;431;p54"/>
          <p:cNvSpPr/>
          <p:nvPr/>
        </p:nvSpPr>
        <p:spPr>
          <a:xfrm>
            <a:off x="9861110" y="5304829"/>
            <a:ext cx="2301000" cy="86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Helvetica Neue"/>
              <a:buNone/>
            </a:pPr>
            <a:r>
              <a:rPr b="0" i="0" lang="en-US" sz="1000" u="none" cap="none" strike="noStrike">
                <a:solidFill>
                  <a:srgbClr val="000000"/>
                </a:solidFill>
                <a:latin typeface="Helvetica Neue"/>
                <a:ea typeface="Helvetica Neue"/>
                <a:cs typeface="Helvetica Neue"/>
                <a:sym typeface="Helvetica Neue"/>
              </a:rPr>
              <a:t>Wilkinson et al.</a:t>
            </a:r>
            <a:endParaRPr/>
          </a:p>
          <a:p>
            <a:pPr indent="0" lvl="0" marL="0" marR="0" rtl="0" algn="l">
              <a:lnSpc>
                <a:spcPct val="100000"/>
              </a:lnSpc>
              <a:spcBef>
                <a:spcPts val="0"/>
              </a:spcBef>
              <a:spcAft>
                <a:spcPts val="0"/>
              </a:spcAft>
              <a:buClr>
                <a:srgbClr val="000000"/>
              </a:buClr>
              <a:buSzPts val="1000"/>
              <a:buFont typeface="Helvetica Neue"/>
              <a:buNone/>
            </a:pPr>
            <a:r>
              <a:rPr b="1" i="0" lang="en-US" sz="1000" u="none" cap="none" strike="noStrike">
                <a:solidFill>
                  <a:srgbClr val="000000"/>
                </a:solidFill>
                <a:latin typeface="Helvetica Neue"/>
                <a:ea typeface="Helvetica Neue"/>
                <a:cs typeface="Helvetica Neue"/>
                <a:sym typeface="Helvetica Neue"/>
              </a:rPr>
              <a:t>The FAIR Guiding Principles for scientific data management and stewardship.</a:t>
            </a:r>
            <a:endParaRPr/>
          </a:p>
          <a:p>
            <a:pPr indent="0" lvl="0" marL="0" marR="0" rtl="0" algn="l">
              <a:lnSpc>
                <a:spcPct val="100000"/>
              </a:lnSpc>
              <a:spcBef>
                <a:spcPts val="0"/>
              </a:spcBef>
              <a:spcAft>
                <a:spcPts val="0"/>
              </a:spcAft>
              <a:buClr>
                <a:srgbClr val="000000"/>
              </a:buClr>
              <a:buSzPts val="1000"/>
              <a:buFont typeface="Helvetica Neue"/>
              <a:buNone/>
            </a:pPr>
            <a:r>
              <a:rPr b="0" i="1" lang="en-US" sz="1000" u="none" cap="none" strike="noStrike">
                <a:solidFill>
                  <a:srgbClr val="000000"/>
                </a:solidFill>
                <a:latin typeface="Helvetica Neue"/>
                <a:ea typeface="Helvetica Neue"/>
                <a:cs typeface="Helvetica Neue"/>
                <a:sym typeface="Helvetica Neue"/>
              </a:rPr>
              <a:t>Scientific Data 3 (2016)</a:t>
            </a:r>
            <a:endParaRPr/>
          </a:p>
        </p:txBody>
      </p:sp>
      <p:sp>
        <p:nvSpPr>
          <p:cNvPr id="432" name="Google Shape;432;p54"/>
          <p:cNvSpPr txBox="1"/>
          <p:nvPr/>
        </p:nvSpPr>
        <p:spPr>
          <a:xfrm>
            <a:off x="958874" y="1252792"/>
            <a:ext cx="4218900" cy="30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000000"/>
              </a:buClr>
              <a:buSzPts val="1400"/>
              <a:buFont typeface="Arial"/>
              <a:buNone/>
            </a:pPr>
            <a:r>
              <a:rPr lang="en-US">
                <a:solidFill>
                  <a:srgbClr val="000000"/>
                </a:solidFill>
              </a:rPr>
              <a:t>« Raw » data, pheno/env measurement, variables</a:t>
            </a:r>
            <a:endParaRPr/>
          </a:p>
        </p:txBody>
      </p:sp>
      <p:sp>
        <p:nvSpPr>
          <p:cNvPr id="433" name="Google Shape;433;p54"/>
          <p:cNvSpPr txBox="1"/>
          <p:nvPr/>
        </p:nvSpPr>
        <p:spPr>
          <a:xfrm>
            <a:off x="6333484" y="1380405"/>
            <a:ext cx="2731800" cy="523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000000"/>
              </a:buClr>
              <a:buSzPts val="1400"/>
              <a:buFont typeface="Arial"/>
              <a:buNone/>
            </a:pPr>
            <a:r>
              <a:rPr lang="en-US">
                <a:solidFill>
                  <a:srgbClr val="000000"/>
                </a:solidFill>
              </a:rPr>
              <a:t>« Derived»  data,</a:t>
            </a:r>
            <a:endParaRPr>
              <a:solidFill>
                <a:srgbClr val="000000"/>
              </a:solidFill>
            </a:endParaRPr>
          </a:p>
          <a:p>
            <a:pPr indent="0" lvl="0" marL="0" rtl="0" algn="ctr">
              <a:spcBef>
                <a:spcPts val="0"/>
              </a:spcBef>
              <a:spcAft>
                <a:spcPts val="0"/>
              </a:spcAft>
              <a:buClr>
                <a:srgbClr val="000000"/>
              </a:buClr>
              <a:buSzPts val="1400"/>
              <a:buFont typeface="Arial"/>
              <a:buNone/>
            </a:pPr>
            <a:r>
              <a:rPr lang="en-US">
                <a:solidFill>
                  <a:srgbClr val="000000"/>
                </a:solidFill>
              </a:rPr>
              <a:t>computed, reduced, indicators</a:t>
            </a:r>
            <a:endParaRPr/>
          </a:p>
        </p:txBody>
      </p:sp>
      <p:grpSp>
        <p:nvGrpSpPr>
          <p:cNvPr id="434" name="Google Shape;434;p54"/>
          <p:cNvGrpSpPr/>
          <p:nvPr/>
        </p:nvGrpSpPr>
        <p:grpSpPr>
          <a:xfrm>
            <a:off x="4288792" y="2324699"/>
            <a:ext cx="2360700" cy="475204"/>
            <a:chOff x="4288792" y="1925310"/>
            <a:chExt cx="2360700" cy="475204"/>
          </a:xfrm>
        </p:grpSpPr>
        <p:sp>
          <p:nvSpPr>
            <p:cNvPr id="435" name="Google Shape;435;p54"/>
            <p:cNvSpPr txBox="1"/>
            <p:nvPr/>
          </p:nvSpPr>
          <p:spPr>
            <a:xfrm>
              <a:off x="4338286" y="1925310"/>
              <a:ext cx="22206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Derivation, Reduction</a:t>
              </a:r>
              <a:endParaRPr sz="1800">
                <a:latin typeface="Calibri"/>
                <a:ea typeface="Calibri"/>
                <a:cs typeface="Calibri"/>
                <a:sym typeface="Calibri"/>
              </a:endParaRPr>
            </a:p>
          </p:txBody>
        </p:sp>
        <p:sp>
          <p:nvSpPr>
            <p:cNvPr id="436" name="Google Shape;436;p54"/>
            <p:cNvSpPr/>
            <p:nvPr/>
          </p:nvSpPr>
          <p:spPr>
            <a:xfrm>
              <a:off x="4288792" y="2228314"/>
              <a:ext cx="2360700" cy="172200"/>
            </a:xfrm>
            <a:prstGeom prst="rightArrow">
              <a:avLst>
                <a:gd fmla="val 50000" name="adj1"/>
                <a:gd fmla="val 50000" name="adj2"/>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aphicFrame>
        <p:nvGraphicFramePr>
          <p:cNvPr id="437" name="Google Shape;437;p54"/>
          <p:cNvGraphicFramePr/>
          <p:nvPr/>
        </p:nvGraphicFramePr>
        <p:xfrm>
          <a:off x="206483" y="3969849"/>
          <a:ext cx="3000000" cy="3000000"/>
        </p:xfrm>
        <a:graphic>
          <a:graphicData uri="http://schemas.openxmlformats.org/drawingml/2006/table">
            <a:tbl>
              <a:tblPr bandRow="1" firstRow="1">
                <a:noFill/>
                <a:tableStyleId>{4C5D3179-86D5-4EFB-A04D-2412B855A29A}</a:tableStyleId>
              </a:tblPr>
              <a:tblGrid>
                <a:gridCol w="978150"/>
                <a:gridCol w="1022375"/>
                <a:gridCol w="1023825"/>
                <a:gridCol w="1121125"/>
                <a:gridCol w="521875"/>
                <a:gridCol w="1022325"/>
              </a:tblGrid>
              <a:tr h="123100">
                <a:tc>
                  <a:txBody>
                    <a:bodyPr/>
                    <a:lstStyle/>
                    <a:p>
                      <a:pPr indent="0" lvl="0" marL="0" marR="0" rtl="0" algn="ctr">
                        <a:spcBef>
                          <a:spcPts val="0"/>
                        </a:spcBef>
                        <a:spcAft>
                          <a:spcPts val="0"/>
                        </a:spcAft>
                        <a:buNone/>
                      </a:pPr>
                      <a:r>
                        <a:rPr b="1" lang="en-US" sz="1300">
                          <a:solidFill>
                            <a:srgbClr val="FFFFFF"/>
                          </a:solidFill>
                        </a:rPr>
                        <a:t>Genotype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Treatment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N</a:t>
                      </a:r>
                      <a:r>
                        <a:rPr b="1" lang="en-US" sz="1300">
                          <a:solidFill>
                            <a:srgbClr val="FFFFFF"/>
                          </a:solidFill>
                        </a:rPr>
                        <a:t> input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Date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Rep</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Fusariose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r>
              <a:tr h="123100">
                <a:tc>
                  <a:txBody>
                    <a:bodyPr/>
                    <a:lstStyle/>
                    <a:p>
                      <a:pPr indent="0" lvl="0" marL="0" marR="0" rtl="0" algn="l">
                        <a:spcBef>
                          <a:spcPts val="0"/>
                        </a:spcBef>
                        <a:spcAft>
                          <a:spcPts val="0"/>
                        </a:spcAft>
                        <a:buNone/>
                      </a:pPr>
                      <a:r>
                        <a:rPr lang="en-US" sz="1400"/>
                        <a:t>Soissons</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low input</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spcBef>
                          <a:spcPts val="0"/>
                        </a:spcBef>
                        <a:spcAft>
                          <a:spcPts val="0"/>
                        </a:spcAft>
                        <a:buNone/>
                      </a:pPr>
                      <a:r>
                        <a:rPr lang="en-US" sz="1400" u="none" strike="noStrike"/>
                        <a:t>15,3225129</a:t>
                      </a:r>
                      <a:endParaRPr b="0" i="0" sz="1400" u="none" strike="noStrike">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15/11/2011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5</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3100">
                <a:tc>
                  <a:txBody>
                    <a:bodyPr/>
                    <a:lstStyle/>
                    <a:p>
                      <a:pPr indent="0" lvl="0" marL="0" marR="0" rtl="0" algn="l">
                        <a:spcBef>
                          <a:spcPts val="0"/>
                        </a:spcBef>
                        <a:spcAft>
                          <a:spcPts val="0"/>
                        </a:spcAft>
                        <a:buNone/>
                      </a:pPr>
                      <a:r>
                        <a:rPr lang="en-US" sz="1400"/>
                        <a:t>Soissons</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low input</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spcBef>
                          <a:spcPts val="0"/>
                        </a:spcBef>
                        <a:spcAft>
                          <a:spcPts val="0"/>
                        </a:spcAft>
                        <a:buNone/>
                      </a:pPr>
                      <a:r>
                        <a:rPr lang="en-US" sz="1400" u="none" strike="noStrike"/>
                        <a:t>15,3430556</a:t>
                      </a:r>
                      <a:endParaRPr b="0" i="0" sz="1400" u="none" strike="noStrike">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16/11/2011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2</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7</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38" name="Google Shape;438;p54"/>
          <p:cNvGraphicFramePr/>
          <p:nvPr/>
        </p:nvGraphicFramePr>
        <p:xfrm>
          <a:off x="6282356" y="4019385"/>
          <a:ext cx="3000000" cy="3000000"/>
        </p:xfrm>
        <a:graphic>
          <a:graphicData uri="http://schemas.openxmlformats.org/drawingml/2006/table">
            <a:tbl>
              <a:tblPr bandRow="1" firstRow="1">
                <a:noFill/>
                <a:tableStyleId>{4C5D3179-86D5-4EFB-A04D-2412B855A29A}</a:tableStyleId>
              </a:tblPr>
              <a:tblGrid>
                <a:gridCol w="944875"/>
                <a:gridCol w="987625"/>
                <a:gridCol w="978475"/>
              </a:tblGrid>
              <a:tr h="153900">
                <a:tc>
                  <a:txBody>
                    <a:bodyPr/>
                    <a:lstStyle/>
                    <a:p>
                      <a:pPr indent="0" lvl="0" marL="0" marR="0" rtl="0" algn="l">
                        <a:spcBef>
                          <a:spcPts val="0"/>
                        </a:spcBef>
                        <a:spcAft>
                          <a:spcPts val="0"/>
                        </a:spcAft>
                        <a:buNone/>
                      </a:pPr>
                      <a:r>
                        <a:rPr b="1" lang="en-US" sz="1300" u="none" cap="none" strike="noStrike">
                          <a:solidFill>
                            <a:srgbClr val="FFFFFF"/>
                          </a:solidFill>
                        </a:rPr>
                        <a:t>Genotype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c>
                  <a:txBody>
                    <a:bodyPr/>
                    <a:lstStyle/>
                    <a:p>
                      <a:pPr indent="0" lvl="0" marL="0" marR="0" rtl="0" algn="l">
                        <a:spcBef>
                          <a:spcPts val="0"/>
                        </a:spcBef>
                        <a:spcAft>
                          <a:spcPts val="0"/>
                        </a:spcAft>
                        <a:buNone/>
                      </a:pPr>
                      <a:r>
                        <a:rPr b="1" lang="en-US" sz="1300">
                          <a:solidFill>
                            <a:srgbClr val="FFFFFF"/>
                          </a:solidFill>
                        </a:rPr>
                        <a:t>Treatment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c>
                  <a:txBody>
                    <a:bodyPr/>
                    <a:lstStyle/>
                    <a:p>
                      <a:pPr indent="0" lvl="0" marL="0" marR="0" rtl="0" algn="l">
                        <a:spcBef>
                          <a:spcPts val="0"/>
                        </a:spcBef>
                        <a:spcAft>
                          <a:spcPts val="0"/>
                        </a:spcAft>
                        <a:buNone/>
                      </a:pPr>
                      <a:r>
                        <a:rPr b="1" lang="en-US" sz="1300">
                          <a:solidFill>
                            <a:srgbClr val="FFFFFF"/>
                          </a:solidFill>
                        </a:rPr>
                        <a:t>Fusariose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r>
              <a:tr h="153900">
                <a:tc>
                  <a:txBody>
                    <a:bodyPr/>
                    <a:lstStyle/>
                    <a:p>
                      <a:pPr indent="0" lvl="0" marL="0" marR="0" rtl="0" algn="l">
                        <a:spcBef>
                          <a:spcPts val="0"/>
                        </a:spcBef>
                        <a:spcAft>
                          <a:spcPts val="0"/>
                        </a:spcAft>
                        <a:buNone/>
                      </a:pPr>
                      <a:r>
                        <a:rPr lang="en-US" sz="1300"/>
                        <a:t>Soissons</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300"/>
                        <a:t>low input</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300"/>
                        <a:t>6</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39" name="Google Shape;439;p54"/>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108"/>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MIAPPE Metadata</a:t>
            </a:r>
            <a:endParaRPr/>
          </a:p>
        </p:txBody>
      </p:sp>
      <p:sp>
        <p:nvSpPr>
          <p:cNvPr id="1033" name="Google Shape;1033;p108"/>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pic>
        <p:nvPicPr>
          <p:cNvPr id="1034" name="Google Shape;1034;p108"/>
          <p:cNvPicPr preferRelativeResize="0"/>
          <p:nvPr/>
        </p:nvPicPr>
        <p:blipFill rotWithShape="1">
          <a:blip r:embed="rId3">
            <a:alphaModFix/>
          </a:blip>
          <a:srcRect b="69396" l="0" r="0" t="0"/>
          <a:stretch/>
        </p:blipFill>
        <p:spPr>
          <a:xfrm>
            <a:off x="0" y="1029400"/>
            <a:ext cx="11582299" cy="1965083"/>
          </a:xfrm>
          <a:prstGeom prst="rect">
            <a:avLst/>
          </a:prstGeom>
          <a:noFill/>
          <a:ln>
            <a:noFill/>
          </a:ln>
          <a:effectLst>
            <a:outerShdw blurRad="57150" rotWithShape="0" algn="bl" dir="5400000" dist="19050">
              <a:srgbClr val="000000">
                <a:alpha val="50000"/>
              </a:srgbClr>
            </a:outerShdw>
          </a:effectLst>
        </p:spPr>
      </p:pic>
      <p:pic>
        <p:nvPicPr>
          <p:cNvPr id="1035" name="Google Shape;1035;p108"/>
          <p:cNvPicPr preferRelativeResize="0"/>
          <p:nvPr/>
        </p:nvPicPr>
        <p:blipFill rotWithShape="1">
          <a:blip r:embed="rId3">
            <a:alphaModFix/>
          </a:blip>
          <a:srcRect b="0" l="0" r="0" t="74730"/>
          <a:stretch/>
        </p:blipFill>
        <p:spPr>
          <a:xfrm>
            <a:off x="0" y="3218675"/>
            <a:ext cx="11590498" cy="1623711"/>
          </a:xfrm>
          <a:prstGeom prst="rect">
            <a:avLst/>
          </a:prstGeom>
          <a:noFill/>
          <a:ln>
            <a:noFill/>
          </a:ln>
          <a:effectLst>
            <a:outerShdw blurRad="57150" rotWithShape="0" algn="bl" dir="5400000" dist="19050">
              <a:srgbClr val="000000">
                <a:alpha val="50000"/>
              </a:srgbClr>
            </a:outerShdw>
          </a:effectLst>
        </p:spPr>
      </p:pic>
      <p:pic>
        <p:nvPicPr>
          <p:cNvPr id="1036" name="Google Shape;1036;p108"/>
          <p:cNvPicPr preferRelativeResize="0"/>
          <p:nvPr/>
        </p:nvPicPr>
        <p:blipFill>
          <a:blip r:embed="rId4">
            <a:alphaModFix/>
          </a:blip>
          <a:stretch>
            <a:fillRect/>
          </a:stretch>
        </p:blipFill>
        <p:spPr>
          <a:xfrm>
            <a:off x="711200" y="5135124"/>
            <a:ext cx="10871101" cy="1391834"/>
          </a:xfrm>
          <a:prstGeom prst="rect">
            <a:avLst/>
          </a:prstGeom>
          <a:noFill/>
          <a:ln>
            <a:noFill/>
          </a:ln>
          <a:effectLst>
            <a:outerShdw blurRad="57150" rotWithShape="0" algn="bl" dir="5400000" dist="19050">
              <a:srgbClr val="000000">
                <a:alpha val="50000"/>
              </a:srgbClr>
            </a:outerShdw>
          </a:effectLst>
        </p:spPr>
      </p:pic>
      <p:sp>
        <p:nvSpPr>
          <p:cNvPr id="1037" name="Google Shape;1037;p108"/>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109"/>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Good practice: Human friendly Provenance</a:t>
            </a:r>
            <a:endParaRPr/>
          </a:p>
        </p:txBody>
      </p:sp>
      <p:sp>
        <p:nvSpPr>
          <p:cNvPr id="1044" name="Google Shape;1044;p109"/>
          <p:cNvSpPr txBox="1"/>
          <p:nvPr>
            <p:ph idx="1" type="body"/>
          </p:nvPr>
        </p:nvSpPr>
        <p:spPr>
          <a:xfrm>
            <a:off x="685800" y="1239825"/>
            <a:ext cx="115824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Links between files</a:t>
            </a:r>
            <a:endParaRPr/>
          </a:p>
        </p:txBody>
      </p:sp>
      <p:pic>
        <p:nvPicPr>
          <p:cNvPr id="1045" name="Google Shape;1045;p109"/>
          <p:cNvPicPr preferRelativeResize="0"/>
          <p:nvPr/>
        </p:nvPicPr>
        <p:blipFill>
          <a:blip r:embed="rId3">
            <a:alphaModFix/>
          </a:blip>
          <a:stretch>
            <a:fillRect/>
          </a:stretch>
        </p:blipFill>
        <p:spPr>
          <a:xfrm>
            <a:off x="3218475" y="1002950"/>
            <a:ext cx="7452801" cy="5589601"/>
          </a:xfrm>
          <a:prstGeom prst="rect">
            <a:avLst/>
          </a:prstGeom>
          <a:noFill/>
          <a:ln>
            <a:noFill/>
          </a:ln>
        </p:spPr>
      </p:pic>
      <p:sp>
        <p:nvSpPr>
          <p:cNvPr id="1046" name="Google Shape;1046;p109"/>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110"/>
          <p:cNvSpPr txBox="1"/>
          <p:nvPr>
            <p:ph type="title"/>
          </p:nvPr>
        </p:nvSpPr>
        <p:spPr>
          <a:xfrm>
            <a:off x="719400" y="332650"/>
            <a:ext cx="114726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Publication of plant experimental data in generic data repositories</a:t>
            </a:r>
            <a:endParaRPr/>
          </a:p>
        </p:txBody>
      </p:sp>
      <p:sp>
        <p:nvSpPr>
          <p:cNvPr id="1053" name="Google Shape;1053;p110"/>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pic>
        <p:nvPicPr>
          <p:cNvPr id="1054" name="Google Shape;1054;p110"/>
          <p:cNvPicPr preferRelativeResize="0"/>
          <p:nvPr/>
        </p:nvPicPr>
        <p:blipFill rotWithShape="1">
          <a:blip r:embed="rId3">
            <a:alphaModFix/>
          </a:blip>
          <a:srcRect b="31945" l="0" r="0" t="0"/>
          <a:stretch/>
        </p:blipFill>
        <p:spPr>
          <a:xfrm>
            <a:off x="719400" y="1067675"/>
            <a:ext cx="10946999" cy="4728298"/>
          </a:xfrm>
          <a:prstGeom prst="rect">
            <a:avLst/>
          </a:prstGeom>
          <a:noFill/>
          <a:ln>
            <a:noFill/>
          </a:ln>
          <a:effectLst>
            <a:outerShdw blurRad="57150" rotWithShape="0" algn="bl" dir="5400000" dist="19050">
              <a:srgbClr val="000000">
                <a:alpha val="50000"/>
              </a:srgbClr>
            </a:outerShdw>
          </a:effectLst>
        </p:spPr>
      </p:pic>
      <p:sp>
        <p:nvSpPr>
          <p:cNvPr id="1055" name="Google Shape;1055;p110"/>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
        <p:nvSpPr>
          <p:cNvPr id="1056" name="Google Shape;1056;p110"/>
          <p:cNvSpPr txBox="1"/>
          <p:nvPr/>
        </p:nvSpPr>
        <p:spPr>
          <a:xfrm>
            <a:off x="711200" y="6091325"/>
            <a:ext cx="7945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https://faircookbook.elixir-europe.org/content/recipes/reusability/plant-pheno-data-publication.html#step-2-add-mandatory-metadata-for-plant-phenotyping-data</a:t>
            </a:r>
            <a:r>
              <a:rPr lang="en-US"/>
              <a:t>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11"/>
          <p:cNvSpPr txBox="1"/>
          <p:nvPr>
            <p:ph type="title"/>
          </p:nvPr>
        </p:nvSpPr>
        <p:spPr>
          <a:xfrm>
            <a:off x="711200" y="109725"/>
            <a:ext cx="11472600" cy="576000"/>
          </a:xfrm>
          <a:prstGeom prst="rect">
            <a:avLst/>
          </a:prstGeom>
          <a:effectLst>
            <a:outerShdw blurRad="57150" rotWithShape="0" algn="bl" dir="5400000" dist="19050">
              <a:srgbClr val="000000">
                <a:alpha val="50000"/>
              </a:srgbClr>
            </a:outerShdw>
          </a:effectLst>
        </p:spPr>
        <p:txBody>
          <a:bodyPr anchorCtr="0" anchor="t" bIns="0" lIns="0" spcFirstLastPara="1" rIns="0" wrap="square" tIns="0">
            <a:noAutofit/>
          </a:bodyPr>
          <a:lstStyle/>
          <a:p>
            <a:pPr indent="0" lvl="0" marL="0" rtl="0" algn="l">
              <a:spcBef>
                <a:spcPts val="0"/>
              </a:spcBef>
              <a:spcAft>
                <a:spcPts val="0"/>
              </a:spcAft>
              <a:buNone/>
            </a:pPr>
            <a:r>
              <a:rPr lang="en-US"/>
              <a:t>Publication of plant experimental data in generic data repositories</a:t>
            </a:r>
            <a:endParaRPr/>
          </a:p>
        </p:txBody>
      </p:sp>
      <p:sp>
        <p:nvSpPr>
          <p:cNvPr id="1063" name="Google Shape;1063;p111"/>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064" name="Google Shape;1064;p111"/>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pic>
        <p:nvPicPr>
          <p:cNvPr id="1065" name="Google Shape;1065;p111"/>
          <p:cNvPicPr preferRelativeResize="0"/>
          <p:nvPr/>
        </p:nvPicPr>
        <p:blipFill>
          <a:blip r:embed="rId3">
            <a:alphaModFix/>
          </a:blip>
          <a:stretch>
            <a:fillRect/>
          </a:stretch>
        </p:blipFill>
        <p:spPr>
          <a:xfrm>
            <a:off x="558800" y="862862"/>
            <a:ext cx="10955200" cy="561321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112"/>
          <p:cNvSpPr txBox="1"/>
          <p:nvPr>
            <p:ph type="title"/>
          </p:nvPr>
        </p:nvSpPr>
        <p:spPr>
          <a:xfrm>
            <a:off x="711200" y="109725"/>
            <a:ext cx="114726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Publication of plant experimental data in generic data repositories</a:t>
            </a:r>
            <a:endParaRPr/>
          </a:p>
        </p:txBody>
      </p:sp>
      <p:sp>
        <p:nvSpPr>
          <p:cNvPr id="1072" name="Google Shape;1072;p112"/>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t/>
            </a:r>
            <a:endParaRPr/>
          </a:p>
        </p:txBody>
      </p:sp>
      <p:sp>
        <p:nvSpPr>
          <p:cNvPr id="1073" name="Google Shape;1073;p112"/>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pic>
        <p:nvPicPr>
          <p:cNvPr id="1074" name="Google Shape;1074;p112"/>
          <p:cNvPicPr preferRelativeResize="0"/>
          <p:nvPr/>
        </p:nvPicPr>
        <p:blipFill>
          <a:blip r:embed="rId3">
            <a:alphaModFix/>
          </a:blip>
          <a:stretch>
            <a:fillRect/>
          </a:stretch>
        </p:blipFill>
        <p:spPr>
          <a:xfrm>
            <a:off x="498600" y="2134299"/>
            <a:ext cx="11472599" cy="2666506"/>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pic>
        <p:nvPicPr>
          <p:cNvPr id="1080" name="Google Shape;1080;p113"/>
          <p:cNvPicPr preferRelativeResize="0"/>
          <p:nvPr/>
        </p:nvPicPr>
        <p:blipFill rotWithShape="1">
          <a:blip r:embed="rId3">
            <a:alphaModFix/>
          </a:blip>
          <a:srcRect b="0" l="0" r="65494" t="0"/>
          <a:stretch/>
        </p:blipFill>
        <p:spPr>
          <a:xfrm>
            <a:off x="0" y="2164450"/>
            <a:ext cx="3288349" cy="4228025"/>
          </a:xfrm>
          <a:prstGeom prst="rect">
            <a:avLst/>
          </a:prstGeom>
          <a:noFill/>
          <a:ln>
            <a:noFill/>
          </a:ln>
          <a:effectLst>
            <a:outerShdw blurRad="57150" rotWithShape="0" algn="bl" dir="5400000" dist="19050">
              <a:srgbClr val="000000">
                <a:alpha val="50000"/>
              </a:srgbClr>
            </a:outerShdw>
          </a:effectLst>
        </p:spPr>
      </p:pic>
      <p:sp>
        <p:nvSpPr>
          <p:cNvPr id="1081" name="Google Shape;1081;p113"/>
          <p:cNvSpPr txBox="1"/>
          <p:nvPr>
            <p:ph type="title"/>
          </p:nvPr>
        </p:nvSpPr>
        <p:spPr>
          <a:xfrm>
            <a:off x="719400" y="332650"/>
            <a:ext cx="114726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Publication of plant experimental data in generic data repositories</a:t>
            </a:r>
            <a:endParaRPr/>
          </a:p>
        </p:txBody>
      </p:sp>
      <p:sp>
        <p:nvSpPr>
          <p:cNvPr id="1082" name="Google Shape;1082;p113"/>
          <p:cNvSpPr txBox="1"/>
          <p:nvPr>
            <p:ph idx="1" type="body"/>
          </p:nvPr>
        </p:nvSpPr>
        <p:spPr>
          <a:xfrm>
            <a:off x="0" y="908650"/>
            <a:ext cx="3441600" cy="4351200"/>
          </a:xfrm>
          <a:prstGeom prst="rect">
            <a:avLst/>
          </a:prstGeom>
        </p:spPr>
        <p:txBody>
          <a:bodyPr anchorCtr="0" anchor="t" bIns="0" lIns="0" spcFirstLastPara="1" rIns="0" wrap="square" tIns="0">
            <a:noAutofit/>
          </a:bodyPr>
          <a:lstStyle/>
          <a:p>
            <a:pPr indent="0" lvl="0" marL="0" rtl="0" algn="l">
              <a:spcBef>
                <a:spcPts val="360"/>
              </a:spcBef>
              <a:spcAft>
                <a:spcPts val="0"/>
              </a:spcAft>
              <a:buNone/>
            </a:pPr>
            <a:r>
              <a:rPr lang="en-US"/>
              <a:t>Used by Metadata indexer in the future</a:t>
            </a:r>
            <a:endParaRPr/>
          </a:p>
        </p:txBody>
      </p:sp>
      <p:sp>
        <p:nvSpPr>
          <p:cNvPr id="1083" name="Google Shape;1083;p113"/>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grpSp>
        <p:nvGrpSpPr>
          <p:cNvPr id="1084" name="Google Shape;1084;p113"/>
          <p:cNvGrpSpPr/>
          <p:nvPr/>
        </p:nvGrpSpPr>
        <p:grpSpPr>
          <a:xfrm>
            <a:off x="3510150" y="908650"/>
            <a:ext cx="8681850" cy="4627725"/>
            <a:chOff x="0" y="908650"/>
            <a:chExt cx="8681850" cy="4627725"/>
          </a:xfrm>
        </p:grpSpPr>
        <p:pic>
          <p:nvPicPr>
            <p:cNvPr id="1085" name="Google Shape;1085;p113"/>
            <p:cNvPicPr preferRelativeResize="0"/>
            <p:nvPr/>
          </p:nvPicPr>
          <p:blipFill rotWithShape="1">
            <a:blip r:embed="rId4">
              <a:alphaModFix/>
            </a:blip>
            <a:srcRect b="89274" l="0" r="0" t="0"/>
            <a:stretch/>
          </p:blipFill>
          <p:spPr>
            <a:xfrm>
              <a:off x="0" y="908650"/>
              <a:ext cx="8681850" cy="735524"/>
            </a:xfrm>
            <a:prstGeom prst="rect">
              <a:avLst/>
            </a:prstGeom>
            <a:noFill/>
            <a:ln>
              <a:noFill/>
            </a:ln>
          </p:spPr>
        </p:pic>
        <p:pic>
          <p:nvPicPr>
            <p:cNvPr id="1086" name="Google Shape;1086;p113"/>
            <p:cNvPicPr preferRelativeResize="0"/>
            <p:nvPr/>
          </p:nvPicPr>
          <p:blipFill rotWithShape="1">
            <a:blip r:embed="rId4">
              <a:alphaModFix/>
            </a:blip>
            <a:srcRect b="0" l="0" r="0" t="43246"/>
            <a:stretch/>
          </p:blipFill>
          <p:spPr>
            <a:xfrm>
              <a:off x="0" y="1644175"/>
              <a:ext cx="8681850" cy="3892200"/>
            </a:xfrm>
            <a:prstGeom prst="rect">
              <a:avLst/>
            </a:prstGeom>
            <a:noFill/>
            <a:ln>
              <a:noFill/>
            </a:ln>
          </p:spPr>
        </p:pic>
      </p:gr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1" name="Shape 1091"/>
        <p:cNvGrpSpPr/>
        <p:nvPr/>
      </p:nvGrpSpPr>
      <p:grpSpPr>
        <a:xfrm>
          <a:off x="0" y="0"/>
          <a:ext cx="0" cy="0"/>
          <a:chOff x="0" y="0"/>
          <a:chExt cx="0" cy="0"/>
        </a:xfrm>
      </p:grpSpPr>
      <p:sp>
        <p:nvSpPr>
          <p:cNvPr id="1092" name="Google Shape;1092;p114"/>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MIAPPE @ e!DAL-PGP</a:t>
            </a:r>
            <a:endParaRPr/>
          </a:p>
        </p:txBody>
      </p:sp>
      <p:sp>
        <p:nvSpPr>
          <p:cNvPr id="1093" name="Google Shape;1093;p114"/>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115"/>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Questions</a:t>
            </a:r>
            <a:endParaRPr/>
          </a:p>
        </p:txBody>
      </p:sp>
      <p:sp>
        <p:nvSpPr>
          <p:cNvPr id="1100" name="Google Shape;1100;p115"/>
          <p:cNvSpPr txBox="1"/>
          <p:nvPr>
            <p:ph idx="1" type="body"/>
          </p:nvPr>
        </p:nvSpPr>
        <p:spPr>
          <a:xfrm>
            <a:off x="6781272" y="4869925"/>
            <a:ext cx="45126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5" name="Shape 1105"/>
        <p:cNvGrpSpPr/>
        <p:nvPr/>
      </p:nvGrpSpPr>
      <p:grpSpPr>
        <a:xfrm>
          <a:off x="0" y="0"/>
          <a:ext cx="0" cy="0"/>
          <a:chOff x="0" y="0"/>
          <a:chExt cx="0" cy="0"/>
        </a:xfrm>
      </p:grpSpPr>
      <p:sp>
        <p:nvSpPr>
          <p:cNvPr id="1106" name="Google Shape;1106;p116"/>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Perspectives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17"/>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sz="3000"/>
              <a:t>MIAPPE Template, Frictionless validator and FAIRDOM-SEEK</a:t>
            </a:r>
            <a:endParaRPr sz="3000"/>
          </a:p>
          <a:p>
            <a:pPr indent="0" lvl="0" marL="0" rtl="0" algn="r">
              <a:spcBef>
                <a:spcPts val="0"/>
              </a:spcBef>
              <a:spcAft>
                <a:spcPts val="0"/>
              </a:spcAft>
              <a:buNone/>
            </a:pPr>
            <a:r>
              <a:t/>
            </a:r>
            <a:endParaRPr/>
          </a:p>
        </p:txBody>
      </p:sp>
      <p:sp>
        <p:nvSpPr>
          <p:cNvPr id="1113" name="Google Shape;1113;p117"/>
          <p:cNvSpPr txBox="1"/>
          <p:nvPr>
            <p:ph idx="1" type="body"/>
          </p:nvPr>
        </p:nvSpPr>
        <p:spPr>
          <a:xfrm>
            <a:off x="5734050" y="4869925"/>
            <a:ext cx="5559900" cy="16356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rPr lang="en-US" u="sng">
                <a:solidFill>
                  <a:schemeClr val="hlink"/>
                </a:solidFill>
                <a:hlinkClick r:id="rId3"/>
              </a:rPr>
              <a:t>https://github.com/MIAPPE/MIAPPE/tree/v1.2/Templates</a:t>
            </a:r>
            <a:endParaRPr/>
          </a:p>
          <a:p>
            <a:pPr indent="0" lvl="0" marL="0" rtl="0" algn="r">
              <a:spcBef>
                <a:spcPts val="360"/>
              </a:spcBef>
              <a:spcAft>
                <a:spcPts val="0"/>
              </a:spcAft>
              <a:buNone/>
            </a:pPr>
            <a:r>
              <a:rPr lang="en-US" u="sng">
                <a:solidFill>
                  <a:schemeClr val="hlink"/>
                </a:solidFill>
                <a:hlinkClick r:id="rId4"/>
              </a:rPr>
              <a:t>https://framework.frictionlessdata.io/</a:t>
            </a:r>
            <a:endParaRPr/>
          </a:p>
          <a:p>
            <a:pPr indent="0" lvl="0" marL="0" rtl="0" algn="r">
              <a:spcBef>
                <a:spcPts val="360"/>
              </a:spcBef>
              <a:spcAft>
                <a:spcPts val="0"/>
              </a:spcAft>
              <a:buNone/>
            </a:pPr>
            <a:r>
              <a:rPr lang="en-US" u="sng">
                <a:solidFill>
                  <a:schemeClr val="hlink"/>
                </a:solidFill>
                <a:hlinkClick r:id="rId5"/>
              </a:rPr>
              <a:t>https://seek4science.org/</a:t>
            </a:r>
            <a:endParaRPr/>
          </a:p>
          <a:p>
            <a:pPr indent="0" lvl="0" marL="0" rtl="0" algn="r">
              <a:spcBef>
                <a:spcPts val="360"/>
              </a:spcBef>
              <a:spcAft>
                <a:spcPts val="0"/>
              </a:spcAft>
              <a:buNone/>
            </a:pPr>
            <a:r>
              <a:t/>
            </a:r>
            <a:endParaRPr/>
          </a:p>
        </p:txBody>
      </p:sp>
      <p:sp>
        <p:nvSpPr>
          <p:cNvPr id="1114" name="Google Shape;1114;p117"/>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55"/>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Phenotype data lifecycle</a:t>
            </a:r>
            <a:endParaRPr/>
          </a:p>
        </p:txBody>
      </p:sp>
      <p:grpSp>
        <p:nvGrpSpPr>
          <p:cNvPr id="446" name="Google Shape;446;p55"/>
          <p:cNvGrpSpPr/>
          <p:nvPr/>
        </p:nvGrpSpPr>
        <p:grpSpPr>
          <a:xfrm>
            <a:off x="1625881" y="1603081"/>
            <a:ext cx="2477700" cy="2247600"/>
            <a:chOff x="1625881" y="1203692"/>
            <a:chExt cx="2477700" cy="2247600"/>
          </a:xfrm>
        </p:grpSpPr>
        <p:sp>
          <p:nvSpPr>
            <p:cNvPr id="447" name="Google Shape;447;p55"/>
            <p:cNvSpPr/>
            <p:nvPr/>
          </p:nvSpPr>
          <p:spPr>
            <a:xfrm>
              <a:off x="1625881" y="1203692"/>
              <a:ext cx="2477700" cy="2247600"/>
            </a:xfrm>
            <a:prstGeom prst="rect">
              <a:avLst/>
            </a:prstGeom>
            <a:solidFill>
              <a:srgbClr val="92D05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48" name="Google Shape;448;p55"/>
            <p:cNvSpPr/>
            <p:nvPr/>
          </p:nvSpPr>
          <p:spPr>
            <a:xfrm>
              <a:off x="1707721" y="1288715"/>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449" name="Google Shape;449;p55"/>
            <p:cNvSpPr/>
            <p:nvPr/>
          </p:nvSpPr>
          <p:spPr>
            <a:xfrm>
              <a:off x="2511377" y="1288715"/>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450" name="Google Shape;450;p55"/>
            <p:cNvSpPr/>
            <p:nvPr/>
          </p:nvSpPr>
          <p:spPr>
            <a:xfrm>
              <a:off x="3308057" y="1283898"/>
              <a:ext cx="720000" cy="648000"/>
            </a:xfrm>
            <a:prstGeom prst="rect">
              <a:avLst/>
            </a:prstGeom>
            <a:solidFill>
              <a:srgbClr val="FFFF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low input</a:t>
              </a:r>
              <a:endParaRPr/>
            </a:p>
          </p:txBody>
        </p:sp>
        <p:sp>
          <p:nvSpPr>
            <p:cNvPr id="451" name="Google Shape;451;p55"/>
            <p:cNvSpPr/>
            <p:nvPr/>
          </p:nvSpPr>
          <p:spPr>
            <a:xfrm>
              <a:off x="1707721" y="2011979"/>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sp>
          <p:nvSpPr>
            <p:cNvPr id="452" name="Google Shape;452;p55"/>
            <p:cNvSpPr/>
            <p:nvPr/>
          </p:nvSpPr>
          <p:spPr>
            <a:xfrm>
              <a:off x="2509501" y="2011979"/>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sp>
          <p:nvSpPr>
            <p:cNvPr id="453" name="Google Shape;453;p55"/>
            <p:cNvSpPr/>
            <p:nvPr/>
          </p:nvSpPr>
          <p:spPr>
            <a:xfrm>
              <a:off x="3303944" y="2014993"/>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454" name="Google Shape;454;p55"/>
            <p:cNvSpPr/>
            <p:nvPr/>
          </p:nvSpPr>
          <p:spPr>
            <a:xfrm>
              <a:off x="1707721" y="2739932"/>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455" name="Google Shape;455;p55"/>
            <p:cNvSpPr/>
            <p:nvPr/>
          </p:nvSpPr>
          <p:spPr>
            <a:xfrm>
              <a:off x="2511377" y="2739932"/>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 </a:t>
              </a:r>
              <a:endParaRPr/>
            </a:p>
          </p:txBody>
        </p:sp>
        <p:sp>
          <p:nvSpPr>
            <p:cNvPr id="456" name="Google Shape;456;p55"/>
            <p:cNvSpPr/>
            <p:nvPr/>
          </p:nvSpPr>
          <p:spPr>
            <a:xfrm>
              <a:off x="3303548" y="2739995"/>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grpSp>
      <p:grpSp>
        <p:nvGrpSpPr>
          <p:cNvPr id="457" name="Google Shape;457;p55"/>
          <p:cNvGrpSpPr/>
          <p:nvPr/>
        </p:nvGrpSpPr>
        <p:grpSpPr>
          <a:xfrm>
            <a:off x="6847568" y="1912525"/>
            <a:ext cx="1878900" cy="1530300"/>
            <a:chOff x="6847568" y="1513136"/>
            <a:chExt cx="1878900" cy="1530300"/>
          </a:xfrm>
        </p:grpSpPr>
        <p:sp>
          <p:nvSpPr>
            <p:cNvPr id="458" name="Google Shape;458;p55"/>
            <p:cNvSpPr/>
            <p:nvPr/>
          </p:nvSpPr>
          <p:spPr>
            <a:xfrm>
              <a:off x="6847568" y="1513136"/>
              <a:ext cx="1878900" cy="1530300"/>
            </a:xfrm>
            <a:prstGeom prst="foldedCorner">
              <a:avLst>
                <a:gd fmla="val 12287" name="adj"/>
              </a:avLst>
            </a:prstGeom>
            <a:solidFill>
              <a:srgbClr val="5B9BD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59" name="Google Shape;459;p55"/>
            <p:cNvSpPr/>
            <p:nvPr/>
          </p:nvSpPr>
          <p:spPr>
            <a:xfrm>
              <a:off x="6925941" y="1583787"/>
              <a:ext cx="720000" cy="648000"/>
            </a:xfrm>
            <a:prstGeom prst="rect">
              <a:avLst/>
            </a:prstGeom>
            <a:solidFill>
              <a:srgbClr val="FABF8E"/>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high N</a:t>
              </a:r>
              <a:endParaRPr/>
            </a:p>
          </p:txBody>
        </p:sp>
        <p:sp>
          <p:nvSpPr>
            <p:cNvPr id="460" name="Google Shape;460;p55"/>
            <p:cNvSpPr/>
            <p:nvPr/>
          </p:nvSpPr>
          <p:spPr>
            <a:xfrm>
              <a:off x="7737836" y="1583787"/>
              <a:ext cx="720000" cy="648000"/>
            </a:xfrm>
            <a:prstGeom prst="rect">
              <a:avLst/>
            </a:prstGeom>
            <a:solidFill>
              <a:srgbClr val="FFFF6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high N</a:t>
              </a:r>
              <a:endParaRPr/>
            </a:p>
          </p:txBody>
        </p:sp>
        <p:sp>
          <p:nvSpPr>
            <p:cNvPr id="461" name="Google Shape;461;p55"/>
            <p:cNvSpPr/>
            <p:nvPr/>
          </p:nvSpPr>
          <p:spPr>
            <a:xfrm>
              <a:off x="7737836" y="2305271"/>
              <a:ext cx="720000" cy="648000"/>
            </a:xfrm>
            <a:prstGeom prst="rect">
              <a:avLst/>
            </a:prstGeom>
            <a:solidFill>
              <a:srgbClr val="FFFF99"/>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Charger x low input</a:t>
              </a:r>
              <a:endParaRPr/>
            </a:p>
          </p:txBody>
        </p:sp>
        <p:sp>
          <p:nvSpPr>
            <p:cNvPr id="462" name="Google Shape;462;p55"/>
            <p:cNvSpPr/>
            <p:nvPr/>
          </p:nvSpPr>
          <p:spPr>
            <a:xfrm>
              <a:off x="6925941" y="2304774"/>
              <a:ext cx="720000" cy="648000"/>
            </a:xfrm>
            <a:prstGeom prst="rect">
              <a:avLst/>
            </a:prstGeom>
            <a:solidFill>
              <a:srgbClr val="FBD4B4"/>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alibri"/>
                <a:buNone/>
              </a:pPr>
              <a:r>
                <a:rPr b="0" i="0" lang="en-US" sz="1100" u="none" cap="none" strike="noStrike">
                  <a:solidFill>
                    <a:srgbClr val="000000"/>
                  </a:solidFill>
                  <a:latin typeface="Calibri"/>
                  <a:ea typeface="Calibri"/>
                  <a:cs typeface="Calibri"/>
                  <a:sym typeface="Calibri"/>
                </a:rPr>
                <a:t>Soissons x low input</a:t>
              </a:r>
              <a:endParaRPr/>
            </a:p>
          </p:txBody>
        </p:sp>
      </p:grpSp>
      <p:sp>
        <p:nvSpPr>
          <p:cNvPr id="463" name="Google Shape;463;p55"/>
          <p:cNvSpPr/>
          <p:nvPr/>
        </p:nvSpPr>
        <p:spPr>
          <a:xfrm>
            <a:off x="10530434" y="1459002"/>
            <a:ext cx="1228554" cy="2501874"/>
          </a:xfrm>
          <a:prstGeom prst="flowChartMultidocument">
            <a:avLst/>
          </a:prstGeom>
          <a:solidFill>
            <a:srgbClr val="FFC000"/>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Courier New"/>
              <a:buNone/>
            </a:pPr>
            <a:r>
              <a:rPr b="0" i="0" lang="en-US" sz="1100" u="none" cap="none" strike="noStrike">
                <a:solidFill>
                  <a:srgbClr val="000000"/>
                </a:solidFill>
                <a:latin typeface="Courier New"/>
                <a:ea typeface="Courier New"/>
                <a:cs typeface="Courier New"/>
                <a:sym typeface="Courier New"/>
              </a:rPr>
              <a:t>Variety charger is resistant to fusariose under intensive cultural practice</a:t>
            </a:r>
            <a:endParaRPr/>
          </a:p>
          <a:p>
            <a:pPr indent="0" lvl="0" marL="0" marR="0" rtl="0" algn="ctr">
              <a:lnSpc>
                <a:spcPct val="100000"/>
              </a:lnSpc>
              <a:spcBef>
                <a:spcPts val="0"/>
              </a:spcBef>
              <a:spcAft>
                <a:spcPts val="0"/>
              </a:spcAft>
              <a:buClr>
                <a:srgbClr val="FFFFFF"/>
              </a:buClr>
              <a:buSzPts val="1100"/>
              <a:buFont typeface="Calibri"/>
              <a:buNone/>
            </a:pPr>
            <a:r>
              <a:t/>
            </a:r>
            <a:endParaRPr b="0" i="0" sz="1100" u="none" cap="none" strike="noStrike">
              <a:solidFill>
                <a:srgbClr val="000000"/>
              </a:solidFill>
              <a:latin typeface="Courier New"/>
              <a:ea typeface="Courier New"/>
              <a:cs typeface="Courier New"/>
              <a:sym typeface="Courier New"/>
            </a:endParaRPr>
          </a:p>
        </p:txBody>
      </p:sp>
      <p:grpSp>
        <p:nvGrpSpPr>
          <p:cNvPr id="464" name="Google Shape;464;p55"/>
          <p:cNvGrpSpPr/>
          <p:nvPr/>
        </p:nvGrpSpPr>
        <p:grpSpPr>
          <a:xfrm>
            <a:off x="8925132" y="2325570"/>
            <a:ext cx="1411500" cy="474305"/>
            <a:chOff x="8925132" y="1926181"/>
            <a:chExt cx="1411500" cy="474305"/>
          </a:xfrm>
        </p:grpSpPr>
        <p:sp>
          <p:nvSpPr>
            <p:cNvPr id="465" name="Google Shape;465;p55"/>
            <p:cNvSpPr txBox="1"/>
            <p:nvPr/>
          </p:nvSpPr>
          <p:spPr>
            <a:xfrm>
              <a:off x="8974625" y="1926181"/>
              <a:ext cx="1230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Publication</a:t>
              </a:r>
              <a:endParaRPr/>
            </a:p>
          </p:txBody>
        </p:sp>
        <p:sp>
          <p:nvSpPr>
            <p:cNvPr id="466" name="Google Shape;466;p55"/>
            <p:cNvSpPr/>
            <p:nvPr/>
          </p:nvSpPr>
          <p:spPr>
            <a:xfrm>
              <a:off x="8925132" y="2229186"/>
              <a:ext cx="1411500" cy="171300"/>
            </a:xfrm>
            <a:prstGeom prst="rightArrow">
              <a:avLst>
                <a:gd fmla="val 50000" name="adj1"/>
                <a:gd fmla="val 50000" name="adj2"/>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467" name="Google Shape;467;p55"/>
          <p:cNvGrpSpPr/>
          <p:nvPr/>
        </p:nvGrpSpPr>
        <p:grpSpPr>
          <a:xfrm>
            <a:off x="616158" y="887420"/>
            <a:ext cx="11015335" cy="276313"/>
            <a:chOff x="303" y="46472"/>
            <a:chExt cx="11015335" cy="276313"/>
          </a:xfrm>
        </p:grpSpPr>
        <p:sp>
          <p:nvSpPr>
            <p:cNvPr id="468" name="Google Shape;468;p55"/>
            <p:cNvSpPr/>
            <p:nvPr/>
          </p:nvSpPr>
          <p:spPr>
            <a:xfrm>
              <a:off x="303" y="46472"/>
              <a:ext cx="5112600" cy="276300"/>
            </a:xfrm>
            <a:prstGeom prst="chevron">
              <a:avLst>
                <a:gd fmla="val 50000" name="adj"/>
              </a:avLst>
            </a:prstGeom>
            <a:solidFill>
              <a:srgbClr val="70AD47"/>
            </a:solidFill>
            <a:ln cap="flat" cmpd="sng" w="12700">
              <a:solidFill>
                <a:srgbClr val="517E3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5"/>
            <p:cNvSpPr txBox="1"/>
            <p:nvPr/>
          </p:nvSpPr>
          <p:spPr>
            <a:xfrm>
              <a:off x="138497" y="46472"/>
              <a:ext cx="4836300" cy="276300"/>
            </a:xfrm>
            <a:prstGeom prst="rect">
              <a:avLst/>
            </a:prstGeom>
            <a:noFill/>
            <a:ln>
              <a:noFill/>
            </a:ln>
          </p:spPr>
          <p:txBody>
            <a:bodyPr anchorCtr="0" anchor="ctr" bIns="21325" lIns="64000" spcFirstLastPara="1" rIns="21325" wrap="square" tIns="21325">
              <a:noAutofit/>
            </a:bodyPr>
            <a:lstStyle/>
            <a:p>
              <a:pPr indent="0" lvl="0" marL="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Data Acquisition</a:t>
              </a:r>
              <a:endParaRPr sz="1600">
                <a:solidFill>
                  <a:srgbClr val="FFFFFF"/>
                </a:solidFill>
                <a:latin typeface="Calibri"/>
                <a:ea typeface="Calibri"/>
                <a:cs typeface="Calibri"/>
                <a:sym typeface="Calibri"/>
              </a:endParaRPr>
            </a:p>
          </p:txBody>
        </p:sp>
        <p:sp>
          <p:nvSpPr>
            <p:cNvPr id="470" name="Google Shape;470;p55"/>
            <p:cNvSpPr/>
            <p:nvPr/>
          </p:nvSpPr>
          <p:spPr>
            <a:xfrm>
              <a:off x="4888598" y="46472"/>
              <a:ext cx="4108200" cy="276300"/>
            </a:xfrm>
            <a:prstGeom prst="chevron">
              <a:avLst>
                <a:gd fmla="val 50000" name="adj"/>
              </a:avLst>
            </a:prstGeom>
            <a:solidFill>
              <a:srgbClr val="5B9BD5"/>
            </a:solidFill>
            <a:ln cap="flat" cmpd="sng" w="12700">
              <a:solidFill>
                <a:srgbClr val="42719B"/>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55"/>
            <p:cNvSpPr txBox="1"/>
            <p:nvPr/>
          </p:nvSpPr>
          <p:spPr>
            <a:xfrm>
              <a:off x="5026792" y="46472"/>
              <a:ext cx="3831900" cy="276300"/>
            </a:xfrm>
            <a:prstGeom prst="rect">
              <a:avLst/>
            </a:prstGeom>
            <a:noFill/>
            <a:ln>
              <a:noFill/>
            </a:ln>
          </p:spPr>
          <p:txBody>
            <a:bodyPr anchorCtr="0" anchor="ctr" bIns="21325" lIns="64000" spcFirstLastPara="1" rIns="21325" wrap="square" tIns="21325">
              <a:noAutofit/>
            </a:bodyPr>
            <a:lstStyle/>
            <a:p>
              <a:pPr indent="0" lvl="0" marL="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Data computation</a:t>
              </a:r>
              <a:endParaRPr sz="1600">
                <a:solidFill>
                  <a:srgbClr val="FFFFFF"/>
                </a:solidFill>
                <a:latin typeface="Calibri"/>
                <a:ea typeface="Calibri"/>
                <a:cs typeface="Calibri"/>
                <a:sym typeface="Calibri"/>
              </a:endParaRPr>
            </a:p>
          </p:txBody>
        </p:sp>
        <p:sp>
          <p:nvSpPr>
            <p:cNvPr id="472" name="Google Shape;472;p55"/>
            <p:cNvSpPr/>
            <p:nvPr/>
          </p:nvSpPr>
          <p:spPr>
            <a:xfrm>
              <a:off x="8772538" y="46485"/>
              <a:ext cx="2243100" cy="276300"/>
            </a:xfrm>
            <a:prstGeom prst="chevron">
              <a:avLst>
                <a:gd fmla="val 50000" name="adj"/>
              </a:avLst>
            </a:prstGeom>
            <a:solidFill>
              <a:srgbClr val="FFC000"/>
            </a:solidFill>
            <a:ln cap="flat" cmpd="sng" w="12700">
              <a:solidFill>
                <a:srgbClr val="BA8C00"/>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5"/>
            <p:cNvSpPr txBox="1"/>
            <p:nvPr/>
          </p:nvSpPr>
          <p:spPr>
            <a:xfrm>
              <a:off x="8910718" y="46485"/>
              <a:ext cx="1966500" cy="276300"/>
            </a:xfrm>
            <a:prstGeom prst="rect">
              <a:avLst/>
            </a:prstGeom>
            <a:noFill/>
            <a:ln>
              <a:noFill/>
            </a:ln>
          </p:spPr>
          <p:txBody>
            <a:bodyPr anchorCtr="0" anchor="ctr" bIns="21325" lIns="64000" spcFirstLastPara="1" rIns="21325" wrap="square" tIns="21325">
              <a:noAutofit/>
            </a:bodyPr>
            <a:lstStyle/>
            <a:p>
              <a:pPr indent="0" lvl="0" marL="0" marR="0" rtl="0" algn="ctr">
                <a:lnSpc>
                  <a:spcPct val="90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Knowledge</a:t>
              </a:r>
              <a:endParaRPr sz="1600">
                <a:solidFill>
                  <a:srgbClr val="FFFFFF"/>
                </a:solidFill>
                <a:latin typeface="Calibri"/>
                <a:ea typeface="Calibri"/>
                <a:cs typeface="Calibri"/>
                <a:sym typeface="Calibri"/>
              </a:endParaRPr>
            </a:p>
          </p:txBody>
        </p:sp>
      </p:grpSp>
      <p:sp>
        <p:nvSpPr>
          <p:cNvPr id="474" name="Google Shape;474;p55"/>
          <p:cNvSpPr txBox="1"/>
          <p:nvPr/>
        </p:nvSpPr>
        <p:spPr>
          <a:xfrm>
            <a:off x="958874" y="1252792"/>
            <a:ext cx="4218900" cy="3078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000000"/>
              </a:buClr>
              <a:buSzPts val="1400"/>
              <a:buFont typeface="Arial"/>
              <a:buNone/>
            </a:pPr>
            <a:r>
              <a:rPr lang="en-US">
                <a:solidFill>
                  <a:srgbClr val="000000"/>
                </a:solidFill>
              </a:rPr>
              <a:t>« Raw » data, pheno/env measurement, variables</a:t>
            </a:r>
            <a:endParaRPr/>
          </a:p>
        </p:txBody>
      </p:sp>
      <p:sp>
        <p:nvSpPr>
          <p:cNvPr id="475" name="Google Shape;475;p55"/>
          <p:cNvSpPr txBox="1"/>
          <p:nvPr/>
        </p:nvSpPr>
        <p:spPr>
          <a:xfrm>
            <a:off x="6333484" y="1380405"/>
            <a:ext cx="2731800" cy="5232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rgbClr val="000000"/>
              </a:buClr>
              <a:buSzPts val="1400"/>
              <a:buFont typeface="Arial"/>
              <a:buNone/>
            </a:pPr>
            <a:r>
              <a:rPr lang="en-US">
                <a:solidFill>
                  <a:srgbClr val="000000"/>
                </a:solidFill>
              </a:rPr>
              <a:t>« Derived»  data,</a:t>
            </a:r>
            <a:endParaRPr>
              <a:solidFill>
                <a:srgbClr val="000000"/>
              </a:solidFill>
            </a:endParaRPr>
          </a:p>
          <a:p>
            <a:pPr indent="0" lvl="0" marL="0" rtl="0" algn="ctr">
              <a:spcBef>
                <a:spcPts val="0"/>
              </a:spcBef>
              <a:spcAft>
                <a:spcPts val="0"/>
              </a:spcAft>
              <a:buClr>
                <a:srgbClr val="000000"/>
              </a:buClr>
              <a:buSzPts val="1400"/>
              <a:buFont typeface="Arial"/>
              <a:buNone/>
            </a:pPr>
            <a:r>
              <a:rPr lang="en-US">
                <a:solidFill>
                  <a:srgbClr val="000000"/>
                </a:solidFill>
              </a:rPr>
              <a:t>computed, reduced, indicators</a:t>
            </a:r>
            <a:endParaRPr/>
          </a:p>
        </p:txBody>
      </p:sp>
      <p:grpSp>
        <p:nvGrpSpPr>
          <p:cNvPr id="476" name="Google Shape;476;p55"/>
          <p:cNvGrpSpPr/>
          <p:nvPr/>
        </p:nvGrpSpPr>
        <p:grpSpPr>
          <a:xfrm>
            <a:off x="4288792" y="2324699"/>
            <a:ext cx="2360700" cy="475204"/>
            <a:chOff x="4288792" y="1925310"/>
            <a:chExt cx="2360700" cy="475204"/>
          </a:xfrm>
        </p:grpSpPr>
        <p:sp>
          <p:nvSpPr>
            <p:cNvPr id="477" name="Google Shape;477;p55"/>
            <p:cNvSpPr txBox="1"/>
            <p:nvPr/>
          </p:nvSpPr>
          <p:spPr>
            <a:xfrm>
              <a:off x="4338286" y="1925310"/>
              <a:ext cx="22206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rgbClr val="000000"/>
                </a:buClr>
                <a:buSzPts val="1800"/>
                <a:buFont typeface="Calibri"/>
                <a:buNone/>
              </a:pPr>
              <a:r>
                <a:rPr lang="en-US" sz="1800">
                  <a:solidFill>
                    <a:srgbClr val="000000"/>
                  </a:solidFill>
                  <a:latin typeface="Calibri"/>
                  <a:ea typeface="Calibri"/>
                  <a:cs typeface="Calibri"/>
                  <a:sym typeface="Calibri"/>
                </a:rPr>
                <a:t>Derivation, Reduction</a:t>
              </a:r>
              <a:endParaRPr sz="1800">
                <a:latin typeface="Calibri"/>
                <a:ea typeface="Calibri"/>
                <a:cs typeface="Calibri"/>
                <a:sym typeface="Calibri"/>
              </a:endParaRPr>
            </a:p>
          </p:txBody>
        </p:sp>
        <p:sp>
          <p:nvSpPr>
            <p:cNvPr id="478" name="Google Shape;478;p55"/>
            <p:cNvSpPr/>
            <p:nvPr/>
          </p:nvSpPr>
          <p:spPr>
            <a:xfrm>
              <a:off x="4288792" y="2228314"/>
              <a:ext cx="2360700" cy="172200"/>
            </a:xfrm>
            <a:prstGeom prst="rightArrow">
              <a:avLst>
                <a:gd fmla="val 50000" name="adj1"/>
                <a:gd fmla="val 50000" name="adj2"/>
              </a:avLst>
            </a:prstGeom>
            <a:solidFill>
              <a:srgbClr val="A5A5A5"/>
            </a:solidFill>
            <a:ln cap="flat" cmpd="sng" w="12700">
              <a:solidFill>
                <a:srgbClr val="78787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479" name="Google Shape;479;p55"/>
          <p:cNvSpPr txBox="1"/>
          <p:nvPr/>
        </p:nvSpPr>
        <p:spPr>
          <a:xfrm>
            <a:off x="335560" y="4941659"/>
            <a:ext cx="50502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VARIABLES</a:t>
            </a:r>
            <a:endParaRPr b="0" i="0" sz="1400" u="none" cap="none" strike="noStrike">
              <a:solidFill>
                <a:srgbClr val="000000"/>
              </a:solidFill>
              <a:latin typeface="Arial"/>
              <a:ea typeface="Arial"/>
              <a:cs typeface="Arial"/>
              <a:sym typeface="Arial"/>
            </a:endParaRPr>
          </a:p>
          <a:p>
            <a:pPr indent="-215900" lvl="0" marL="2286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Raw Measures</a:t>
            </a:r>
            <a:r>
              <a:rPr b="0" i="0" lang="en-US" sz="1600" u="none" cap="none" strike="noStrike">
                <a:solidFill>
                  <a:srgbClr val="000000"/>
                </a:solidFill>
                <a:latin typeface="Calibri"/>
                <a:ea typeface="Calibri"/>
                <a:cs typeface="Calibri"/>
                <a:sym typeface="Calibri"/>
              </a:rPr>
              <a:t> Ph</a:t>
            </a:r>
            <a:r>
              <a:rPr lang="en-US" sz="1600">
                <a:latin typeface="Calibri"/>
                <a:ea typeface="Calibri"/>
                <a:cs typeface="Calibri"/>
                <a:sym typeface="Calibri"/>
              </a:rPr>
              <a:t>e</a:t>
            </a:r>
            <a:r>
              <a:rPr b="0" i="0" lang="en-US" sz="1600" u="none" cap="none" strike="noStrike">
                <a:solidFill>
                  <a:srgbClr val="000000"/>
                </a:solidFill>
                <a:latin typeface="Calibri"/>
                <a:ea typeface="Calibri"/>
                <a:cs typeface="Calibri"/>
                <a:sym typeface="Calibri"/>
              </a:rPr>
              <a:t>no &amp; Env</a:t>
            </a:r>
            <a:endParaRPr b="0" i="0" sz="1600" u="none" cap="none" strike="noStrike">
              <a:solidFill>
                <a:srgbClr val="000000"/>
              </a:solidFill>
              <a:latin typeface="Calibri"/>
              <a:ea typeface="Calibri"/>
              <a:cs typeface="Calibri"/>
              <a:sym typeface="Calibri"/>
            </a:endParaRPr>
          </a:p>
          <a:p>
            <a:pPr indent="-215900" lvl="0" marL="2286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Data cleaning</a:t>
            </a:r>
            <a:endParaRPr b="0" i="0" sz="1200" u="none" cap="none" strike="noStrike">
              <a:solidFill>
                <a:srgbClr val="000000"/>
              </a:solidFill>
              <a:latin typeface="Arial"/>
              <a:ea typeface="Arial"/>
              <a:cs typeface="Arial"/>
              <a:sym typeface="Arial"/>
            </a:endParaRPr>
          </a:p>
          <a:p>
            <a:pPr indent="-215900" lvl="0" marL="2286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Traceability</a:t>
            </a:r>
            <a:r>
              <a:rPr b="0" i="0" lang="en-US" sz="1600" u="none" cap="none" strike="noStrike">
                <a:solidFill>
                  <a:srgbClr val="000000"/>
                </a:solidFill>
                <a:latin typeface="Calibri"/>
                <a:ea typeface="Calibri"/>
                <a:cs typeface="Calibri"/>
                <a:sym typeface="Calibri"/>
              </a:rPr>
              <a:t>, </a:t>
            </a:r>
            <a:r>
              <a:rPr lang="en-US" sz="1600">
                <a:latin typeface="Calibri"/>
                <a:ea typeface="Calibri"/>
                <a:cs typeface="Calibri"/>
                <a:sym typeface="Calibri"/>
              </a:rPr>
              <a:t>Reproducibility</a:t>
            </a:r>
            <a:r>
              <a:rPr b="0" i="0" lang="en-US" sz="1600" u="none" cap="none" strike="noStrike">
                <a:solidFill>
                  <a:srgbClr val="000000"/>
                </a:solidFill>
                <a:latin typeface="Calibri"/>
                <a:ea typeface="Calibri"/>
                <a:cs typeface="Calibri"/>
                <a:sym typeface="Calibri"/>
              </a:rPr>
              <a:t> &amp; Provenance </a:t>
            </a:r>
            <a:endParaRPr b="0" i="0" sz="1600" u="none" cap="none" strike="noStrike">
              <a:solidFill>
                <a:srgbClr val="000000"/>
              </a:solidFill>
              <a:latin typeface="Calibri"/>
              <a:ea typeface="Calibri"/>
              <a:cs typeface="Calibri"/>
              <a:sym typeface="Calibri"/>
            </a:endParaRPr>
          </a:p>
        </p:txBody>
      </p:sp>
      <p:sp>
        <p:nvSpPr>
          <p:cNvPr id="480" name="Google Shape;480;p55"/>
          <p:cNvSpPr txBox="1"/>
          <p:nvPr/>
        </p:nvSpPr>
        <p:spPr>
          <a:xfrm>
            <a:off x="6282356" y="4738845"/>
            <a:ext cx="2910900" cy="1354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lang="en-US" sz="1800">
                <a:latin typeface="Calibri"/>
                <a:ea typeface="Calibri"/>
                <a:cs typeface="Calibri"/>
                <a:sym typeface="Calibri"/>
              </a:rPr>
              <a:t>INDICATORS</a:t>
            </a:r>
            <a:endParaRPr b="0" i="0" sz="1400" u="none" cap="none" strike="noStrike">
              <a:solidFill>
                <a:srgbClr val="000000"/>
              </a:solidFill>
              <a:latin typeface="Arial"/>
              <a:ea typeface="Arial"/>
              <a:cs typeface="Arial"/>
              <a:sym typeface="Arial"/>
            </a:endParaRPr>
          </a:p>
          <a:p>
            <a:pPr indent="-215900" lvl="0" marL="2286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New computation for each scientific question</a:t>
            </a:r>
            <a:endParaRPr sz="1600">
              <a:latin typeface="Calibri"/>
              <a:ea typeface="Calibri"/>
              <a:cs typeface="Calibri"/>
              <a:sym typeface="Calibri"/>
            </a:endParaRPr>
          </a:p>
          <a:p>
            <a:pPr indent="-215900" lvl="0" marL="228600" marR="0" rtl="0" algn="l">
              <a:lnSpc>
                <a:spcPct val="100000"/>
              </a:lnSpc>
              <a:spcBef>
                <a:spcPts val="0"/>
              </a:spcBef>
              <a:spcAft>
                <a:spcPts val="0"/>
              </a:spcAft>
              <a:buSzPts val="1600"/>
              <a:buFont typeface="Calibri"/>
              <a:buChar char="●"/>
            </a:pPr>
            <a:r>
              <a:rPr lang="en-US" sz="1600">
                <a:latin typeface="Calibri"/>
                <a:ea typeface="Calibri"/>
                <a:cs typeface="Calibri"/>
                <a:sym typeface="Calibri"/>
              </a:rPr>
              <a:t>One experimental dataset → many derived dataset </a:t>
            </a:r>
            <a:endParaRPr sz="1600">
              <a:latin typeface="Calibri"/>
              <a:ea typeface="Calibri"/>
              <a:cs typeface="Calibri"/>
              <a:sym typeface="Calibri"/>
            </a:endParaRPr>
          </a:p>
        </p:txBody>
      </p:sp>
      <p:sp>
        <p:nvSpPr>
          <p:cNvPr id="481" name="Google Shape;481;p55"/>
          <p:cNvSpPr txBox="1"/>
          <p:nvPr/>
        </p:nvSpPr>
        <p:spPr>
          <a:xfrm>
            <a:off x="10336692" y="4710046"/>
            <a:ext cx="18282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DESCRIPTEURS PRIMAIRES</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Caractérisation Phenodes Accessions </a:t>
            </a:r>
            <a:endParaRPr b="0" i="0" sz="1800" u="none" cap="none" strike="noStrike">
              <a:solidFill>
                <a:srgbClr val="000000"/>
              </a:solidFill>
              <a:latin typeface="Calibri"/>
              <a:ea typeface="Calibri"/>
              <a:cs typeface="Calibri"/>
              <a:sym typeface="Calibri"/>
            </a:endParaRPr>
          </a:p>
        </p:txBody>
      </p:sp>
      <p:sp>
        <p:nvSpPr>
          <p:cNvPr id="482" name="Google Shape;482;p55"/>
          <p:cNvSpPr/>
          <p:nvPr/>
        </p:nvSpPr>
        <p:spPr>
          <a:xfrm>
            <a:off x="6096000" y="6319732"/>
            <a:ext cx="6096000" cy="5421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lang="en-US" sz="2400" u="sng">
                <a:latin typeface="Calibri"/>
                <a:ea typeface="Calibri"/>
                <a:cs typeface="Calibri"/>
                <a:sym typeface="Calibri"/>
              </a:rPr>
              <a:t>Raw data long term conservation</a:t>
            </a:r>
            <a:endParaRPr b="1" i="0" sz="2400" u="sng" cap="none" strike="noStrike">
              <a:solidFill>
                <a:srgbClr val="000000"/>
              </a:solidFill>
              <a:latin typeface="Calibri"/>
              <a:ea typeface="Calibri"/>
              <a:cs typeface="Calibri"/>
              <a:sym typeface="Calibri"/>
            </a:endParaRPr>
          </a:p>
        </p:txBody>
      </p:sp>
      <p:graphicFrame>
        <p:nvGraphicFramePr>
          <p:cNvPr id="483" name="Google Shape;483;p55"/>
          <p:cNvGraphicFramePr/>
          <p:nvPr/>
        </p:nvGraphicFramePr>
        <p:xfrm>
          <a:off x="206483" y="3969849"/>
          <a:ext cx="3000000" cy="3000000"/>
        </p:xfrm>
        <a:graphic>
          <a:graphicData uri="http://schemas.openxmlformats.org/drawingml/2006/table">
            <a:tbl>
              <a:tblPr bandRow="1" firstRow="1">
                <a:noFill/>
                <a:tableStyleId>{4C5D3179-86D5-4EFB-A04D-2412B855A29A}</a:tableStyleId>
              </a:tblPr>
              <a:tblGrid>
                <a:gridCol w="978150"/>
                <a:gridCol w="1022375"/>
                <a:gridCol w="1023825"/>
                <a:gridCol w="1121125"/>
                <a:gridCol w="521875"/>
                <a:gridCol w="1022325"/>
              </a:tblGrid>
              <a:tr h="123100">
                <a:tc>
                  <a:txBody>
                    <a:bodyPr/>
                    <a:lstStyle/>
                    <a:p>
                      <a:pPr indent="0" lvl="0" marL="0" marR="0" rtl="0" algn="ctr">
                        <a:spcBef>
                          <a:spcPts val="0"/>
                        </a:spcBef>
                        <a:spcAft>
                          <a:spcPts val="0"/>
                        </a:spcAft>
                        <a:buNone/>
                      </a:pPr>
                      <a:r>
                        <a:rPr b="1" lang="en-US" sz="1300">
                          <a:solidFill>
                            <a:srgbClr val="FFFFFF"/>
                          </a:solidFill>
                        </a:rPr>
                        <a:t>Genotype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Treatment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N</a:t>
                      </a:r>
                      <a:r>
                        <a:rPr b="1" lang="en-US" sz="1300">
                          <a:solidFill>
                            <a:srgbClr val="FFFFFF"/>
                          </a:solidFill>
                        </a:rPr>
                        <a:t> input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Date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Rep</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c>
                  <a:txBody>
                    <a:bodyPr/>
                    <a:lstStyle/>
                    <a:p>
                      <a:pPr indent="0" lvl="0" marL="0" marR="0" rtl="0" algn="ctr">
                        <a:spcBef>
                          <a:spcPts val="0"/>
                        </a:spcBef>
                        <a:spcAft>
                          <a:spcPts val="0"/>
                        </a:spcAft>
                        <a:buNone/>
                      </a:pPr>
                      <a:r>
                        <a:rPr b="1" lang="en-US" sz="1300">
                          <a:solidFill>
                            <a:srgbClr val="FFFFFF"/>
                          </a:solidFill>
                        </a:rPr>
                        <a:t>Fusariose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70AD47"/>
                    </a:solidFill>
                  </a:tcPr>
                </a:tc>
              </a:tr>
              <a:tr h="123100">
                <a:tc>
                  <a:txBody>
                    <a:bodyPr/>
                    <a:lstStyle/>
                    <a:p>
                      <a:pPr indent="0" lvl="0" marL="0" marR="0" rtl="0" algn="l">
                        <a:spcBef>
                          <a:spcPts val="0"/>
                        </a:spcBef>
                        <a:spcAft>
                          <a:spcPts val="0"/>
                        </a:spcAft>
                        <a:buNone/>
                      </a:pPr>
                      <a:r>
                        <a:rPr lang="en-US" sz="1400"/>
                        <a:t>Soissons</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low input</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spcBef>
                          <a:spcPts val="0"/>
                        </a:spcBef>
                        <a:spcAft>
                          <a:spcPts val="0"/>
                        </a:spcAft>
                        <a:buNone/>
                      </a:pPr>
                      <a:r>
                        <a:rPr lang="en-US" sz="1400" u="none" strike="noStrike"/>
                        <a:t>15,3225129</a:t>
                      </a:r>
                      <a:endParaRPr b="0" i="0" sz="1400" u="none" strike="noStrike">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15/11/2011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5</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23100">
                <a:tc>
                  <a:txBody>
                    <a:bodyPr/>
                    <a:lstStyle/>
                    <a:p>
                      <a:pPr indent="0" lvl="0" marL="0" marR="0" rtl="0" algn="l">
                        <a:spcBef>
                          <a:spcPts val="0"/>
                        </a:spcBef>
                        <a:spcAft>
                          <a:spcPts val="0"/>
                        </a:spcAft>
                        <a:buNone/>
                      </a:pPr>
                      <a:r>
                        <a:rPr lang="en-US" sz="1400"/>
                        <a:t>Soissons</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low input</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r">
                        <a:spcBef>
                          <a:spcPts val="0"/>
                        </a:spcBef>
                        <a:spcAft>
                          <a:spcPts val="0"/>
                        </a:spcAft>
                        <a:buNone/>
                      </a:pPr>
                      <a:r>
                        <a:rPr lang="en-US" sz="1400" u="none" strike="noStrike"/>
                        <a:t>15,3430556</a:t>
                      </a:r>
                      <a:endParaRPr b="0" i="0" sz="1400" u="none" strike="noStrike">
                        <a:latin typeface="Calibri"/>
                        <a:ea typeface="Calibri"/>
                        <a:cs typeface="Calibri"/>
                        <a:sym typeface="Calibri"/>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16/11/2011</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2</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a:t>7</a:t>
                      </a:r>
                      <a:endParaRPr sz="1400">
                        <a:latin typeface="Calibri"/>
                        <a:ea typeface="Calibri"/>
                        <a:cs typeface="Calibri"/>
                        <a:sym typeface="Calibri"/>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484" name="Google Shape;484;p55"/>
          <p:cNvGraphicFramePr/>
          <p:nvPr/>
        </p:nvGraphicFramePr>
        <p:xfrm>
          <a:off x="6282356" y="4019385"/>
          <a:ext cx="3000000" cy="3000000"/>
        </p:xfrm>
        <a:graphic>
          <a:graphicData uri="http://schemas.openxmlformats.org/drawingml/2006/table">
            <a:tbl>
              <a:tblPr bandRow="1" firstRow="1">
                <a:noFill/>
                <a:tableStyleId>{4C5D3179-86D5-4EFB-A04D-2412B855A29A}</a:tableStyleId>
              </a:tblPr>
              <a:tblGrid>
                <a:gridCol w="944875"/>
                <a:gridCol w="987625"/>
                <a:gridCol w="978475"/>
              </a:tblGrid>
              <a:tr h="153900">
                <a:tc>
                  <a:txBody>
                    <a:bodyPr/>
                    <a:lstStyle/>
                    <a:p>
                      <a:pPr indent="0" lvl="0" marL="0" marR="0" rtl="0" algn="l">
                        <a:spcBef>
                          <a:spcPts val="0"/>
                        </a:spcBef>
                        <a:spcAft>
                          <a:spcPts val="0"/>
                        </a:spcAft>
                        <a:buNone/>
                      </a:pPr>
                      <a:r>
                        <a:rPr b="1" lang="en-US" sz="1300" u="none" cap="none" strike="noStrike">
                          <a:solidFill>
                            <a:srgbClr val="FFFFFF"/>
                          </a:solidFill>
                        </a:rPr>
                        <a:t>Genotype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c>
                  <a:txBody>
                    <a:bodyPr/>
                    <a:lstStyle/>
                    <a:p>
                      <a:pPr indent="0" lvl="0" marL="0" marR="0" rtl="0" algn="l">
                        <a:spcBef>
                          <a:spcPts val="0"/>
                        </a:spcBef>
                        <a:spcAft>
                          <a:spcPts val="0"/>
                        </a:spcAft>
                        <a:buNone/>
                      </a:pPr>
                      <a:r>
                        <a:rPr b="1" lang="en-US" sz="1300">
                          <a:solidFill>
                            <a:srgbClr val="FFFFFF"/>
                          </a:solidFill>
                        </a:rPr>
                        <a:t>Treatment</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c>
                  <a:txBody>
                    <a:bodyPr/>
                    <a:lstStyle/>
                    <a:p>
                      <a:pPr indent="0" lvl="0" marL="0" marR="0" rtl="0" algn="l">
                        <a:spcBef>
                          <a:spcPts val="0"/>
                        </a:spcBef>
                        <a:spcAft>
                          <a:spcPts val="0"/>
                        </a:spcAft>
                        <a:buNone/>
                      </a:pPr>
                      <a:r>
                        <a:rPr b="1" lang="en-US" sz="1300">
                          <a:solidFill>
                            <a:srgbClr val="FFFFFF"/>
                          </a:solidFill>
                        </a:rPr>
                        <a:t>Fusariose</a:t>
                      </a:r>
                      <a:endParaRPr b="1" sz="1300">
                        <a:solidFill>
                          <a:srgbClr val="FFFFFF"/>
                        </a:solidFill>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4472C4"/>
                    </a:solidFill>
                  </a:tcPr>
                </a:tc>
              </a:tr>
              <a:tr h="153900">
                <a:tc>
                  <a:txBody>
                    <a:bodyPr/>
                    <a:lstStyle/>
                    <a:p>
                      <a:pPr indent="0" lvl="0" marL="0" marR="0" rtl="0" algn="l">
                        <a:spcBef>
                          <a:spcPts val="0"/>
                        </a:spcBef>
                        <a:spcAft>
                          <a:spcPts val="0"/>
                        </a:spcAft>
                        <a:buNone/>
                      </a:pPr>
                      <a:r>
                        <a:rPr lang="en-US" sz="1300"/>
                        <a:t>Soissons</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300"/>
                        <a:t>low input</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300"/>
                        <a:t>6</a:t>
                      </a:r>
                      <a:endParaRPr sz="1300">
                        <a:latin typeface="Calibri"/>
                        <a:ea typeface="Calibri"/>
                        <a:cs typeface="Calibri"/>
                        <a:sym typeface="Calibri"/>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485" name="Google Shape;485;p55"/>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sp>
        <p:nvSpPr>
          <p:cNvPr id="1120" name="Google Shape;1120;p118"/>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342900" lvl="0" marL="457200" rtl="0" algn="l">
              <a:spcBef>
                <a:spcPts val="360"/>
              </a:spcBef>
              <a:spcAft>
                <a:spcPts val="0"/>
              </a:spcAft>
              <a:buSzPts val="1800"/>
              <a:buChar char="•"/>
            </a:pPr>
            <a:r>
              <a:rPr lang="en-US"/>
              <a:t>A way to handle </a:t>
            </a:r>
            <a:r>
              <a:rPr lang="en-US"/>
              <a:t>confidential project data</a:t>
            </a:r>
            <a:endParaRPr/>
          </a:p>
          <a:p>
            <a:pPr indent="-342900" lvl="0" marL="457200" rtl="0" algn="l">
              <a:spcBef>
                <a:spcPts val="0"/>
              </a:spcBef>
              <a:spcAft>
                <a:spcPts val="0"/>
              </a:spcAft>
              <a:buSzPts val="1800"/>
              <a:buChar char="•"/>
            </a:pPr>
            <a:r>
              <a:rPr lang="en-US"/>
              <a:t>Based on ISA, and MIAPPE compliant</a:t>
            </a:r>
            <a:endParaRPr/>
          </a:p>
          <a:p>
            <a:pPr indent="-342900" lvl="0" marL="457200" rtl="0" algn="l">
              <a:spcBef>
                <a:spcPts val="0"/>
              </a:spcBef>
              <a:spcAft>
                <a:spcPts val="0"/>
              </a:spcAft>
              <a:buSzPts val="1800"/>
              <a:buChar char="•"/>
            </a:pPr>
            <a:r>
              <a:rPr lang="en-US"/>
              <a:t>MIAPPE metadata option in SEEK / or inside the spreadsheet template</a:t>
            </a:r>
            <a:endParaRPr/>
          </a:p>
          <a:p>
            <a:pPr indent="-342900" lvl="0" marL="457200" rtl="0" algn="l">
              <a:spcBef>
                <a:spcPts val="0"/>
              </a:spcBef>
              <a:spcAft>
                <a:spcPts val="0"/>
              </a:spcAft>
              <a:buSzPts val="1800"/>
              <a:buChar char="•"/>
            </a:pPr>
            <a:r>
              <a:rPr lang="en-US"/>
              <a:t>Coming soon: the MIAPPE xlsx template validator</a:t>
            </a:r>
            <a:endParaRPr/>
          </a:p>
        </p:txBody>
      </p:sp>
      <p:sp>
        <p:nvSpPr>
          <p:cNvPr id="1121" name="Google Shape;1121;p118"/>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a:t>MIAPPE Template, Frictionless validator and FAIRDOM-SEEK</a:t>
            </a:r>
            <a:endParaRPr/>
          </a:p>
        </p:txBody>
      </p:sp>
      <p:sp>
        <p:nvSpPr>
          <p:cNvPr id="1122" name="Google Shape;1122;p118"/>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ElF</a:t>
            </a:r>
            <a:endParaRPr b="1">
              <a:latin typeface="Corbel"/>
              <a:ea typeface="Corbel"/>
              <a:cs typeface="Corbel"/>
              <a:sym typeface="Corbel"/>
            </a:endParaRPr>
          </a:p>
        </p:txBody>
      </p:sp>
      <p:pic>
        <p:nvPicPr>
          <p:cNvPr id="1123" name="Google Shape;1123;p118"/>
          <p:cNvPicPr preferRelativeResize="0"/>
          <p:nvPr/>
        </p:nvPicPr>
        <p:blipFill>
          <a:blip r:embed="rId3">
            <a:alphaModFix/>
          </a:blip>
          <a:stretch>
            <a:fillRect/>
          </a:stretch>
        </p:blipFill>
        <p:spPr>
          <a:xfrm>
            <a:off x="2640845" y="2790200"/>
            <a:ext cx="6910301" cy="389892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119"/>
          <p:cNvSpPr txBox="1"/>
          <p:nvPr>
            <p:ph idx="4294967295" type="title"/>
          </p:nvPr>
        </p:nvSpPr>
        <p:spPr>
          <a:xfrm>
            <a:off x="1523880" y="2493360"/>
            <a:ext cx="9143700" cy="1275300"/>
          </a:xfrm>
          <a:prstGeom prst="rect">
            <a:avLst/>
          </a:prstGeom>
          <a:noFill/>
          <a:ln>
            <a:noFill/>
          </a:ln>
        </p:spPr>
        <p:txBody>
          <a:bodyPr anchorCtr="0" anchor="b" bIns="45700" lIns="91425" spcFirstLastPara="1" rIns="91425" wrap="square" tIns="45700">
            <a:normAutofit fontScale="90000"/>
          </a:bodyPr>
          <a:lstStyle/>
          <a:p>
            <a:pPr indent="0" lvl="0" marL="0" marR="0" rtl="0" algn="ctr">
              <a:lnSpc>
                <a:spcPct val="90000"/>
              </a:lnSpc>
              <a:spcBef>
                <a:spcPts val="0"/>
              </a:spcBef>
              <a:spcAft>
                <a:spcPts val="0"/>
              </a:spcAft>
              <a:buClr>
                <a:schemeClr val="accent1"/>
              </a:buClr>
              <a:buSzPct val="100000"/>
              <a:buFont typeface="Calibri"/>
              <a:buNone/>
            </a:pPr>
            <a:r>
              <a:rPr b="1" lang="en-US" sz="5500">
                <a:solidFill>
                  <a:schemeClr val="accent1"/>
                </a:solidFill>
                <a:latin typeface="Calibri"/>
                <a:ea typeface="Calibri"/>
                <a:cs typeface="Calibri"/>
                <a:sym typeface="Calibri"/>
              </a:rPr>
              <a:t>AGENT Data File Validator Demo</a:t>
            </a:r>
            <a:endParaRPr b="0" i="0" sz="55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sp>
        <p:nvSpPr>
          <p:cNvPr id="1133" name="Google Shape;1133;p120"/>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368300" lvl="0" marL="457200" marR="0" rtl="0" algn="l">
              <a:lnSpc>
                <a:spcPct val="90000"/>
              </a:lnSpc>
              <a:spcBef>
                <a:spcPts val="1100"/>
              </a:spcBef>
              <a:spcAft>
                <a:spcPts val="0"/>
              </a:spcAft>
              <a:buClr>
                <a:schemeClr val="accent1"/>
              </a:buClr>
              <a:buSzPts val="2400"/>
              <a:buFont typeface="Calibri"/>
              <a:buChar char="●"/>
            </a:pPr>
            <a:r>
              <a:rPr lang="en-US" sz="2400">
                <a:solidFill>
                  <a:schemeClr val="accent1"/>
                </a:solidFill>
                <a:latin typeface="Calibri"/>
                <a:ea typeface="Calibri"/>
                <a:cs typeface="Calibri"/>
                <a:sym typeface="Calibri"/>
              </a:rPr>
              <a:t>Developed by Reinhoud de Blok &amp; Matthijs Brouwer (WUR)</a:t>
            </a:r>
            <a:endParaRPr sz="2400">
              <a:solidFill>
                <a:schemeClr val="accent1"/>
              </a:solidFill>
              <a:latin typeface="Calibri"/>
              <a:ea typeface="Calibri"/>
              <a:cs typeface="Calibri"/>
              <a:sym typeface="Calibri"/>
            </a:endParaRPr>
          </a:p>
          <a:p>
            <a:pPr indent="-368300" lvl="0" marL="457200" marR="0" rtl="0" algn="l">
              <a:lnSpc>
                <a:spcPct val="90000"/>
              </a:lnSpc>
              <a:spcBef>
                <a:spcPts val="1100"/>
              </a:spcBef>
              <a:spcAft>
                <a:spcPts val="0"/>
              </a:spcAft>
              <a:buClr>
                <a:schemeClr val="accent1"/>
              </a:buClr>
              <a:buSzPts val="2400"/>
              <a:buFont typeface="Calibri"/>
              <a:buChar char="●"/>
            </a:pPr>
            <a:r>
              <a:rPr lang="en-US" sz="2400">
                <a:solidFill>
                  <a:schemeClr val="accent1"/>
                </a:solidFill>
                <a:latin typeface="Calibri"/>
                <a:ea typeface="Calibri"/>
                <a:cs typeface="Calibri"/>
                <a:sym typeface="Calibri"/>
              </a:rPr>
              <a:t>Based on the </a:t>
            </a:r>
            <a:r>
              <a:rPr lang="en-US" sz="2400" u="sng">
                <a:solidFill>
                  <a:schemeClr val="hlink"/>
                </a:solidFill>
                <a:latin typeface="Calibri"/>
                <a:ea typeface="Calibri"/>
                <a:cs typeface="Calibri"/>
                <a:sym typeface="Calibri"/>
                <a:hlinkClick r:id="rId3"/>
              </a:rPr>
              <a:t>Frictionless framework</a:t>
            </a:r>
            <a:r>
              <a:rPr lang="en-US" sz="2400">
                <a:solidFill>
                  <a:schemeClr val="accent1"/>
                </a:solidFill>
                <a:latin typeface="Calibri"/>
                <a:ea typeface="Calibri"/>
                <a:cs typeface="Calibri"/>
                <a:sym typeface="Calibri"/>
              </a:rPr>
              <a:t> </a:t>
            </a:r>
            <a:endParaRPr sz="2400">
              <a:solidFill>
                <a:schemeClr val="accent1"/>
              </a:solidFill>
              <a:latin typeface="Calibri"/>
              <a:ea typeface="Calibri"/>
              <a:cs typeface="Calibri"/>
              <a:sym typeface="Calibri"/>
            </a:endParaRPr>
          </a:p>
          <a:p>
            <a:pPr indent="-368300" lvl="0" marL="457200" rtl="0" algn="l">
              <a:lnSpc>
                <a:spcPct val="90000"/>
              </a:lnSpc>
              <a:spcBef>
                <a:spcPts val="1100"/>
              </a:spcBef>
              <a:spcAft>
                <a:spcPts val="0"/>
              </a:spcAft>
              <a:buClr>
                <a:schemeClr val="accent1"/>
              </a:buClr>
              <a:buSzPts val="2400"/>
              <a:buFont typeface="Calibri"/>
              <a:buChar char="●"/>
            </a:pPr>
            <a:r>
              <a:rPr lang="en-US" sz="2400">
                <a:solidFill>
                  <a:schemeClr val="accent1"/>
                </a:solidFill>
                <a:latin typeface="Calibri"/>
                <a:ea typeface="Calibri"/>
                <a:cs typeface="Calibri"/>
                <a:sym typeface="Calibri"/>
              </a:rPr>
              <a:t>Uses the </a:t>
            </a:r>
            <a:r>
              <a:rPr lang="en-US" sz="2400" u="sng">
                <a:solidFill>
                  <a:schemeClr val="hlink"/>
                </a:solidFill>
                <a:latin typeface="Calibri"/>
                <a:ea typeface="Calibri"/>
                <a:cs typeface="Calibri"/>
                <a:sym typeface="Calibri"/>
                <a:hlinkClick r:id="rId4"/>
              </a:rPr>
              <a:t>API</a:t>
            </a:r>
            <a:r>
              <a:rPr lang="en-US" sz="2400">
                <a:solidFill>
                  <a:schemeClr val="accent1"/>
                </a:solidFill>
                <a:latin typeface="Calibri"/>
                <a:ea typeface="Calibri"/>
                <a:cs typeface="Calibri"/>
                <a:sym typeface="Calibri"/>
              </a:rPr>
              <a:t> to communicate with FAIRDOM</a:t>
            </a:r>
            <a:endParaRPr sz="2400">
              <a:solidFill>
                <a:schemeClr val="accent1"/>
              </a:solidFill>
              <a:latin typeface="Calibri"/>
              <a:ea typeface="Calibri"/>
              <a:cs typeface="Calibri"/>
              <a:sym typeface="Calibri"/>
            </a:endParaRPr>
          </a:p>
          <a:p>
            <a:pPr indent="-368300" lvl="0" marL="457200" rtl="0" algn="l">
              <a:lnSpc>
                <a:spcPct val="90000"/>
              </a:lnSpc>
              <a:spcBef>
                <a:spcPts val="1100"/>
              </a:spcBef>
              <a:spcAft>
                <a:spcPts val="0"/>
              </a:spcAft>
              <a:buClr>
                <a:schemeClr val="accent1"/>
              </a:buClr>
              <a:buSzPts val="2400"/>
              <a:buFont typeface="Calibri"/>
              <a:buChar char="●"/>
            </a:pPr>
            <a:r>
              <a:rPr lang="en-US" sz="2400">
                <a:solidFill>
                  <a:schemeClr val="accent1"/>
                </a:solidFill>
                <a:latin typeface="Calibri"/>
                <a:ea typeface="Calibri"/>
                <a:cs typeface="Calibri"/>
                <a:sym typeface="Calibri"/>
              </a:rPr>
              <a:t>The code is on the </a:t>
            </a:r>
            <a:r>
              <a:rPr lang="en-US" sz="2400" u="sng">
                <a:solidFill>
                  <a:schemeClr val="hlink"/>
                </a:solidFill>
                <a:latin typeface="Calibri"/>
                <a:ea typeface="Calibri"/>
                <a:cs typeface="Calibri"/>
                <a:sym typeface="Calibri"/>
                <a:hlinkClick r:id="rId5"/>
              </a:rPr>
              <a:t>AGENT GitHub</a:t>
            </a:r>
            <a:r>
              <a:rPr lang="en-US" sz="2400">
                <a:solidFill>
                  <a:schemeClr val="accent1"/>
                </a:solidFill>
                <a:latin typeface="Calibri"/>
                <a:ea typeface="Calibri"/>
                <a:cs typeface="Calibri"/>
                <a:sym typeface="Calibri"/>
              </a:rPr>
              <a:t> (but still private)</a:t>
            </a:r>
            <a:endParaRPr sz="2400">
              <a:solidFill>
                <a:schemeClr val="accent1"/>
              </a:solidFill>
              <a:latin typeface="Calibri"/>
              <a:ea typeface="Calibri"/>
              <a:cs typeface="Calibri"/>
              <a:sym typeface="Calibri"/>
            </a:endParaRPr>
          </a:p>
          <a:p>
            <a:pPr indent="-368300" lvl="0" marL="457200" marR="0" rtl="0" algn="l">
              <a:lnSpc>
                <a:spcPct val="90000"/>
              </a:lnSpc>
              <a:spcBef>
                <a:spcPts val="1100"/>
              </a:spcBef>
              <a:spcAft>
                <a:spcPts val="0"/>
              </a:spcAft>
              <a:buClr>
                <a:schemeClr val="accent1"/>
              </a:buClr>
              <a:buSzPts val="2400"/>
              <a:buFont typeface="Calibri"/>
              <a:buChar char="●"/>
            </a:pPr>
            <a:r>
              <a:rPr lang="en-US" sz="2400">
                <a:solidFill>
                  <a:schemeClr val="accent1"/>
                </a:solidFill>
                <a:latin typeface="Calibri"/>
                <a:ea typeface="Calibri"/>
                <a:cs typeface="Calibri"/>
                <a:sym typeface="Calibri"/>
              </a:rPr>
              <a:t>The instance in use is deployed in a container, on a server at INRAE</a:t>
            </a:r>
            <a:endParaRPr sz="2400">
              <a:solidFill>
                <a:schemeClr val="accent1"/>
              </a:solidFill>
              <a:latin typeface="Calibri"/>
              <a:ea typeface="Calibri"/>
              <a:cs typeface="Calibri"/>
              <a:sym typeface="Calibri"/>
            </a:endParaRPr>
          </a:p>
          <a:p>
            <a:pPr indent="-368300" lvl="0" marL="457200" marR="0" rtl="0" algn="l">
              <a:lnSpc>
                <a:spcPct val="90000"/>
              </a:lnSpc>
              <a:spcBef>
                <a:spcPts val="1100"/>
              </a:spcBef>
              <a:spcAft>
                <a:spcPts val="0"/>
              </a:spcAft>
              <a:buClr>
                <a:schemeClr val="accent1"/>
              </a:buClr>
              <a:buSzPts val="2400"/>
              <a:buFont typeface="Calibri"/>
              <a:buChar char="●"/>
            </a:pPr>
            <a:r>
              <a:rPr lang="en-US" sz="2400">
                <a:solidFill>
                  <a:schemeClr val="accent1"/>
                </a:solidFill>
                <a:latin typeface="Calibri"/>
                <a:ea typeface="Calibri"/>
                <a:cs typeface="Calibri"/>
                <a:sym typeface="Calibri"/>
              </a:rPr>
              <a:t>Checks every 5 min for new files, corrects them, tags them ‘Valid’ or ‘Invalid’ and creates detailed validation reports.</a:t>
            </a:r>
            <a:endParaRPr sz="2400">
              <a:solidFill>
                <a:schemeClr val="accent1"/>
              </a:solidFill>
              <a:latin typeface="Calibri"/>
              <a:ea typeface="Calibri"/>
              <a:cs typeface="Calibri"/>
              <a:sym typeface="Calibri"/>
            </a:endParaRPr>
          </a:p>
          <a:p>
            <a:pPr indent="0" lvl="0" marL="0" marR="0" rtl="0" algn="l">
              <a:lnSpc>
                <a:spcPct val="90000"/>
              </a:lnSpc>
              <a:spcBef>
                <a:spcPts val="1100"/>
              </a:spcBef>
              <a:spcAft>
                <a:spcPts val="0"/>
              </a:spcAft>
              <a:buNone/>
            </a:pPr>
            <a:r>
              <a:t/>
            </a:r>
            <a:endParaRPr sz="2400">
              <a:solidFill>
                <a:schemeClr val="accent1"/>
              </a:solidFill>
              <a:latin typeface="Calibri"/>
              <a:ea typeface="Calibri"/>
              <a:cs typeface="Calibri"/>
              <a:sym typeface="Calibri"/>
            </a:endParaRPr>
          </a:p>
          <a:p>
            <a:pPr indent="0" lvl="0" marL="0" marR="0" rtl="0" algn="l">
              <a:lnSpc>
                <a:spcPct val="90000"/>
              </a:lnSpc>
              <a:spcBef>
                <a:spcPts val="1100"/>
              </a:spcBef>
              <a:spcAft>
                <a:spcPts val="0"/>
              </a:spcAft>
              <a:buNone/>
            </a:pPr>
            <a:r>
              <a:rPr lang="en-US" sz="2000">
                <a:solidFill>
                  <a:schemeClr val="accent1"/>
                </a:solidFill>
                <a:latin typeface="Calibri"/>
                <a:ea typeface="Calibri"/>
                <a:cs typeface="Calibri"/>
                <a:sym typeface="Calibri"/>
              </a:rPr>
              <a:t>If you encounter bugs or would like to request a feature, please contact us: </a:t>
            </a:r>
            <a:r>
              <a:rPr lang="en-US" sz="2000" u="sng">
                <a:solidFill>
                  <a:schemeClr val="hlink"/>
                </a:solidFill>
                <a:latin typeface="Calibri"/>
                <a:ea typeface="Calibri"/>
                <a:cs typeface="Calibri"/>
                <a:sym typeface="Calibri"/>
                <a:hlinkClick r:id="rId6"/>
              </a:rPr>
              <a:t>agent-helpdesk@inrae.fr</a:t>
            </a:r>
            <a:r>
              <a:rPr lang="en-US" sz="2000">
                <a:solidFill>
                  <a:schemeClr val="accent1"/>
                </a:solidFill>
                <a:latin typeface="Calibri"/>
                <a:ea typeface="Calibri"/>
                <a:cs typeface="Calibri"/>
                <a:sym typeface="Calibri"/>
              </a:rPr>
              <a:t> </a:t>
            </a:r>
            <a:endParaRPr sz="2000">
              <a:solidFill>
                <a:schemeClr val="accent1"/>
              </a:solidFill>
              <a:latin typeface="Calibri"/>
              <a:ea typeface="Calibri"/>
              <a:cs typeface="Calibri"/>
              <a:sym typeface="Calibri"/>
            </a:endParaRPr>
          </a:p>
        </p:txBody>
      </p:sp>
      <p:sp>
        <p:nvSpPr>
          <p:cNvPr id="1134" name="Google Shape;1134;p120"/>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What is the validator</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p121"/>
          <p:cNvPicPr preferRelativeResize="0"/>
          <p:nvPr/>
        </p:nvPicPr>
        <p:blipFill>
          <a:blip r:embed="rId3">
            <a:alphaModFix/>
          </a:blip>
          <a:stretch>
            <a:fillRect/>
          </a:stretch>
        </p:blipFill>
        <p:spPr>
          <a:xfrm>
            <a:off x="323850" y="2247888"/>
            <a:ext cx="8839200" cy="4638675"/>
          </a:xfrm>
          <a:prstGeom prst="rect">
            <a:avLst/>
          </a:prstGeom>
          <a:noFill/>
          <a:ln>
            <a:noFill/>
          </a:ln>
        </p:spPr>
      </p:pic>
      <p:sp>
        <p:nvSpPr>
          <p:cNvPr id="1140" name="Google Shape;1140;p121"/>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0" i="0" sz="2800" u="none" cap="none" strike="noStrike">
              <a:solidFill>
                <a:srgbClr val="000000"/>
              </a:solidFill>
              <a:latin typeface="Arial"/>
              <a:ea typeface="Arial"/>
              <a:cs typeface="Arial"/>
              <a:sym typeface="Arial"/>
            </a:endParaRPr>
          </a:p>
        </p:txBody>
      </p:sp>
      <p:sp>
        <p:nvSpPr>
          <p:cNvPr id="1141" name="Google Shape;1141;p121"/>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1: Choose an invalid file to correct.</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cxnSp>
        <p:nvCxnSpPr>
          <p:cNvPr id="1142" name="Google Shape;1142;p121"/>
          <p:cNvCxnSpPr/>
          <p:nvPr/>
        </p:nvCxnSpPr>
        <p:spPr>
          <a:xfrm flipH="1">
            <a:off x="3782175" y="2763975"/>
            <a:ext cx="1039200" cy="540300"/>
          </a:xfrm>
          <a:prstGeom prst="straightConnector1">
            <a:avLst/>
          </a:prstGeom>
          <a:noFill/>
          <a:ln cap="flat" cmpd="sng" w="38100">
            <a:solidFill>
              <a:schemeClr val="accent5"/>
            </a:solidFill>
            <a:prstDash val="solid"/>
            <a:round/>
            <a:headEnd len="sm" w="sm" type="none"/>
            <a:tailEnd len="med" w="med" type="triangle"/>
          </a:ln>
        </p:spPr>
      </p:cxnSp>
      <p:sp>
        <p:nvSpPr>
          <p:cNvPr id="1143" name="Google Shape;1143;p121"/>
          <p:cNvSpPr txBox="1"/>
          <p:nvPr/>
        </p:nvSpPr>
        <p:spPr>
          <a:xfrm>
            <a:off x="4793675" y="2535375"/>
            <a:ext cx="7578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The “Invalid” tag is selected</a:t>
            </a:r>
            <a:endParaRPr b="1" i="0" sz="1500" u="none" cap="none" strike="noStrike">
              <a:solidFill>
                <a:schemeClr val="accent2"/>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22"/>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1" sz="2800">
              <a:solidFill>
                <a:schemeClr val="accent1"/>
              </a:solidFill>
              <a:latin typeface="Calibri"/>
              <a:ea typeface="Calibri"/>
              <a:cs typeface="Calibri"/>
              <a:sym typeface="Calibri"/>
            </a:endParaRPr>
          </a:p>
        </p:txBody>
      </p:sp>
      <p:sp>
        <p:nvSpPr>
          <p:cNvPr id="1149" name="Google Shape;1149;p122"/>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2: Look at the corresponding generated validation report (it is in the same assay as the datafile).</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pic>
        <p:nvPicPr>
          <p:cNvPr id="1150" name="Google Shape;1150;p122"/>
          <p:cNvPicPr preferRelativeResize="0"/>
          <p:nvPr/>
        </p:nvPicPr>
        <p:blipFill rotWithShape="1">
          <a:blip r:embed="rId3">
            <a:alphaModFix/>
          </a:blip>
          <a:srcRect b="0" l="0" r="3975" t="0"/>
          <a:stretch/>
        </p:blipFill>
        <p:spPr>
          <a:xfrm>
            <a:off x="20775" y="2618500"/>
            <a:ext cx="6816452" cy="4239500"/>
          </a:xfrm>
          <a:prstGeom prst="rect">
            <a:avLst/>
          </a:prstGeom>
          <a:noFill/>
          <a:ln>
            <a:noFill/>
          </a:ln>
        </p:spPr>
      </p:pic>
      <p:sp>
        <p:nvSpPr>
          <p:cNvPr id="1151" name="Google Shape;1151;p122"/>
          <p:cNvSpPr txBox="1"/>
          <p:nvPr/>
        </p:nvSpPr>
        <p:spPr>
          <a:xfrm>
            <a:off x="5985150" y="4184075"/>
            <a:ext cx="322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The datafile</a:t>
            </a:r>
            <a:endParaRPr b="1" i="0" sz="1500" u="none" cap="none" strike="noStrike">
              <a:solidFill>
                <a:schemeClr val="accent2"/>
              </a:solidFill>
              <a:latin typeface="Arial"/>
              <a:ea typeface="Arial"/>
              <a:cs typeface="Arial"/>
              <a:sym typeface="Arial"/>
            </a:endParaRPr>
          </a:p>
        </p:txBody>
      </p:sp>
      <p:cxnSp>
        <p:nvCxnSpPr>
          <p:cNvPr id="1152" name="Google Shape;1152;p122"/>
          <p:cNvCxnSpPr/>
          <p:nvPr/>
        </p:nvCxnSpPr>
        <p:spPr>
          <a:xfrm flipH="1">
            <a:off x="5576125" y="4606625"/>
            <a:ext cx="1039200" cy="540300"/>
          </a:xfrm>
          <a:prstGeom prst="straightConnector1">
            <a:avLst/>
          </a:prstGeom>
          <a:noFill/>
          <a:ln cap="flat" cmpd="sng" w="38100">
            <a:solidFill>
              <a:schemeClr val="accent5"/>
            </a:solidFill>
            <a:prstDash val="solid"/>
            <a:round/>
            <a:headEnd len="sm" w="sm" type="none"/>
            <a:tailEnd len="med" w="med" type="triangle"/>
          </a:ln>
        </p:spPr>
      </p:cxnSp>
      <p:sp>
        <p:nvSpPr>
          <p:cNvPr id="1153" name="Google Shape;1153;p122"/>
          <p:cNvSpPr txBox="1"/>
          <p:nvPr/>
        </p:nvSpPr>
        <p:spPr>
          <a:xfrm>
            <a:off x="7204350" y="5098475"/>
            <a:ext cx="322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The latest report for the datafile</a:t>
            </a:r>
            <a:endParaRPr b="1" i="0" sz="1500" u="none" cap="none" strike="noStrike">
              <a:solidFill>
                <a:schemeClr val="accent2"/>
              </a:solidFill>
              <a:latin typeface="Arial"/>
              <a:ea typeface="Arial"/>
              <a:cs typeface="Arial"/>
              <a:sym typeface="Arial"/>
            </a:endParaRPr>
          </a:p>
        </p:txBody>
      </p:sp>
      <p:cxnSp>
        <p:nvCxnSpPr>
          <p:cNvPr id="1154" name="Google Shape;1154;p122"/>
          <p:cNvCxnSpPr/>
          <p:nvPr/>
        </p:nvCxnSpPr>
        <p:spPr>
          <a:xfrm flipH="1">
            <a:off x="6795325" y="5521025"/>
            <a:ext cx="1039200" cy="540300"/>
          </a:xfrm>
          <a:prstGeom prst="straightConnector1">
            <a:avLst/>
          </a:prstGeom>
          <a:noFill/>
          <a:ln cap="flat" cmpd="sng" w="38100">
            <a:solidFill>
              <a:schemeClr val="accent5"/>
            </a:solidFill>
            <a:prstDash val="solid"/>
            <a:round/>
            <a:headEnd len="sm" w="sm" type="none"/>
            <a:tailEnd len="med" w="med" type="triangle"/>
          </a:ln>
        </p:spPr>
      </p:cxn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23"/>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1" sz="2800">
              <a:solidFill>
                <a:schemeClr val="accent1"/>
              </a:solidFill>
              <a:latin typeface="Calibri"/>
              <a:ea typeface="Calibri"/>
              <a:cs typeface="Calibri"/>
              <a:sym typeface="Calibri"/>
            </a:endParaRPr>
          </a:p>
        </p:txBody>
      </p:sp>
      <p:sp>
        <p:nvSpPr>
          <p:cNvPr id="1160" name="Google Shape;1160;p123"/>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3: Compare the report to the datafile, and correct the datafile accordingly in a spreadsheet editor like ms excel or libreoffice calc.</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pic>
        <p:nvPicPr>
          <p:cNvPr id="1161" name="Google Shape;1161;p123"/>
          <p:cNvPicPr preferRelativeResize="0"/>
          <p:nvPr/>
        </p:nvPicPr>
        <p:blipFill rotWithShape="1">
          <a:blip r:embed="rId3">
            <a:alphaModFix/>
          </a:blip>
          <a:srcRect b="0" l="0" r="0" t="0"/>
          <a:stretch/>
        </p:blipFill>
        <p:spPr>
          <a:xfrm>
            <a:off x="0" y="2631925"/>
            <a:ext cx="7523025" cy="4226075"/>
          </a:xfrm>
          <a:prstGeom prst="rect">
            <a:avLst/>
          </a:prstGeom>
          <a:noFill/>
          <a:ln>
            <a:noFill/>
          </a:ln>
        </p:spPr>
      </p:pic>
      <p:cxnSp>
        <p:nvCxnSpPr>
          <p:cNvPr id="1162" name="Google Shape;1162;p123"/>
          <p:cNvCxnSpPr/>
          <p:nvPr/>
        </p:nvCxnSpPr>
        <p:spPr>
          <a:xfrm flipH="1">
            <a:off x="3741075" y="4779825"/>
            <a:ext cx="927900" cy="1440900"/>
          </a:xfrm>
          <a:prstGeom prst="straightConnector1">
            <a:avLst/>
          </a:prstGeom>
          <a:noFill/>
          <a:ln cap="flat" cmpd="sng" w="38100">
            <a:solidFill>
              <a:schemeClr val="accent5"/>
            </a:solidFill>
            <a:prstDash val="solid"/>
            <a:round/>
            <a:headEnd len="sm" w="sm" type="none"/>
            <a:tailEnd len="med" w="med" type="triangle"/>
          </a:ln>
        </p:spPr>
      </p:cxnSp>
      <p:sp>
        <p:nvSpPr>
          <p:cNvPr id="1163" name="Google Shape;1163;p123"/>
          <p:cNvSpPr txBox="1"/>
          <p:nvPr/>
        </p:nvSpPr>
        <p:spPr>
          <a:xfrm>
            <a:off x="4295025" y="4379625"/>
            <a:ext cx="322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An error</a:t>
            </a:r>
            <a:endParaRPr b="1" i="0" sz="1500" u="none" cap="none" strike="noStrike">
              <a:solidFill>
                <a:schemeClr val="accent2"/>
              </a:solidFill>
              <a:latin typeface="Arial"/>
              <a:ea typeface="Arial"/>
              <a:cs typeface="Arial"/>
              <a:sym typeface="Arial"/>
            </a:endParaRPr>
          </a:p>
        </p:txBody>
      </p:sp>
      <p:sp>
        <p:nvSpPr>
          <p:cNvPr id="1164" name="Google Shape;1164;p123"/>
          <p:cNvSpPr txBox="1"/>
          <p:nvPr/>
        </p:nvSpPr>
        <p:spPr>
          <a:xfrm>
            <a:off x="8243425" y="5749625"/>
            <a:ext cx="32280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The cell causing the error</a:t>
            </a:r>
            <a:endParaRPr b="1" i="0" sz="15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accent2"/>
                </a:solidFill>
                <a:latin typeface="Arial"/>
                <a:ea typeface="Arial"/>
                <a:cs typeface="Arial"/>
                <a:sym typeface="Arial"/>
              </a:rPr>
              <a:t>(here, the error is that it is empty whereas it’s a mandatory field)</a:t>
            </a:r>
            <a:endParaRPr b="0" i="0" sz="1500" u="none" cap="none" strike="noStrike">
              <a:solidFill>
                <a:schemeClr val="accent2"/>
              </a:solidFill>
              <a:latin typeface="Arial"/>
              <a:ea typeface="Arial"/>
              <a:cs typeface="Arial"/>
              <a:sym typeface="Arial"/>
            </a:endParaRPr>
          </a:p>
        </p:txBody>
      </p:sp>
      <p:pic>
        <p:nvPicPr>
          <p:cNvPr id="1165" name="Google Shape;1165;p123"/>
          <p:cNvPicPr preferRelativeResize="0"/>
          <p:nvPr/>
        </p:nvPicPr>
        <p:blipFill rotWithShape="1">
          <a:blip r:embed="rId4">
            <a:alphaModFix/>
          </a:blip>
          <a:srcRect b="0" l="0" r="0" t="0"/>
          <a:stretch/>
        </p:blipFill>
        <p:spPr>
          <a:xfrm>
            <a:off x="5430974" y="3072699"/>
            <a:ext cx="6761025" cy="2214075"/>
          </a:xfrm>
          <a:prstGeom prst="rect">
            <a:avLst/>
          </a:prstGeom>
          <a:noFill/>
          <a:ln>
            <a:noFill/>
          </a:ln>
        </p:spPr>
      </p:pic>
      <p:cxnSp>
        <p:nvCxnSpPr>
          <p:cNvPr id="1166" name="Google Shape;1166;p123"/>
          <p:cNvCxnSpPr/>
          <p:nvPr/>
        </p:nvCxnSpPr>
        <p:spPr>
          <a:xfrm flipH="1" rot="10800000">
            <a:off x="9712025" y="4364525"/>
            <a:ext cx="928500" cy="1385100"/>
          </a:xfrm>
          <a:prstGeom prst="straightConnector1">
            <a:avLst/>
          </a:prstGeom>
          <a:noFill/>
          <a:ln cap="flat" cmpd="sng" w="38100">
            <a:solidFill>
              <a:schemeClr val="accent5"/>
            </a:solidFill>
            <a:prstDash val="solid"/>
            <a:round/>
            <a:headEnd len="sm" w="sm" type="none"/>
            <a:tailEnd len="med" w="med" type="triangl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24"/>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0" i="0" sz="2800" u="none" cap="none" strike="noStrike">
              <a:solidFill>
                <a:srgbClr val="000000"/>
              </a:solidFill>
              <a:latin typeface="Arial"/>
              <a:ea typeface="Arial"/>
              <a:cs typeface="Arial"/>
              <a:sym typeface="Arial"/>
            </a:endParaRPr>
          </a:p>
        </p:txBody>
      </p:sp>
      <p:sp>
        <p:nvSpPr>
          <p:cNvPr id="1172" name="Google Shape;1172;p124"/>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4: Upload the corrected file to fairdom as a new version of your datafile. (1/2)</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pic>
        <p:nvPicPr>
          <p:cNvPr id="1173" name="Google Shape;1173;p124"/>
          <p:cNvPicPr preferRelativeResize="0"/>
          <p:nvPr/>
        </p:nvPicPr>
        <p:blipFill rotWithShape="1">
          <a:blip r:embed="rId3">
            <a:alphaModFix/>
          </a:blip>
          <a:srcRect b="0" l="0" r="0" t="0"/>
          <a:stretch/>
        </p:blipFill>
        <p:spPr>
          <a:xfrm>
            <a:off x="-275" y="2408600"/>
            <a:ext cx="11665801" cy="4449399"/>
          </a:xfrm>
          <a:prstGeom prst="rect">
            <a:avLst/>
          </a:prstGeom>
          <a:noFill/>
          <a:ln>
            <a:noFill/>
          </a:ln>
        </p:spPr>
      </p:pic>
      <p:cxnSp>
        <p:nvCxnSpPr>
          <p:cNvPr id="1174" name="Google Shape;1174;p124"/>
          <p:cNvCxnSpPr/>
          <p:nvPr/>
        </p:nvCxnSpPr>
        <p:spPr>
          <a:xfrm>
            <a:off x="6664025" y="2258300"/>
            <a:ext cx="3290700" cy="1191600"/>
          </a:xfrm>
          <a:prstGeom prst="straightConnector1">
            <a:avLst/>
          </a:prstGeom>
          <a:noFill/>
          <a:ln cap="flat" cmpd="sng" w="38100">
            <a:solidFill>
              <a:schemeClr val="accent5"/>
            </a:solidFill>
            <a:prstDash val="solid"/>
            <a:round/>
            <a:headEnd len="sm" w="sm" type="none"/>
            <a:tailEnd len="med" w="med" type="triangle"/>
          </a:ln>
        </p:spPr>
      </p:cxn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25"/>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0" i="0" sz="2800" u="none" cap="none" strike="noStrike">
              <a:solidFill>
                <a:srgbClr val="000000"/>
              </a:solidFill>
              <a:latin typeface="Arial"/>
              <a:ea typeface="Arial"/>
              <a:cs typeface="Arial"/>
              <a:sym typeface="Arial"/>
            </a:endParaRPr>
          </a:p>
        </p:txBody>
      </p:sp>
      <p:sp>
        <p:nvSpPr>
          <p:cNvPr id="1180" name="Google Shape;1180;p125"/>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4: Upload the corrected file to fairdom as a new version of your datafile. (2/2)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cxnSp>
        <p:nvCxnSpPr>
          <p:cNvPr id="1181" name="Google Shape;1181;p125"/>
          <p:cNvCxnSpPr/>
          <p:nvPr/>
        </p:nvCxnSpPr>
        <p:spPr>
          <a:xfrm>
            <a:off x="6664025" y="2258300"/>
            <a:ext cx="3290700" cy="1191600"/>
          </a:xfrm>
          <a:prstGeom prst="straightConnector1">
            <a:avLst/>
          </a:prstGeom>
          <a:noFill/>
          <a:ln cap="flat" cmpd="sng" w="38100">
            <a:solidFill>
              <a:schemeClr val="accent5"/>
            </a:solidFill>
            <a:prstDash val="solid"/>
            <a:round/>
            <a:headEnd len="sm" w="sm" type="none"/>
            <a:tailEnd len="med" w="med" type="triangle"/>
          </a:ln>
        </p:spPr>
      </p:cxnSp>
      <p:pic>
        <p:nvPicPr>
          <p:cNvPr id="1182" name="Google Shape;1182;p125"/>
          <p:cNvPicPr preferRelativeResize="0"/>
          <p:nvPr/>
        </p:nvPicPr>
        <p:blipFill rotWithShape="1">
          <a:blip r:embed="rId3">
            <a:alphaModFix/>
          </a:blip>
          <a:srcRect b="0" l="0" r="0" t="0"/>
          <a:stretch/>
        </p:blipFill>
        <p:spPr>
          <a:xfrm>
            <a:off x="-20500" y="2258300"/>
            <a:ext cx="9864218" cy="4660327"/>
          </a:xfrm>
          <a:prstGeom prst="rect">
            <a:avLst/>
          </a:prstGeom>
          <a:noFill/>
          <a:ln>
            <a:noFill/>
          </a:ln>
        </p:spPr>
      </p:pic>
      <p:cxnSp>
        <p:nvCxnSpPr>
          <p:cNvPr id="1183" name="Google Shape;1183;p125"/>
          <p:cNvCxnSpPr/>
          <p:nvPr/>
        </p:nvCxnSpPr>
        <p:spPr>
          <a:xfrm rot="10800000">
            <a:off x="955400" y="5929675"/>
            <a:ext cx="1607700" cy="55500"/>
          </a:xfrm>
          <a:prstGeom prst="straightConnector1">
            <a:avLst/>
          </a:prstGeom>
          <a:noFill/>
          <a:ln cap="flat" cmpd="sng" w="38100">
            <a:solidFill>
              <a:schemeClr val="accent5"/>
            </a:solidFill>
            <a:prstDash val="solid"/>
            <a:round/>
            <a:headEnd len="sm" w="sm" type="none"/>
            <a:tailEnd len="med" w="med" type="triangle"/>
          </a:ln>
        </p:spPr>
      </p:cxnSp>
      <p:cxnSp>
        <p:nvCxnSpPr>
          <p:cNvPr id="1184" name="Google Shape;1184;p125"/>
          <p:cNvCxnSpPr/>
          <p:nvPr/>
        </p:nvCxnSpPr>
        <p:spPr>
          <a:xfrm flipH="1">
            <a:off x="838175" y="4641275"/>
            <a:ext cx="1821900" cy="374100"/>
          </a:xfrm>
          <a:prstGeom prst="straightConnector1">
            <a:avLst/>
          </a:prstGeom>
          <a:noFill/>
          <a:ln cap="flat" cmpd="sng" w="38100">
            <a:solidFill>
              <a:schemeClr val="accent5"/>
            </a:solidFill>
            <a:prstDash val="solid"/>
            <a:round/>
            <a:headEnd len="sm" w="sm" type="none"/>
            <a:tailEnd len="med" w="med" type="triangle"/>
          </a:ln>
        </p:spPr>
      </p:cxnSp>
      <p:sp>
        <p:nvSpPr>
          <p:cNvPr id="1185" name="Google Shape;1185;p125"/>
          <p:cNvSpPr txBox="1"/>
          <p:nvPr/>
        </p:nvSpPr>
        <p:spPr>
          <a:xfrm>
            <a:off x="2660075" y="4388363"/>
            <a:ext cx="322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Select your file</a:t>
            </a:r>
            <a:endParaRPr b="1" i="0" sz="1500" u="none" cap="none" strike="noStrike">
              <a:solidFill>
                <a:schemeClr val="accent2"/>
              </a:solidFill>
              <a:latin typeface="Arial"/>
              <a:ea typeface="Arial"/>
              <a:cs typeface="Arial"/>
              <a:sym typeface="Arial"/>
            </a:endParaRPr>
          </a:p>
        </p:txBody>
      </p:sp>
      <p:sp>
        <p:nvSpPr>
          <p:cNvPr id="1186" name="Google Shape;1186;p125"/>
          <p:cNvSpPr txBox="1"/>
          <p:nvPr/>
        </p:nvSpPr>
        <p:spPr>
          <a:xfrm>
            <a:off x="2563100" y="5757313"/>
            <a:ext cx="322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Insert your revision comments</a:t>
            </a:r>
            <a:endParaRPr b="1" i="0" sz="1500" u="none" cap="none" strike="noStrike">
              <a:solidFill>
                <a:schemeClr val="accent2"/>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26"/>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0" i="0" sz="2800" u="none" cap="none" strike="noStrike">
              <a:solidFill>
                <a:srgbClr val="000000"/>
              </a:solidFill>
              <a:latin typeface="Arial"/>
              <a:ea typeface="Arial"/>
              <a:cs typeface="Arial"/>
              <a:sym typeface="Arial"/>
            </a:endParaRPr>
          </a:p>
        </p:txBody>
      </p:sp>
      <p:sp>
        <p:nvSpPr>
          <p:cNvPr id="1192" name="Google Shape;1192;p126"/>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5: The new report is generated automatically, within 5 to 15 minutes. Use this time to take a small break, then have a look at the new report. Then go back to step n°3 if necessary.</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pic>
        <p:nvPicPr>
          <p:cNvPr id="1193" name="Google Shape;1193;p126"/>
          <p:cNvPicPr preferRelativeResize="0"/>
          <p:nvPr/>
        </p:nvPicPr>
        <p:blipFill rotWithShape="1">
          <a:blip r:embed="rId3">
            <a:alphaModFix/>
          </a:blip>
          <a:srcRect b="0" l="0" r="0" t="0"/>
          <a:stretch/>
        </p:blipFill>
        <p:spPr>
          <a:xfrm>
            <a:off x="2254412" y="2961575"/>
            <a:ext cx="2653427" cy="3090174"/>
          </a:xfrm>
          <a:prstGeom prst="rect">
            <a:avLst/>
          </a:prstGeom>
          <a:noFill/>
          <a:ln>
            <a:noFill/>
          </a:ln>
        </p:spPr>
      </p:pic>
      <p:sp>
        <p:nvSpPr>
          <p:cNvPr id="1194" name="Google Shape;1194;p126"/>
          <p:cNvSpPr txBox="1"/>
          <p:nvPr/>
        </p:nvSpPr>
        <p:spPr>
          <a:xfrm>
            <a:off x="2254400" y="6051750"/>
            <a:ext cx="73293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US" sz="700" u="none" cap="none" strike="noStrike">
                <a:solidFill>
                  <a:srgbClr val="000000"/>
                </a:solidFill>
                <a:latin typeface="Arial"/>
                <a:ea typeface="Arial"/>
                <a:cs typeface="Arial"/>
                <a:sym typeface="Arial"/>
              </a:rPr>
              <a:t>public domain picture</a:t>
            </a:r>
            <a:endParaRPr b="0" i="1" sz="700" u="none" cap="none" strike="noStrike">
              <a:solidFill>
                <a:srgbClr val="000000"/>
              </a:solidFill>
              <a:latin typeface="Arial"/>
              <a:ea typeface="Arial"/>
              <a:cs typeface="Arial"/>
              <a:sym typeface="Arial"/>
            </a:endParaRPr>
          </a:p>
        </p:txBody>
      </p:sp>
      <p:cxnSp>
        <p:nvCxnSpPr>
          <p:cNvPr id="1195" name="Google Shape;1195;p126"/>
          <p:cNvCxnSpPr>
            <a:stCxn id="1193" idx="3"/>
            <a:endCxn id="1196" idx="1"/>
          </p:cNvCxnSpPr>
          <p:nvPr/>
        </p:nvCxnSpPr>
        <p:spPr>
          <a:xfrm flipH="1" rot="10800000">
            <a:off x="4907839" y="3466262"/>
            <a:ext cx="1984200" cy="1040400"/>
          </a:xfrm>
          <a:prstGeom prst="straightConnector1">
            <a:avLst/>
          </a:prstGeom>
          <a:noFill/>
          <a:ln cap="flat" cmpd="sng" w="38100">
            <a:solidFill>
              <a:schemeClr val="accent5"/>
            </a:solidFill>
            <a:prstDash val="solid"/>
            <a:round/>
            <a:headEnd len="sm" w="sm" type="none"/>
            <a:tailEnd len="med" w="med" type="triangle"/>
          </a:ln>
        </p:spPr>
      </p:cxnSp>
      <p:sp>
        <p:nvSpPr>
          <p:cNvPr id="1197" name="Google Shape;1197;p126"/>
          <p:cNvSpPr txBox="1"/>
          <p:nvPr/>
        </p:nvSpPr>
        <p:spPr>
          <a:xfrm>
            <a:off x="9878175" y="3466238"/>
            <a:ext cx="3228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Back to step n°3</a:t>
            </a:r>
            <a:endParaRPr b="1" i="0" sz="1500" u="none" cap="none" strike="noStrike">
              <a:solidFill>
                <a:schemeClr val="accent2"/>
              </a:solidFill>
              <a:latin typeface="Arial"/>
              <a:ea typeface="Arial"/>
              <a:cs typeface="Arial"/>
              <a:sym typeface="Arial"/>
            </a:endParaRPr>
          </a:p>
        </p:txBody>
      </p:sp>
      <p:sp>
        <p:nvSpPr>
          <p:cNvPr id="1198" name="Google Shape;1198;p126"/>
          <p:cNvSpPr txBox="1"/>
          <p:nvPr/>
        </p:nvSpPr>
        <p:spPr>
          <a:xfrm>
            <a:off x="9878175" y="5527850"/>
            <a:ext cx="22233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Go ahead to step n°6</a:t>
            </a:r>
            <a:endParaRPr b="1" i="0" sz="1500" u="none" cap="none" strike="noStrike">
              <a:solidFill>
                <a:schemeClr val="accent2"/>
              </a:solidFill>
              <a:latin typeface="Arial"/>
              <a:ea typeface="Arial"/>
              <a:cs typeface="Arial"/>
              <a:sym typeface="Arial"/>
            </a:endParaRPr>
          </a:p>
        </p:txBody>
      </p:sp>
      <p:cxnSp>
        <p:nvCxnSpPr>
          <p:cNvPr id="1199" name="Google Shape;1199;p126"/>
          <p:cNvCxnSpPr>
            <a:stCxn id="1193" idx="3"/>
            <a:endCxn id="1200" idx="1"/>
          </p:cNvCxnSpPr>
          <p:nvPr/>
        </p:nvCxnSpPr>
        <p:spPr>
          <a:xfrm>
            <a:off x="4907839" y="4506662"/>
            <a:ext cx="1946100" cy="1021200"/>
          </a:xfrm>
          <a:prstGeom prst="straightConnector1">
            <a:avLst/>
          </a:prstGeom>
          <a:noFill/>
          <a:ln cap="flat" cmpd="sng" w="38100">
            <a:solidFill>
              <a:schemeClr val="accent5"/>
            </a:solidFill>
            <a:prstDash val="solid"/>
            <a:round/>
            <a:headEnd len="sm" w="sm" type="none"/>
            <a:tailEnd len="med" w="med" type="triangle"/>
          </a:ln>
        </p:spPr>
      </p:cxnSp>
      <p:pic>
        <p:nvPicPr>
          <p:cNvPr id="1200" name="Google Shape;1200;p126"/>
          <p:cNvPicPr preferRelativeResize="0"/>
          <p:nvPr/>
        </p:nvPicPr>
        <p:blipFill rotWithShape="1">
          <a:blip r:embed="rId4">
            <a:alphaModFix/>
          </a:blip>
          <a:srcRect b="0" l="0" r="0" t="0"/>
          <a:stretch/>
        </p:blipFill>
        <p:spPr>
          <a:xfrm>
            <a:off x="6854013" y="5004000"/>
            <a:ext cx="3114675" cy="1047750"/>
          </a:xfrm>
          <a:prstGeom prst="rect">
            <a:avLst/>
          </a:prstGeom>
          <a:noFill/>
          <a:ln>
            <a:noFill/>
          </a:ln>
        </p:spPr>
      </p:pic>
      <p:pic>
        <p:nvPicPr>
          <p:cNvPr id="1196" name="Google Shape;1196;p126"/>
          <p:cNvPicPr preferRelativeResize="0"/>
          <p:nvPr/>
        </p:nvPicPr>
        <p:blipFill rotWithShape="1">
          <a:blip r:embed="rId5">
            <a:alphaModFix/>
          </a:blip>
          <a:srcRect b="0" l="0" r="0" t="0"/>
          <a:stretch/>
        </p:blipFill>
        <p:spPr>
          <a:xfrm>
            <a:off x="6892113" y="2961575"/>
            <a:ext cx="3038475" cy="1009650"/>
          </a:xfrm>
          <a:prstGeom prst="rect">
            <a:avLst/>
          </a:prstGeom>
          <a:noFill/>
          <a:ln>
            <a:noFill/>
          </a:ln>
        </p:spPr>
      </p:pic>
      <p:sp>
        <p:nvSpPr>
          <p:cNvPr id="1201" name="Google Shape;1201;p126"/>
          <p:cNvSpPr txBox="1"/>
          <p:nvPr/>
        </p:nvSpPr>
        <p:spPr>
          <a:xfrm>
            <a:off x="3225225" y="5462025"/>
            <a:ext cx="11448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chemeClr val="accent2"/>
                </a:solidFill>
                <a:latin typeface="Arial"/>
                <a:ea typeface="Arial"/>
                <a:cs typeface="Arial"/>
                <a:sym typeface="Arial"/>
              </a:rPr>
              <a:t>5-15 min</a:t>
            </a:r>
            <a:endParaRPr b="1" i="0" sz="1500" u="none" cap="none" strike="noStrike">
              <a:solidFill>
                <a:schemeClr val="accent2"/>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127"/>
          <p:cNvSpPr txBox="1"/>
          <p:nvPr>
            <p:ph idx="4294967295" type="title"/>
          </p:nvPr>
        </p:nvSpPr>
        <p:spPr>
          <a:xfrm>
            <a:off x="838080" y="782640"/>
            <a:ext cx="10515300" cy="907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2800"/>
              <a:buFont typeface="Calibri"/>
              <a:buNone/>
            </a:pPr>
            <a:r>
              <a:rPr b="1" lang="en-US" sz="2800">
                <a:solidFill>
                  <a:schemeClr val="accent1"/>
                </a:solidFill>
                <a:latin typeface="Calibri"/>
                <a:ea typeface="Calibri"/>
                <a:cs typeface="Calibri"/>
                <a:sym typeface="Calibri"/>
              </a:rPr>
              <a:t>Validator demo</a:t>
            </a:r>
            <a:endParaRPr b="0" i="0" sz="2800" u="none" cap="none" strike="noStrike">
              <a:solidFill>
                <a:srgbClr val="000000"/>
              </a:solidFill>
              <a:latin typeface="Arial"/>
              <a:ea typeface="Arial"/>
              <a:cs typeface="Arial"/>
              <a:sym typeface="Arial"/>
            </a:endParaRPr>
          </a:p>
        </p:txBody>
      </p:sp>
      <p:sp>
        <p:nvSpPr>
          <p:cNvPr id="1207" name="Google Shape;1207;p127"/>
          <p:cNvSpPr txBox="1"/>
          <p:nvPr>
            <p:ph idx="4294967295" type="body"/>
          </p:nvPr>
        </p:nvSpPr>
        <p:spPr>
          <a:xfrm>
            <a:off x="838080" y="1825560"/>
            <a:ext cx="10515300" cy="4350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100"/>
              </a:spcBef>
              <a:spcAft>
                <a:spcPts val="0"/>
              </a:spcAft>
              <a:buSzPts val="1500"/>
              <a:buNone/>
            </a:pPr>
            <a:r>
              <a:rPr lang="en-US" sz="2400">
                <a:solidFill>
                  <a:schemeClr val="accent1"/>
                </a:solidFill>
                <a:latin typeface="Calibri"/>
                <a:ea typeface="Calibri"/>
                <a:cs typeface="Calibri"/>
                <a:sym typeface="Calibri"/>
              </a:rPr>
              <a:t>6: The datafile </a:t>
            </a:r>
            <a:r>
              <a:rPr lang="en-US" sz="2400">
                <a:solidFill>
                  <a:schemeClr val="accent1"/>
                </a:solidFill>
                <a:latin typeface="Calibri"/>
                <a:ea typeface="Calibri"/>
                <a:cs typeface="Calibri"/>
                <a:sym typeface="Calibri"/>
              </a:rPr>
              <a:t>metadata are validated</a:t>
            </a:r>
            <a:r>
              <a:rPr lang="en-US" sz="2400">
                <a:solidFill>
                  <a:schemeClr val="accent1"/>
                </a:solidFill>
                <a:latin typeface="Calibri"/>
                <a:ea typeface="Calibri"/>
                <a:cs typeface="Calibri"/>
                <a:sym typeface="Calibri"/>
              </a:rPr>
              <a:t> !!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a:p>
            <a:pPr indent="0" lvl="0" marL="0" rtl="0" algn="l">
              <a:lnSpc>
                <a:spcPct val="90000"/>
              </a:lnSpc>
              <a:spcBef>
                <a:spcPts val="1100"/>
              </a:spcBef>
              <a:spcAft>
                <a:spcPts val="0"/>
              </a:spcAft>
              <a:buSzPts val="1500"/>
              <a:buNone/>
            </a:pPr>
            <a:r>
              <a:t/>
            </a:r>
            <a:endParaRPr sz="2400">
              <a:solidFill>
                <a:schemeClr val="accen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56"/>
          <p:cNvPicPr preferRelativeResize="0"/>
          <p:nvPr/>
        </p:nvPicPr>
        <p:blipFill rotWithShape="1">
          <a:blip r:embed="rId3">
            <a:alphaModFix/>
          </a:blip>
          <a:srcRect b="0" l="0" r="0" t="0"/>
          <a:stretch/>
        </p:blipFill>
        <p:spPr>
          <a:xfrm>
            <a:off x="5142606" y="1586430"/>
            <a:ext cx="5733551" cy="4850780"/>
          </a:xfrm>
          <a:prstGeom prst="rect">
            <a:avLst/>
          </a:prstGeom>
          <a:noFill/>
          <a:ln>
            <a:noFill/>
          </a:ln>
        </p:spPr>
      </p:pic>
      <p:sp>
        <p:nvSpPr>
          <p:cNvPr id="492" name="Google Shape;492;p56"/>
          <p:cNvSpPr txBox="1"/>
          <p:nvPr>
            <p:ph idx="1" type="body"/>
          </p:nvPr>
        </p:nvSpPr>
        <p:spPr>
          <a:xfrm>
            <a:off x="341523" y="1037889"/>
            <a:ext cx="11508900" cy="5120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A3A6"/>
              </a:buClr>
              <a:buSzPts val="2400"/>
              <a:buChar char="•"/>
            </a:pPr>
            <a:r>
              <a:rPr lang="en-US"/>
              <a:t>Phenotyping: Raw and derived data</a:t>
            </a:r>
            <a:endParaRPr/>
          </a:p>
          <a:p>
            <a:pPr indent="-228600" lvl="0" marL="228600" rtl="0" algn="l">
              <a:lnSpc>
                <a:spcPct val="90000"/>
              </a:lnSpc>
              <a:spcBef>
                <a:spcPts val="1000"/>
              </a:spcBef>
              <a:spcAft>
                <a:spcPts val="0"/>
              </a:spcAft>
              <a:buClr>
                <a:srgbClr val="00A3A6"/>
              </a:buClr>
              <a:buSzPts val="2400"/>
              <a:buChar char="•"/>
            </a:pPr>
            <a:r>
              <a:rPr lang="en-US"/>
              <a:t>Genotyping: Computed data (plus option for Raw data).</a:t>
            </a:r>
            <a:endParaRPr/>
          </a:p>
          <a:p>
            <a:pPr indent="-228600" lvl="1" marL="685800" rtl="0" algn="l">
              <a:lnSpc>
                <a:spcPct val="90000"/>
              </a:lnSpc>
              <a:spcBef>
                <a:spcPts val="500"/>
              </a:spcBef>
              <a:spcAft>
                <a:spcPts val="0"/>
              </a:spcAft>
              <a:buClr>
                <a:schemeClr val="dk1"/>
              </a:buClr>
              <a:buSzPts val="2200"/>
              <a:buChar char="•"/>
            </a:pPr>
            <a:r>
              <a:rPr lang="en-US"/>
              <a:t>Applies to other OMICS</a:t>
            </a:r>
            <a:endParaRPr/>
          </a:p>
          <a:p>
            <a:pPr indent="-228600" lvl="0" marL="228600" rtl="0" algn="l">
              <a:lnSpc>
                <a:spcPct val="90000"/>
              </a:lnSpc>
              <a:spcBef>
                <a:spcPts val="1000"/>
              </a:spcBef>
              <a:spcAft>
                <a:spcPts val="0"/>
              </a:spcAft>
              <a:buClr>
                <a:srgbClr val="00A3A6"/>
              </a:buClr>
              <a:buSzPts val="2400"/>
              <a:buChar char="•"/>
            </a:pPr>
            <a:r>
              <a:rPr lang="en-US"/>
              <a:t>Solutions on the data lifecycle</a:t>
            </a:r>
            <a:endParaRPr/>
          </a:p>
          <a:p>
            <a:pPr indent="-228600" lvl="1" marL="685800" rtl="0" algn="l">
              <a:lnSpc>
                <a:spcPct val="90000"/>
              </a:lnSpc>
              <a:spcBef>
                <a:spcPts val="500"/>
              </a:spcBef>
              <a:spcAft>
                <a:spcPts val="0"/>
              </a:spcAft>
              <a:buClr>
                <a:schemeClr val="dk1"/>
              </a:buClr>
              <a:buSzPts val="2200"/>
              <a:buChar char="•"/>
            </a:pPr>
            <a:r>
              <a:rPr lang="en-US"/>
              <a:t>Data standardisation</a:t>
            </a:r>
            <a:endParaRPr/>
          </a:p>
          <a:p>
            <a:pPr indent="-228600" lvl="1" marL="685800" rtl="0" algn="l">
              <a:lnSpc>
                <a:spcPct val="90000"/>
              </a:lnSpc>
              <a:spcBef>
                <a:spcPts val="500"/>
              </a:spcBef>
              <a:spcAft>
                <a:spcPts val="0"/>
              </a:spcAft>
              <a:buClr>
                <a:schemeClr val="dk1"/>
              </a:buClr>
              <a:buSzPts val="2200"/>
              <a:buChar char="•"/>
            </a:pPr>
            <a:r>
              <a:rPr lang="en-US"/>
              <a:t>Data repositories for publication</a:t>
            </a:r>
            <a:endParaRPr/>
          </a:p>
          <a:p>
            <a:pPr indent="-228600" lvl="1" marL="685800" rtl="0" algn="l">
              <a:lnSpc>
                <a:spcPct val="90000"/>
              </a:lnSpc>
              <a:spcBef>
                <a:spcPts val="500"/>
              </a:spcBef>
              <a:spcAft>
                <a:spcPts val="0"/>
              </a:spcAft>
              <a:buClr>
                <a:schemeClr val="dk1"/>
              </a:buClr>
              <a:buSzPts val="2200"/>
              <a:buChar char="•"/>
            </a:pPr>
            <a:r>
              <a:rPr lang="en-US"/>
              <a:t>Data findability / discovery</a:t>
            </a:r>
            <a:endParaRPr/>
          </a:p>
          <a:p>
            <a:pPr indent="-76200" lvl="0" marL="228600" rtl="0" algn="l">
              <a:lnSpc>
                <a:spcPct val="90000"/>
              </a:lnSpc>
              <a:spcBef>
                <a:spcPts val="1000"/>
              </a:spcBef>
              <a:spcAft>
                <a:spcPts val="0"/>
              </a:spcAft>
              <a:buClr>
                <a:srgbClr val="00A3A6"/>
              </a:buClr>
              <a:buSzPts val="2400"/>
              <a:buNone/>
            </a:pPr>
            <a:r>
              <a:t/>
            </a:r>
            <a:endParaRPr/>
          </a:p>
          <a:p>
            <a:pPr indent="-76200" lvl="0" marL="228600" rtl="0" algn="l">
              <a:lnSpc>
                <a:spcPct val="90000"/>
              </a:lnSpc>
              <a:spcBef>
                <a:spcPts val="1000"/>
              </a:spcBef>
              <a:spcAft>
                <a:spcPts val="0"/>
              </a:spcAft>
              <a:buClr>
                <a:srgbClr val="00A3A6"/>
              </a:buClr>
              <a:buSzPts val="2400"/>
              <a:buNone/>
            </a:pPr>
            <a:r>
              <a:t/>
            </a:r>
            <a:endParaRPr/>
          </a:p>
        </p:txBody>
      </p:sp>
      <p:sp>
        <p:nvSpPr>
          <p:cNvPr id="493" name="Google Shape;493;p56"/>
          <p:cNvSpPr txBox="1"/>
          <p:nvPr>
            <p:ph type="title"/>
          </p:nvPr>
        </p:nvSpPr>
        <p:spPr>
          <a:xfrm>
            <a:off x="341524" y="149638"/>
            <a:ext cx="10617900" cy="888300"/>
          </a:xfrm>
          <a:prstGeom prst="rect">
            <a:avLst/>
          </a:prstGeom>
          <a:noFill/>
          <a:ln>
            <a:noFill/>
          </a:ln>
        </p:spPr>
        <p:txBody>
          <a:bodyPr anchorCtr="0" anchor="ctr" bIns="45700" lIns="0" spcFirstLastPara="1" rIns="91425" wrap="square" tIns="46800">
            <a:normAutofit/>
          </a:bodyPr>
          <a:lstStyle/>
          <a:p>
            <a:pPr indent="-266700" lvl="0" marL="457200" rtl="0" algn="l">
              <a:lnSpc>
                <a:spcPct val="90000"/>
              </a:lnSpc>
              <a:spcBef>
                <a:spcPts val="0"/>
              </a:spcBef>
              <a:spcAft>
                <a:spcPts val="0"/>
              </a:spcAft>
              <a:buClr>
                <a:srgbClr val="00A3A6"/>
              </a:buClr>
              <a:buSzPts val="3000"/>
              <a:buFont typeface="Calibri"/>
              <a:buNone/>
            </a:pPr>
            <a:r>
              <a:rPr lang="en-US"/>
              <a:t>FAIR For plant science</a:t>
            </a:r>
            <a:endParaRPr/>
          </a:p>
        </p:txBody>
      </p:sp>
      <p:pic>
        <p:nvPicPr>
          <p:cNvPr id="494" name="Google Shape;494;p56"/>
          <p:cNvPicPr preferRelativeResize="0"/>
          <p:nvPr/>
        </p:nvPicPr>
        <p:blipFill rotWithShape="1">
          <a:blip r:embed="rId4">
            <a:alphaModFix/>
          </a:blip>
          <a:srcRect b="0" l="0" r="0" t="0"/>
          <a:stretch/>
        </p:blipFill>
        <p:spPr>
          <a:xfrm>
            <a:off x="8541602" y="149638"/>
            <a:ext cx="2578101" cy="876300"/>
          </a:xfrm>
          <a:prstGeom prst="rect">
            <a:avLst/>
          </a:prstGeom>
          <a:noFill/>
          <a:ln>
            <a:noFill/>
          </a:ln>
        </p:spPr>
      </p:pic>
      <p:sp>
        <p:nvSpPr>
          <p:cNvPr id="495" name="Google Shape;495;p56"/>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28"/>
          <p:cNvSpPr txBox="1"/>
          <p:nvPr>
            <p:ph type="ctrTitle"/>
          </p:nvPr>
        </p:nvSpPr>
        <p:spPr>
          <a:xfrm>
            <a:off x="911424" y="3645025"/>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sz="3000"/>
              <a:t>MIAPPE Wizard</a:t>
            </a:r>
            <a:endParaRPr sz="3000"/>
          </a:p>
          <a:p>
            <a:pPr indent="0" lvl="0" marL="0" rtl="0" algn="r">
              <a:spcBef>
                <a:spcPts val="0"/>
              </a:spcBef>
              <a:spcAft>
                <a:spcPts val="0"/>
              </a:spcAft>
              <a:buNone/>
            </a:pPr>
            <a:r>
              <a:t/>
            </a:r>
            <a:endParaRPr/>
          </a:p>
        </p:txBody>
      </p:sp>
      <p:sp>
        <p:nvSpPr>
          <p:cNvPr id="1214" name="Google Shape;1214;p128"/>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29"/>
          <p:cNvSpPr txBox="1"/>
          <p:nvPr>
            <p:ph idx="1" type="body"/>
          </p:nvPr>
        </p:nvSpPr>
        <p:spPr>
          <a:xfrm>
            <a:off x="423025" y="908650"/>
            <a:ext cx="7486200" cy="4682400"/>
          </a:xfrm>
          <a:prstGeom prst="rect">
            <a:avLst/>
          </a:prstGeom>
        </p:spPr>
        <p:txBody>
          <a:bodyPr anchorCtr="0" anchor="t" bIns="0" lIns="0" spcFirstLastPara="1" rIns="0" wrap="square" tIns="0">
            <a:noAutofit/>
          </a:bodyPr>
          <a:lstStyle/>
          <a:p>
            <a:pPr indent="-330200" lvl="0" marL="457200" rtl="0" algn="l">
              <a:spcBef>
                <a:spcPts val="360"/>
              </a:spcBef>
              <a:spcAft>
                <a:spcPts val="0"/>
              </a:spcAft>
              <a:buSzPts val="1600"/>
              <a:buChar char="-"/>
            </a:pPr>
            <a:r>
              <a:rPr lang="en-US" sz="2200"/>
              <a:t>in future we also need better tools to facilitate the usage of MIAPPE and make it more convenient </a:t>
            </a:r>
            <a:endParaRPr sz="2200"/>
          </a:p>
          <a:p>
            <a:pPr indent="-330200" lvl="0" marL="457200" rtl="0" algn="l">
              <a:spcBef>
                <a:spcPts val="0"/>
              </a:spcBef>
              <a:spcAft>
                <a:spcPts val="0"/>
              </a:spcAft>
              <a:buSzPts val="1600"/>
              <a:buChar char="-"/>
            </a:pPr>
            <a:r>
              <a:rPr lang="en-US" sz="2200"/>
              <a:t>→ first try: developing a MIAPPE Wizard </a:t>
            </a:r>
            <a:r>
              <a:rPr lang="en-US" sz="1900"/>
              <a:t>(</a:t>
            </a:r>
            <a:r>
              <a:rPr lang="en-US" sz="1900" u="sng">
                <a:solidFill>
                  <a:schemeClr val="hlink"/>
                </a:solidFill>
                <a:hlinkClick r:id="rId3"/>
              </a:rPr>
              <a:t>https://doi.org/10.37044/osf.io/ekhdw</a:t>
            </a:r>
            <a:r>
              <a:rPr lang="en-US" sz="1900"/>
              <a:t>)</a:t>
            </a:r>
            <a:endParaRPr sz="1900"/>
          </a:p>
          <a:p>
            <a:pPr indent="-330200" lvl="0" marL="457200" rtl="0" algn="l">
              <a:spcBef>
                <a:spcPts val="0"/>
              </a:spcBef>
              <a:spcAft>
                <a:spcPts val="0"/>
              </a:spcAft>
              <a:buSzPts val="1600"/>
              <a:buChar char="-"/>
            </a:pPr>
            <a:r>
              <a:rPr lang="en-US" sz="2200"/>
              <a:t>→ continue development in frame of </a:t>
            </a:r>
            <a:endParaRPr sz="2200"/>
          </a:p>
          <a:p>
            <a:pPr indent="0" lvl="0" marL="457200" rtl="0" algn="l">
              <a:spcBef>
                <a:spcPts val="360"/>
              </a:spcBef>
              <a:spcAft>
                <a:spcPts val="0"/>
              </a:spcAft>
              <a:buNone/>
            </a:pPr>
            <a:r>
              <a:rPr lang="en-US" sz="2200"/>
              <a:t>2nd BioHackthon Germany </a:t>
            </a:r>
            <a:r>
              <a:rPr lang="en-US" sz="1900"/>
              <a:t>(</a:t>
            </a:r>
            <a:r>
              <a:rPr lang="en-US" sz="1900" u="sng">
                <a:solidFill>
                  <a:schemeClr val="hlink"/>
                </a:solidFill>
                <a:hlinkClick r:id="rId4"/>
              </a:rPr>
              <a:t>https://www.denbi.de/de-nbi-events/1547-biohackathon-germany-2</a:t>
            </a:r>
            <a:r>
              <a:rPr lang="en-US" sz="1900"/>
              <a:t>)</a:t>
            </a:r>
            <a:endParaRPr sz="1900"/>
          </a:p>
          <a:p>
            <a:pPr indent="0" lvl="0" marL="457200" rtl="0" algn="l">
              <a:spcBef>
                <a:spcPts val="360"/>
              </a:spcBef>
              <a:spcAft>
                <a:spcPts val="0"/>
              </a:spcAft>
              <a:buNone/>
            </a:pPr>
            <a:r>
              <a:rPr b="1" lang="en-US" sz="1900"/>
              <a:t>→ registration is still open </a:t>
            </a:r>
            <a:endParaRPr b="1" sz="1900"/>
          </a:p>
        </p:txBody>
      </p:sp>
      <p:sp>
        <p:nvSpPr>
          <p:cNvPr id="1221" name="Google Shape;1221;p129"/>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US"/>
              <a:t>MIAPPE Wizard</a:t>
            </a:r>
            <a:endParaRPr/>
          </a:p>
          <a:p>
            <a:pPr indent="0" lvl="0" marL="0" rtl="0" algn="l">
              <a:spcBef>
                <a:spcPts val="0"/>
              </a:spcBef>
              <a:spcAft>
                <a:spcPts val="0"/>
              </a:spcAft>
              <a:buNone/>
            </a:pPr>
            <a:r>
              <a:t/>
            </a:r>
            <a:endParaRPr/>
          </a:p>
        </p:txBody>
      </p:sp>
      <p:sp>
        <p:nvSpPr>
          <p:cNvPr id="1222" name="Google Shape;1222;p129"/>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DA</a:t>
            </a:r>
            <a:endParaRPr b="1">
              <a:latin typeface="Corbel"/>
              <a:ea typeface="Corbel"/>
              <a:cs typeface="Corbel"/>
              <a:sym typeface="Corbel"/>
            </a:endParaRPr>
          </a:p>
        </p:txBody>
      </p:sp>
      <p:pic>
        <p:nvPicPr>
          <p:cNvPr id="1223" name="Google Shape;1223;p129"/>
          <p:cNvPicPr preferRelativeResize="0"/>
          <p:nvPr/>
        </p:nvPicPr>
        <p:blipFill>
          <a:blip r:embed="rId5">
            <a:alphaModFix/>
          </a:blip>
          <a:stretch>
            <a:fillRect/>
          </a:stretch>
        </p:blipFill>
        <p:spPr>
          <a:xfrm>
            <a:off x="232575" y="3699121"/>
            <a:ext cx="5275226" cy="3101824"/>
          </a:xfrm>
          <a:prstGeom prst="rect">
            <a:avLst/>
          </a:prstGeom>
          <a:noFill/>
          <a:ln>
            <a:noFill/>
          </a:ln>
        </p:spPr>
      </p:pic>
      <p:pic>
        <p:nvPicPr>
          <p:cNvPr id="1224" name="Google Shape;1224;p129"/>
          <p:cNvPicPr preferRelativeResize="0"/>
          <p:nvPr/>
        </p:nvPicPr>
        <p:blipFill>
          <a:blip r:embed="rId6">
            <a:alphaModFix/>
          </a:blip>
          <a:stretch>
            <a:fillRect/>
          </a:stretch>
        </p:blipFill>
        <p:spPr>
          <a:xfrm>
            <a:off x="5439363" y="3750550"/>
            <a:ext cx="2836127" cy="3020676"/>
          </a:xfrm>
          <a:prstGeom prst="rect">
            <a:avLst/>
          </a:prstGeom>
          <a:noFill/>
          <a:ln>
            <a:noFill/>
          </a:ln>
        </p:spPr>
      </p:pic>
      <p:pic>
        <p:nvPicPr>
          <p:cNvPr id="1225" name="Google Shape;1225;p129"/>
          <p:cNvPicPr preferRelativeResize="0"/>
          <p:nvPr/>
        </p:nvPicPr>
        <p:blipFill>
          <a:blip r:embed="rId7">
            <a:alphaModFix/>
          </a:blip>
          <a:stretch>
            <a:fillRect/>
          </a:stretch>
        </p:blipFill>
        <p:spPr>
          <a:xfrm>
            <a:off x="7909175" y="0"/>
            <a:ext cx="3340201" cy="3586875"/>
          </a:xfrm>
          <a:prstGeom prst="rect">
            <a:avLst/>
          </a:prstGeom>
          <a:noFill/>
          <a:ln>
            <a:noFill/>
          </a:ln>
        </p:spPr>
      </p:pic>
      <p:pic>
        <p:nvPicPr>
          <p:cNvPr id="1226" name="Google Shape;1226;p129"/>
          <p:cNvPicPr preferRelativeResize="0"/>
          <p:nvPr/>
        </p:nvPicPr>
        <p:blipFill>
          <a:blip r:embed="rId8">
            <a:alphaModFix/>
          </a:blip>
          <a:stretch>
            <a:fillRect/>
          </a:stretch>
        </p:blipFill>
        <p:spPr>
          <a:xfrm>
            <a:off x="8190916" y="3584675"/>
            <a:ext cx="3859810" cy="310182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30"/>
          <p:cNvSpPr txBox="1"/>
          <p:nvPr>
            <p:ph type="title"/>
          </p:nvPr>
        </p:nvSpPr>
        <p:spPr>
          <a:xfrm>
            <a:off x="719403" y="332656"/>
            <a:ext cx="10871100" cy="57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US"/>
              <a:t>Take Home message</a:t>
            </a:r>
            <a:endParaRPr/>
          </a:p>
        </p:txBody>
      </p:sp>
      <p:sp>
        <p:nvSpPr>
          <p:cNvPr id="1233" name="Google Shape;1233;p130"/>
          <p:cNvSpPr txBox="1"/>
          <p:nvPr>
            <p:ph idx="1" type="body"/>
          </p:nvPr>
        </p:nvSpPr>
        <p:spPr>
          <a:xfrm>
            <a:off x="711200" y="1239829"/>
            <a:ext cx="10871100" cy="4351200"/>
          </a:xfrm>
          <a:prstGeom prst="rect">
            <a:avLst/>
          </a:prstGeom>
        </p:spPr>
        <p:txBody>
          <a:bodyPr anchorCtr="0" anchor="t" bIns="0" lIns="0" spcFirstLastPara="1" rIns="0" wrap="square" tIns="0">
            <a:noAutofit/>
          </a:bodyPr>
          <a:lstStyle/>
          <a:p>
            <a:pPr indent="-342900" lvl="0" marL="457200" rtl="0" algn="l">
              <a:spcBef>
                <a:spcPts val="360"/>
              </a:spcBef>
              <a:spcAft>
                <a:spcPts val="0"/>
              </a:spcAft>
              <a:buSzPts val="1800"/>
              <a:buChar char="-"/>
            </a:pPr>
            <a:r>
              <a:rPr lang="en-US"/>
              <a:t>Generic data repositories </a:t>
            </a:r>
            <a:endParaRPr/>
          </a:p>
          <a:p>
            <a:pPr indent="-342900" lvl="1" marL="914400" rtl="0" algn="l">
              <a:spcBef>
                <a:spcPts val="0"/>
              </a:spcBef>
              <a:spcAft>
                <a:spcPts val="0"/>
              </a:spcAft>
              <a:buSzPts val="1800"/>
              <a:buChar char="-"/>
            </a:pPr>
            <a:r>
              <a:rPr lang="en-US"/>
              <a:t>Easy submission</a:t>
            </a:r>
            <a:endParaRPr/>
          </a:p>
          <a:p>
            <a:pPr indent="-342900" lvl="1" marL="914400" rtl="0" algn="l">
              <a:spcBef>
                <a:spcPts val="0"/>
              </a:spcBef>
              <a:spcAft>
                <a:spcPts val="0"/>
              </a:spcAft>
              <a:buSzPts val="1800"/>
              <a:buChar char="-"/>
            </a:pPr>
            <a:r>
              <a:rPr lang="en-US"/>
              <a:t>Any data type, any innovation</a:t>
            </a:r>
            <a:endParaRPr/>
          </a:p>
          <a:p>
            <a:pPr indent="-342900" lvl="1" marL="914400" rtl="0" algn="l">
              <a:spcBef>
                <a:spcPts val="0"/>
              </a:spcBef>
              <a:spcAft>
                <a:spcPts val="0"/>
              </a:spcAft>
              <a:buSzPts val="1800"/>
              <a:buChar char="-"/>
            </a:pPr>
            <a:r>
              <a:rPr lang="en-US"/>
              <a:t>Any step of the datalifecycle. </a:t>
            </a:r>
            <a:endParaRPr/>
          </a:p>
          <a:p>
            <a:pPr indent="-342900" lvl="1" marL="914400" rtl="0" algn="l">
              <a:spcBef>
                <a:spcPts val="0"/>
              </a:spcBef>
              <a:spcAft>
                <a:spcPts val="0"/>
              </a:spcAft>
              <a:buSzPts val="1800"/>
              <a:buChar char="-"/>
            </a:pPr>
            <a:r>
              <a:rPr lang="en-US"/>
              <a:t>Probably not the most complex </a:t>
            </a:r>
            <a:r>
              <a:rPr lang="en-US"/>
              <a:t>multidimensional</a:t>
            </a:r>
            <a:r>
              <a:rPr lang="en-US"/>
              <a:t> datasets</a:t>
            </a:r>
            <a:endParaRPr/>
          </a:p>
          <a:p>
            <a:pPr indent="-342900" lvl="1" marL="914400" rtl="0" algn="l">
              <a:spcBef>
                <a:spcPts val="0"/>
              </a:spcBef>
              <a:spcAft>
                <a:spcPts val="0"/>
              </a:spcAft>
              <a:buSzPts val="1800"/>
              <a:buChar char="-"/>
            </a:pPr>
            <a:r>
              <a:rPr lang="en-US"/>
              <a:t>Open, national (+ global partners) focused </a:t>
            </a:r>
            <a:endParaRPr/>
          </a:p>
          <a:p>
            <a:pPr indent="-342900" lvl="1" marL="914400" rtl="0" algn="l">
              <a:spcBef>
                <a:spcPts val="0"/>
              </a:spcBef>
              <a:spcAft>
                <a:spcPts val="0"/>
              </a:spcAft>
              <a:buSzPts val="1800"/>
              <a:buChar char="-"/>
            </a:pPr>
            <a:r>
              <a:rPr lang="en-US"/>
              <a:t>Guideline extension to Zenodo on the way</a:t>
            </a:r>
            <a:endParaRPr/>
          </a:p>
          <a:p>
            <a:pPr indent="-342900" lvl="0" marL="457200" rtl="0" algn="l">
              <a:spcBef>
                <a:spcPts val="0"/>
              </a:spcBef>
              <a:spcAft>
                <a:spcPts val="0"/>
              </a:spcAft>
              <a:buSzPts val="1800"/>
              <a:buChar char="-"/>
            </a:pPr>
            <a:r>
              <a:rPr lang="en-US"/>
              <a:t>Additional Metadata are paramount</a:t>
            </a:r>
            <a:endParaRPr/>
          </a:p>
          <a:p>
            <a:pPr indent="-342900" lvl="1" marL="914400" rtl="0" algn="l">
              <a:spcBef>
                <a:spcPts val="0"/>
              </a:spcBef>
              <a:spcAft>
                <a:spcPts val="0"/>
              </a:spcAft>
              <a:buSzPts val="1800"/>
              <a:buChar char="-"/>
            </a:pPr>
            <a:r>
              <a:rPr lang="en-US"/>
              <a:t>Biological Material</a:t>
            </a:r>
            <a:endParaRPr/>
          </a:p>
          <a:p>
            <a:pPr indent="-342900" lvl="1" marL="914400" rtl="0" algn="l">
              <a:spcBef>
                <a:spcPts val="0"/>
              </a:spcBef>
              <a:spcAft>
                <a:spcPts val="0"/>
              </a:spcAft>
              <a:buSzPts val="1800"/>
              <a:buChar char="-"/>
            </a:pPr>
            <a:r>
              <a:rPr lang="en-US"/>
              <a:t>Studies/Experiment</a:t>
            </a:r>
            <a:endParaRPr/>
          </a:p>
          <a:p>
            <a:pPr indent="-342900" lvl="1" marL="914400" rtl="0" algn="l">
              <a:spcBef>
                <a:spcPts val="0"/>
              </a:spcBef>
              <a:spcAft>
                <a:spcPts val="0"/>
              </a:spcAft>
              <a:buSzPts val="1800"/>
              <a:buChar char="-"/>
            </a:pPr>
            <a:r>
              <a:rPr lang="en-US"/>
              <a:t>Observation Variables</a:t>
            </a:r>
            <a:endParaRPr/>
          </a:p>
          <a:p>
            <a:pPr indent="-342900" lvl="1" marL="914400" rtl="0" algn="l">
              <a:spcBef>
                <a:spcPts val="0"/>
              </a:spcBef>
              <a:spcAft>
                <a:spcPts val="0"/>
              </a:spcAft>
              <a:buSzPts val="1800"/>
              <a:buChar char="-"/>
            </a:pPr>
            <a:r>
              <a:rPr lang="en-US"/>
              <a:t>Easy, file based management approach</a:t>
            </a:r>
            <a:endParaRPr/>
          </a:p>
          <a:p>
            <a:pPr indent="-342900" lvl="0" marL="457200" rtl="0" algn="l">
              <a:spcBef>
                <a:spcPts val="0"/>
              </a:spcBef>
              <a:spcAft>
                <a:spcPts val="0"/>
              </a:spcAft>
              <a:buSzPts val="1800"/>
              <a:buChar char="-"/>
            </a:pPr>
            <a:r>
              <a:rPr lang="en-US"/>
              <a:t>Entry points as </a:t>
            </a:r>
            <a:r>
              <a:rPr lang="en-US"/>
              <a:t>reference,</a:t>
            </a:r>
            <a:r>
              <a:rPr lang="en-US"/>
              <a:t> </a:t>
            </a:r>
            <a:r>
              <a:rPr lang="en-US"/>
              <a:t>including</a:t>
            </a:r>
            <a:r>
              <a:rPr lang="en-US"/>
              <a:t> </a:t>
            </a:r>
            <a:r>
              <a:rPr lang="en-US"/>
              <a:t>future</a:t>
            </a:r>
            <a:r>
              <a:rPr lang="en-US"/>
              <a:t> updates </a:t>
            </a:r>
            <a:endParaRPr/>
          </a:p>
          <a:p>
            <a:pPr indent="-400050" lvl="1" marL="914400" rtl="0" algn="l">
              <a:spcBef>
                <a:spcPts val="0"/>
              </a:spcBef>
              <a:spcAft>
                <a:spcPts val="0"/>
              </a:spcAft>
              <a:buSzPts val="2700"/>
              <a:buChar char="-"/>
            </a:pPr>
            <a:r>
              <a:rPr lang="en-US" sz="2900" u="sng">
                <a:solidFill>
                  <a:schemeClr val="hlink"/>
                </a:solidFill>
                <a:hlinkClick r:id="rId3"/>
              </a:rPr>
              <a:t>https://rdmkit.elixir-europe.org/plant_phenomics_assembly</a:t>
            </a:r>
            <a:r>
              <a:rPr lang="en-US" sz="2900"/>
              <a:t> </a:t>
            </a:r>
            <a:endParaRPr sz="29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pic>
        <p:nvPicPr>
          <p:cNvPr descr="ttps://www6.inra.fr/var/internet6_national_anr_answer/storage/images/partners/mistea/33462-8-eng-GB/MIST" id="1239" name="Google Shape;1239;p131"/>
          <p:cNvPicPr preferRelativeResize="0"/>
          <p:nvPr/>
        </p:nvPicPr>
        <p:blipFill rotWithShape="1">
          <a:blip r:embed="rId3">
            <a:alphaModFix/>
          </a:blip>
          <a:srcRect b="0" l="0" r="0" t="0"/>
          <a:stretch/>
        </p:blipFill>
        <p:spPr>
          <a:xfrm>
            <a:off x="7261813" y="4710200"/>
            <a:ext cx="1412650" cy="805343"/>
          </a:xfrm>
          <a:prstGeom prst="rect">
            <a:avLst/>
          </a:prstGeom>
          <a:noFill/>
          <a:ln>
            <a:noFill/>
          </a:ln>
        </p:spPr>
      </p:pic>
      <p:sp>
        <p:nvSpPr>
          <p:cNvPr id="1240" name="Google Shape;1240;p131"/>
          <p:cNvSpPr txBox="1"/>
          <p:nvPr>
            <p:ph type="ctrTitle"/>
          </p:nvPr>
        </p:nvSpPr>
        <p:spPr>
          <a:xfrm>
            <a:off x="1706074" y="3131013"/>
            <a:ext cx="10363200" cy="1224900"/>
          </a:xfrm>
          <a:prstGeom prst="rect">
            <a:avLst/>
          </a:prstGeom>
        </p:spPr>
        <p:txBody>
          <a:bodyPr anchorCtr="0" anchor="t" bIns="0" lIns="0" spcFirstLastPara="1" rIns="0" wrap="square" tIns="0">
            <a:noAutofit/>
          </a:bodyPr>
          <a:lstStyle/>
          <a:p>
            <a:pPr indent="0" lvl="0" marL="0" rtl="0" algn="r">
              <a:spcBef>
                <a:spcPts val="0"/>
              </a:spcBef>
              <a:spcAft>
                <a:spcPts val="0"/>
              </a:spcAft>
              <a:buNone/>
            </a:pPr>
            <a:r>
              <a:rPr lang="en-US"/>
              <a:t>Acknowledgments</a:t>
            </a:r>
            <a:r>
              <a:rPr lang="en-US"/>
              <a:t> &amp; Questions</a:t>
            </a:r>
            <a:endParaRPr/>
          </a:p>
        </p:txBody>
      </p:sp>
      <p:sp>
        <p:nvSpPr>
          <p:cNvPr id="1241" name="Google Shape;1241;p131"/>
          <p:cNvSpPr txBox="1"/>
          <p:nvPr>
            <p:ph idx="1" type="body"/>
          </p:nvPr>
        </p:nvSpPr>
        <p:spPr>
          <a:xfrm>
            <a:off x="7645772" y="3703775"/>
            <a:ext cx="4512600" cy="360000"/>
          </a:xfrm>
          <a:prstGeom prst="rect">
            <a:avLst/>
          </a:prstGeom>
        </p:spPr>
        <p:txBody>
          <a:bodyPr anchorCtr="0" anchor="t" bIns="0" lIns="0" spcFirstLastPara="1" rIns="0" wrap="square" tIns="0">
            <a:noAutofit/>
          </a:bodyPr>
          <a:lstStyle/>
          <a:p>
            <a:pPr indent="0" lvl="0" marL="0" rtl="0" algn="r">
              <a:spcBef>
                <a:spcPts val="360"/>
              </a:spcBef>
              <a:spcAft>
                <a:spcPts val="0"/>
              </a:spcAft>
              <a:buNone/>
            </a:pPr>
            <a:r>
              <a:rPr lang="en-US"/>
              <a:t>Thanks</a:t>
            </a:r>
            <a:endParaRPr/>
          </a:p>
        </p:txBody>
      </p:sp>
      <p:pic>
        <p:nvPicPr>
          <p:cNvPr id="1242" name="Google Shape;1242;p131"/>
          <p:cNvPicPr preferRelativeResize="0"/>
          <p:nvPr/>
        </p:nvPicPr>
        <p:blipFill rotWithShape="1">
          <a:blip r:embed="rId4">
            <a:alphaModFix/>
          </a:blip>
          <a:srcRect b="0" l="0" r="0" t="50893"/>
          <a:stretch/>
        </p:blipFill>
        <p:spPr>
          <a:xfrm>
            <a:off x="883525" y="783601"/>
            <a:ext cx="883525" cy="3966802"/>
          </a:xfrm>
          <a:prstGeom prst="rect">
            <a:avLst/>
          </a:prstGeom>
          <a:noFill/>
          <a:ln>
            <a:noFill/>
          </a:ln>
        </p:spPr>
      </p:pic>
      <p:pic>
        <p:nvPicPr>
          <p:cNvPr id="1243" name="Google Shape;1243;p131"/>
          <p:cNvPicPr preferRelativeResize="0"/>
          <p:nvPr/>
        </p:nvPicPr>
        <p:blipFill rotWithShape="1">
          <a:blip r:embed="rId4">
            <a:alphaModFix/>
          </a:blip>
          <a:srcRect b="48745" l="0" r="0" t="4777"/>
          <a:stretch/>
        </p:blipFill>
        <p:spPr>
          <a:xfrm>
            <a:off x="0" y="-53125"/>
            <a:ext cx="883525" cy="3754327"/>
          </a:xfrm>
          <a:prstGeom prst="rect">
            <a:avLst/>
          </a:prstGeom>
          <a:noFill/>
          <a:ln>
            <a:noFill/>
          </a:ln>
        </p:spPr>
      </p:pic>
      <p:pic>
        <p:nvPicPr>
          <p:cNvPr id="1244" name="Google Shape;1244;p131"/>
          <p:cNvPicPr preferRelativeResize="0"/>
          <p:nvPr/>
        </p:nvPicPr>
        <p:blipFill>
          <a:blip r:embed="rId5">
            <a:alphaModFix/>
          </a:blip>
          <a:stretch>
            <a:fillRect/>
          </a:stretch>
        </p:blipFill>
        <p:spPr>
          <a:xfrm>
            <a:off x="-59425" y="5359125"/>
            <a:ext cx="7815551" cy="1498875"/>
          </a:xfrm>
          <a:prstGeom prst="rect">
            <a:avLst/>
          </a:prstGeom>
          <a:noFill/>
          <a:ln>
            <a:noFill/>
          </a:ln>
        </p:spPr>
      </p:pic>
      <p:sp>
        <p:nvSpPr>
          <p:cNvPr id="1245" name="Google Shape;1245;p131"/>
          <p:cNvSpPr txBox="1"/>
          <p:nvPr/>
        </p:nvSpPr>
        <p:spPr>
          <a:xfrm>
            <a:off x="7513497" y="5347719"/>
            <a:ext cx="4331400" cy="1416000"/>
          </a:xfrm>
          <a:prstGeom prst="rect">
            <a:avLst/>
          </a:prstGeom>
          <a:gradFill>
            <a:gsLst>
              <a:gs pos="0">
                <a:srgbClr val="B0500F"/>
              </a:gs>
              <a:gs pos="48000">
                <a:srgbClr val="ED8037"/>
              </a:gs>
              <a:gs pos="100000">
                <a:srgbClr val="F4B081"/>
              </a:gs>
            </a:gsLst>
            <a:lin ang="16200038" scaled="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0" u="sng">
                <a:solidFill>
                  <a:srgbClr val="FFFFFF"/>
                </a:solidFill>
                <a:latin typeface="Calibri"/>
                <a:ea typeface="Calibri"/>
                <a:cs typeface="Calibri"/>
                <a:sym typeface="Calibri"/>
              </a:rPr>
              <a:t>Elixir Plant community &amp; platforms</a:t>
            </a:r>
            <a:endParaRPr b="1" sz="1600" u="sng">
              <a:solidFill>
                <a:srgbClr val="FFFFFF"/>
              </a:solidFill>
              <a:latin typeface="Calibri"/>
              <a:ea typeface="Calibri"/>
              <a:cs typeface="Calibri"/>
              <a:sym typeface="Calibri"/>
            </a:endParaRPr>
          </a:p>
          <a:p>
            <a:pPr indent="0" lvl="0" marL="0" marR="0" rtl="0" algn="l">
              <a:spcBef>
                <a:spcPts val="0"/>
              </a:spcBef>
              <a:spcAft>
                <a:spcPts val="0"/>
              </a:spcAft>
              <a:buNone/>
            </a:pPr>
            <a:r>
              <a:rPr lang="en-US" sz="1400">
                <a:solidFill>
                  <a:srgbClr val="FFFFFF"/>
                </a:solidFill>
                <a:latin typeface="Calibri"/>
                <a:ea typeface="Calibri"/>
                <a:cs typeface="Calibri"/>
                <a:sym typeface="Calibri"/>
              </a:rPr>
              <a:t>Beier S., Gruden C., Pommier C., Coppens F, Scholz U., Lange M., Contreras B., Adam Blondon AF, Faria D, Chavez I, Miguel C, Droedsbek B, Finkers R, Papoutsoglou E, Olster R, Ramsak Z, …</a:t>
            </a:r>
            <a:endParaRPr/>
          </a:p>
          <a:p>
            <a:pPr indent="0" lvl="0" marL="0" marR="0" rtl="0" algn="l">
              <a:spcBef>
                <a:spcPts val="0"/>
              </a:spcBef>
              <a:spcAft>
                <a:spcPts val="0"/>
              </a:spcAft>
              <a:buNone/>
            </a:pPr>
            <a:r>
              <a:t/>
            </a:r>
            <a:endParaRPr sz="1400">
              <a:solidFill>
                <a:srgbClr val="FFFFFF"/>
              </a:solidFill>
              <a:latin typeface="Calibri"/>
              <a:ea typeface="Calibri"/>
              <a:cs typeface="Calibri"/>
              <a:sym typeface="Calibri"/>
            </a:endParaRPr>
          </a:p>
        </p:txBody>
      </p:sp>
      <p:pic>
        <p:nvPicPr>
          <p:cNvPr id="1246" name="Google Shape;1246;p131"/>
          <p:cNvPicPr preferRelativeResize="0"/>
          <p:nvPr/>
        </p:nvPicPr>
        <p:blipFill rotWithShape="1">
          <a:blip r:embed="rId6">
            <a:alphaModFix/>
          </a:blip>
          <a:srcRect b="0" l="0" r="0" t="0"/>
          <a:stretch/>
        </p:blipFill>
        <p:spPr>
          <a:xfrm>
            <a:off x="11619505" y="5592824"/>
            <a:ext cx="661328" cy="565646"/>
          </a:xfrm>
          <a:prstGeom prst="rect">
            <a:avLst/>
          </a:prstGeom>
          <a:noFill/>
          <a:ln>
            <a:noFill/>
          </a:ln>
        </p:spPr>
      </p:pic>
      <p:pic>
        <p:nvPicPr>
          <p:cNvPr descr="elixir_1_RZ_mac.eps" id="1247" name="Google Shape;1247;p131"/>
          <p:cNvPicPr preferRelativeResize="0"/>
          <p:nvPr/>
        </p:nvPicPr>
        <p:blipFill rotWithShape="1">
          <a:blip r:embed="rId7">
            <a:alphaModFix/>
          </a:blip>
          <a:srcRect b="0" l="0" r="0" t="0"/>
          <a:stretch/>
        </p:blipFill>
        <p:spPr>
          <a:xfrm>
            <a:off x="11049233" y="5155294"/>
            <a:ext cx="997436" cy="716274"/>
          </a:xfrm>
          <a:prstGeom prst="rect">
            <a:avLst/>
          </a:prstGeom>
          <a:noFill/>
          <a:ln>
            <a:noFill/>
          </a:ln>
        </p:spPr>
      </p:pic>
      <p:sp>
        <p:nvSpPr>
          <p:cNvPr id="1248" name="Google Shape;1248;p131"/>
          <p:cNvSpPr txBox="1"/>
          <p:nvPr/>
        </p:nvSpPr>
        <p:spPr>
          <a:xfrm>
            <a:off x="4119855" y="-53120"/>
            <a:ext cx="5100300" cy="1723800"/>
          </a:xfrm>
          <a:prstGeom prst="rect">
            <a:avLst/>
          </a:prstGeom>
          <a:gradFill>
            <a:gsLst>
              <a:gs pos="0">
                <a:srgbClr val="000000"/>
              </a:gs>
              <a:gs pos="48000">
                <a:srgbClr val="070707"/>
              </a:gs>
              <a:gs pos="100000">
                <a:srgbClr val="666666"/>
              </a:gs>
            </a:gsLst>
            <a:lin ang="16200038" scaled="0"/>
          </a:gra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rgbClr val="FFFFFF"/>
                </a:solidFill>
                <a:latin typeface="Calibri"/>
                <a:ea typeface="Calibri"/>
                <a:cs typeface="Calibri"/>
                <a:sym typeface="Calibri"/>
              </a:rPr>
              <a:t>MIAPPE community</a:t>
            </a:r>
            <a:endParaRPr b="1" sz="1800" u="sng">
              <a:solidFill>
                <a:srgbClr val="FFFFFF"/>
              </a:solidFill>
              <a:latin typeface="Calibri"/>
              <a:ea typeface="Calibri"/>
              <a:cs typeface="Calibri"/>
              <a:sym typeface="Calibri"/>
            </a:endParaRPr>
          </a:p>
          <a:p>
            <a:pPr indent="0" lvl="0" marL="0" marR="0" rtl="0" algn="l">
              <a:spcBef>
                <a:spcPts val="0"/>
              </a:spcBef>
              <a:spcAft>
                <a:spcPts val="0"/>
              </a:spcAft>
              <a:buNone/>
            </a:pPr>
            <a:r>
              <a:rPr lang="en-US" sz="1400">
                <a:solidFill>
                  <a:srgbClr val="FFFFFF"/>
                </a:solidFill>
                <a:latin typeface="Calibri"/>
                <a:ea typeface="Calibri"/>
                <a:cs typeface="Calibri"/>
                <a:sym typeface="Calibri"/>
              </a:rPr>
              <a:t>ELIXIR Plant Community,</a:t>
            </a:r>
            <a:endParaRPr/>
          </a:p>
          <a:p>
            <a:pPr indent="0" lvl="0" marL="0" marR="0" rtl="0" algn="l">
              <a:spcBef>
                <a:spcPts val="0"/>
              </a:spcBef>
              <a:spcAft>
                <a:spcPts val="0"/>
              </a:spcAft>
              <a:buNone/>
            </a:pPr>
            <a:r>
              <a:rPr lang="en-US" sz="1400">
                <a:solidFill>
                  <a:srgbClr val="FFFFFF"/>
                </a:solidFill>
                <a:latin typeface="Calibri"/>
                <a:ea typeface="Calibri"/>
                <a:cs typeface="Calibri"/>
                <a:sym typeface="Calibri"/>
              </a:rPr>
              <a:t>Krajewsky P, Cwiek H, Tardieu F, Usadel B, Arend D, Arnaud E, Junker A, King G, Laporte MA, Poorter H, Reif J, Rocca-Serra P, Sansone SA,  Kersey P, </a:t>
            </a:r>
            <a:endParaRPr/>
          </a:p>
          <a:p>
            <a:pPr indent="0" lvl="0" marL="0" marR="0" rtl="0" algn="l">
              <a:spcBef>
                <a:spcPts val="0"/>
              </a:spcBef>
              <a:spcAft>
                <a:spcPts val="0"/>
              </a:spcAft>
              <a:buNone/>
            </a:pPr>
            <a:r>
              <a:rPr lang="en-US" sz="1400">
                <a:solidFill>
                  <a:srgbClr val="FFFFFF"/>
                </a:solidFill>
                <a:latin typeface="Calibri"/>
                <a:ea typeface="Calibri"/>
                <a:cs typeface="Calibri"/>
                <a:sym typeface="Calibri"/>
              </a:rPr>
              <a:t>And many more!</a:t>
            </a:r>
            <a:endParaRPr/>
          </a:p>
          <a:p>
            <a:pPr indent="0" lvl="0" marL="0" marR="0" rtl="0" algn="l">
              <a:spcBef>
                <a:spcPts val="0"/>
              </a:spcBef>
              <a:spcAft>
                <a:spcPts val="0"/>
              </a:spcAft>
              <a:buNone/>
            </a:pPr>
            <a:r>
              <a:t/>
            </a:r>
            <a:endParaRPr sz="1800">
              <a:solidFill>
                <a:srgbClr val="FFFFFF"/>
              </a:solidFill>
              <a:latin typeface="Calibri"/>
              <a:ea typeface="Calibri"/>
              <a:cs typeface="Calibri"/>
              <a:sym typeface="Calibri"/>
            </a:endParaRPr>
          </a:p>
        </p:txBody>
      </p:sp>
      <p:pic>
        <p:nvPicPr>
          <p:cNvPr id="1249" name="Google Shape;1249;p131"/>
          <p:cNvPicPr preferRelativeResize="0"/>
          <p:nvPr/>
        </p:nvPicPr>
        <p:blipFill rotWithShape="1">
          <a:blip r:embed="rId8">
            <a:alphaModFix/>
          </a:blip>
          <a:srcRect b="0" l="0" r="0" t="0"/>
          <a:stretch/>
        </p:blipFill>
        <p:spPr>
          <a:xfrm>
            <a:off x="7807415" y="-47798"/>
            <a:ext cx="1412653" cy="361867"/>
          </a:xfrm>
          <a:prstGeom prst="rect">
            <a:avLst/>
          </a:prstGeom>
          <a:noFill/>
          <a:ln>
            <a:noFill/>
          </a:ln>
        </p:spPr>
      </p:pic>
      <p:sp>
        <p:nvSpPr>
          <p:cNvPr id="1250" name="Google Shape;1250;p131"/>
          <p:cNvSpPr/>
          <p:nvPr/>
        </p:nvSpPr>
        <p:spPr>
          <a:xfrm>
            <a:off x="911429" y="444675"/>
            <a:ext cx="2104500" cy="584700"/>
          </a:xfrm>
          <a:prstGeom prst="rect">
            <a:avLst/>
          </a:prstGeom>
          <a:gradFill>
            <a:gsLst>
              <a:gs pos="0">
                <a:srgbClr val="A6B6DE"/>
              </a:gs>
              <a:gs pos="50000">
                <a:srgbClr val="98AAD9"/>
              </a:gs>
              <a:gs pos="100000">
                <a:srgbClr val="859CD7"/>
              </a:gs>
            </a:gsLst>
            <a:lin ang="5400012" scaled="0"/>
          </a:gradFill>
          <a:ln cap="flat" cmpd="sng" w="9525">
            <a:solidFill>
              <a:srgbClr val="4472C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800" u="sng">
                <a:solidFill>
                  <a:srgbClr val="000000"/>
                </a:solidFill>
                <a:latin typeface="Calibri"/>
                <a:ea typeface="Calibri"/>
                <a:cs typeface="Calibri"/>
                <a:sym typeface="Calibri"/>
              </a:rPr>
              <a:t>Crop Ontology</a:t>
            </a:r>
            <a:endParaRPr b="1" sz="1800" u="sng">
              <a:solidFill>
                <a:srgbClr val="000000"/>
              </a:solidFill>
              <a:latin typeface="Calibri"/>
              <a:ea typeface="Calibri"/>
              <a:cs typeface="Calibri"/>
              <a:sym typeface="Calibri"/>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Arnaud E, Laporte MA, …</a:t>
            </a:r>
            <a:endParaRPr/>
          </a:p>
        </p:txBody>
      </p:sp>
      <p:pic>
        <p:nvPicPr>
          <p:cNvPr descr="http://www.cropontology.org/images/Crop_Ontology_logo.png" id="1251" name="Google Shape;1251;p131"/>
          <p:cNvPicPr preferRelativeResize="0"/>
          <p:nvPr/>
        </p:nvPicPr>
        <p:blipFill rotWithShape="1">
          <a:blip r:embed="rId9">
            <a:alphaModFix/>
          </a:blip>
          <a:srcRect b="0" l="0" r="0" t="0"/>
          <a:stretch/>
        </p:blipFill>
        <p:spPr>
          <a:xfrm>
            <a:off x="883525" y="-53122"/>
            <a:ext cx="1619251" cy="573088"/>
          </a:xfrm>
          <a:prstGeom prst="rect">
            <a:avLst/>
          </a:prstGeom>
          <a:noFill/>
          <a:ln>
            <a:noFill/>
          </a:ln>
        </p:spPr>
      </p:pic>
      <p:sp>
        <p:nvSpPr>
          <p:cNvPr id="1252" name="Google Shape;1252;p131"/>
          <p:cNvSpPr txBox="1"/>
          <p:nvPr/>
        </p:nvSpPr>
        <p:spPr>
          <a:xfrm>
            <a:off x="9189581" y="444667"/>
            <a:ext cx="2968800" cy="1293000"/>
          </a:xfrm>
          <a:prstGeom prst="rect">
            <a:avLst/>
          </a:prstGeom>
          <a:solidFill>
            <a:srgbClr val="92D050"/>
          </a:solidFill>
          <a:ln cap="flat" cmpd="sng" w="9525">
            <a:solidFill>
              <a:srgbClr val="FFC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rgbClr val="000000"/>
                </a:solidFill>
                <a:latin typeface="Calibri"/>
                <a:ea typeface="Calibri"/>
                <a:cs typeface="Calibri"/>
                <a:sym typeface="Calibri"/>
              </a:rPr>
              <a:t>Breeding API</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Selby P, Mueller L, Robbins K, Backlund JE, … , </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And many more!</a:t>
            </a:r>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brapi_logo.png" id="1253" name="Google Shape;1253;p131"/>
          <p:cNvPicPr preferRelativeResize="0"/>
          <p:nvPr/>
        </p:nvPicPr>
        <p:blipFill rotWithShape="1">
          <a:blip r:embed="rId10">
            <a:alphaModFix/>
          </a:blip>
          <a:srcRect b="0" l="0" r="0" t="0"/>
          <a:stretch/>
        </p:blipFill>
        <p:spPr>
          <a:xfrm>
            <a:off x="10024587" y="199128"/>
            <a:ext cx="2044700" cy="306388"/>
          </a:xfrm>
          <a:prstGeom prst="rect">
            <a:avLst/>
          </a:prstGeom>
          <a:noFill/>
          <a:ln>
            <a:noFill/>
          </a:ln>
        </p:spPr>
      </p:pic>
      <p:sp>
        <p:nvSpPr>
          <p:cNvPr id="1254" name="Google Shape;1254;p131"/>
          <p:cNvSpPr txBox="1"/>
          <p:nvPr/>
        </p:nvSpPr>
        <p:spPr>
          <a:xfrm>
            <a:off x="2107947" y="1862834"/>
            <a:ext cx="3928200" cy="1293000"/>
          </a:xfrm>
          <a:prstGeom prst="rect">
            <a:avLst/>
          </a:prstGeom>
          <a:gradFill>
            <a:gsLst>
              <a:gs pos="0">
                <a:srgbClr val="9A9A9A"/>
              </a:gs>
              <a:gs pos="50000">
                <a:srgbClr val="8D8D8D"/>
              </a:gs>
              <a:gs pos="100000">
                <a:srgbClr val="787878"/>
              </a:gs>
            </a:gsLst>
            <a:lin ang="5400012" scaled="0"/>
          </a:gradFill>
          <a:ln cap="flat" cmpd="sng" w="9525">
            <a:solidFill>
              <a:srgbClr val="0000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u="sng">
                <a:solidFill>
                  <a:srgbClr val="000000"/>
                </a:solidFill>
                <a:latin typeface="Calibri"/>
                <a:ea typeface="Calibri"/>
                <a:cs typeface="Calibri"/>
                <a:sym typeface="Calibri"/>
              </a:rPr>
              <a:t>Emphasis</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Tardieu F, Usadel B, Arend D, Junker A, Poorter H, Neveu P, Pierushka R, Shur U… </a:t>
            </a:r>
            <a:endParaRPr/>
          </a:p>
          <a:p>
            <a:pPr indent="0" lvl="0" marL="0" marR="0" rtl="0" algn="l">
              <a:spcBef>
                <a:spcPts val="0"/>
              </a:spcBef>
              <a:spcAft>
                <a:spcPts val="0"/>
              </a:spcAft>
              <a:buNone/>
            </a:pPr>
            <a:r>
              <a:rPr lang="en-US" sz="1400">
                <a:solidFill>
                  <a:srgbClr val="000000"/>
                </a:solidFill>
                <a:latin typeface="Calibri"/>
                <a:ea typeface="Calibri"/>
                <a:cs typeface="Calibri"/>
                <a:sym typeface="Calibri"/>
              </a:rPr>
              <a:t>And many more!</a:t>
            </a:r>
            <a:endParaRPr/>
          </a:p>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id="1255" name="Google Shape;1255;p131"/>
          <p:cNvPicPr preferRelativeResize="0"/>
          <p:nvPr/>
        </p:nvPicPr>
        <p:blipFill rotWithShape="1">
          <a:blip r:embed="rId11">
            <a:alphaModFix/>
          </a:blip>
          <a:srcRect b="0" l="0" r="0" t="0"/>
          <a:stretch/>
        </p:blipFill>
        <p:spPr>
          <a:xfrm>
            <a:off x="4222149" y="1861614"/>
            <a:ext cx="1873859" cy="266196"/>
          </a:xfrm>
          <a:prstGeom prst="rect">
            <a:avLst/>
          </a:prstGeom>
          <a:noFill/>
          <a:ln>
            <a:noFill/>
          </a:ln>
        </p:spPr>
      </p:pic>
      <p:pic>
        <p:nvPicPr>
          <p:cNvPr id="1256" name="Google Shape;1256;p131"/>
          <p:cNvPicPr preferRelativeResize="0"/>
          <p:nvPr/>
        </p:nvPicPr>
        <p:blipFill rotWithShape="1">
          <a:blip r:embed="rId12">
            <a:alphaModFix/>
          </a:blip>
          <a:srcRect b="0" l="0" r="0" t="0"/>
          <a:stretch/>
        </p:blipFill>
        <p:spPr>
          <a:xfrm>
            <a:off x="3544014" y="3781367"/>
            <a:ext cx="1082675" cy="744537"/>
          </a:xfrm>
          <a:prstGeom prst="rect">
            <a:avLst/>
          </a:prstGeom>
          <a:noFill/>
          <a:ln>
            <a:noFill/>
          </a:ln>
        </p:spPr>
      </p:pic>
      <p:pic>
        <p:nvPicPr>
          <p:cNvPr descr="http://www.cropontology.org/images/bioversity_LD.jpg" id="1257" name="Google Shape;1257;p131"/>
          <p:cNvPicPr preferRelativeResize="0"/>
          <p:nvPr/>
        </p:nvPicPr>
        <p:blipFill rotWithShape="1">
          <a:blip r:embed="rId13">
            <a:alphaModFix/>
          </a:blip>
          <a:srcRect b="0" l="0" r="0" t="0"/>
          <a:stretch/>
        </p:blipFill>
        <p:spPr>
          <a:xfrm>
            <a:off x="4751626" y="4438417"/>
            <a:ext cx="952500" cy="838200"/>
          </a:xfrm>
          <a:prstGeom prst="rect">
            <a:avLst/>
          </a:prstGeom>
          <a:noFill/>
          <a:ln>
            <a:noFill/>
          </a:ln>
        </p:spPr>
      </p:pic>
      <p:pic>
        <p:nvPicPr>
          <p:cNvPr descr="b43b7095-e452-482a-8969-fed9a50393a8_WUR_RGB_standard.png" id="1258" name="Google Shape;1258;p131"/>
          <p:cNvPicPr preferRelativeResize="0"/>
          <p:nvPr/>
        </p:nvPicPr>
        <p:blipFill rotWithShape="1">
          <a:blip r:embed="rId14">
            <a:alphaModFix/>
          </a:blip>
          <a:srcRect b="0" l="0" r="0" t="0"/>
          <a:stretch/>
        </p:blipFill>
        <p:spPr>
          <a:xfrm>
            <a:off x="6442393" y="4249741"/>
            <a:ext cx="2246312" cy="427039"/>
          </a:xfrm>
          <a:prstGeom prst="rect">
            <a:avLst/>
          </a:prstGeom>
          <a:noFill/>
          <a:ln>
            <a:noFill/>
          </a:ln>
        </p:spPr>
      </p:pic>
      <p:pic>
        <p:nvPicPr>
          <p:cNvPr descr="IBET.png" id="1259" name="Google Shape;1259;p131"/>
          <p:cNvPicPr preferRelativeResize="0"/>
          <p:nvPr/>
        </p:nvPicPr>
        <p:blipFill rotWithShape="1">
          <a:blip r:embed="rId15">
            <a:alphaModFix/>
          </a:blip>
          <a:srcRect b="0" l="0" r="0" t="0"/>
          <a:stretch/>
        </p:blipFill>
        <p:spPr>
          <a:xfrm>
            <a:off x="2008922" y="4642480"/>
            <a:ext cx="1306512" cy="600075"/>
          </a:xfrm>
          <a:prstGeom prst="rect">
            <a:avLst/>
          </a:prstGeom>
          <a:noFill/>
          <a:ln>
            <a:noFill/>
          </a:ln>
        </p:spPr>
      </p:pic>
      <p:pic>
        <p:nvPicPr>
          <p:cNvPr descr="logo-cirad.jpg" id="1260" name="Google Shape;1260;p131"/>
          <p:cNvPicPr preferRelativeResize="0"/>
          <p:nvPr/>
        </p:nvPicPr>
        <p:blipFill rotWithShape="1">
          <a:blip r:embed="rId16">
            <a:alphaModFix/>
          </a:blip>
          <a:srcRect b="0" l="0" r="0" t="0"/>
          <a:stretch/>
        </p:blipFill>
        <p:spPr>
          <a:xfrm>
            <a:off x="7" y="4713786"/>
            <a:ext cx="1800225" cy="600075"/>
          </a:xfrm>
          <a:prstGeom prst="rect">
            <a:avLst/>
          </a:prstGeom>
          <a:noFill/>
          <a:ln>
            <a:noFill/>
          </a:ln>
        </p:spPr>
      </p:pic>
      <p:pic>
        <p:nvPicPr>
          <p:cNvPr descr="Logo.png" id="1261" name="Google Shape;1261;p131"/>
          <p:cNvPicPr preferRelativeResize="0"/>
          <p:nvPr/>
        </p:nvPicPr>
        <p:blipFill rotWithShape="1">
          <a:blip r:embed="rId17">
            <a:alphaModFix/>
          </a:blip>
          <a:srcRect b="0" l="0" r="0" t="0"/>
          <a:stretch/>
        </p:blipFill>
        <p:spPr>
          <a:xfrm>
            <a:off x="5447352" y="3850179"/>
            <a:ext cx="917575" cy="600075"/>
          </a:xfrm>
          <a:prstGeom prst="rect">
            <a:avLst/>
          </a:prstGeom>
          <a:noFill/>
          <a:ln>
            <a:noFill/>
          </a:ln>
        </p:spPr>
      </p:pic>
      <p:pic>
        <p:nvPicPr>
          <p:cNvPr descr="EMBL_EBI-logo.png" id="1262" name="Google Shape;1262;p131"/>
          <p:cNvPicPr preferRelativeResize="0"/>
          <p:nvPr/>
        </p:nvPicPr>
        <p:blipFill rotWithShape="1">
          <a:blip r:embed="rId18">
            <a:alphaModFix/>
          </a:blip>
          <a:srcRect b="0" l="0" r="0" t="0"/>
          <a:stretch/>
        </p:blipFill>
        <p:spPr>
          <a:xfrm>
            <a:off x="8078787" y="5548981"/>
            <a:ext cx="1611312" cy="501651"/>
          </a:xfrm>
          <a:prstGeom prst="rect">
            <a:avLst/>
          </a:prstGeom>
          <a:noFill/>
          <a:ln>
            <a:noFill/>
          </a:ln>
        </p:spPr>
      </p:pic>
      <p:pic>
        <p:nvPicPr>
          <p:cNvPr descr="r1591_9_logo_nib-2.jpg" id="1263" name="Google Shape;1263;p131"/>
          <p:cNvPicPr preferRelativeResize="0"/>
          <p:nvPr/>
        </p:nvPicPr>
        <p:blipFill rotWithShape="1">
          <a:blip r:embed="rId19">
            <a:alphaModFix/>
          </a:blip>
          <a:srcRect b="0" l="0" r="0" t="0"/>
          <a:stretch/>
        </p:blipFill>
        <p:spPr>
          <a:xfrm>
            <a:off x="1868718" y="3909954"/>
            <a:ext cx="1216025" cy="392112"/>
          </a:xfrm>
          <a:prstGeom prst="rect">
            <a:avLst/>
          </a:prstGeom>
          <a:noFill/>
          <a:ln>
            <a:noFill/>
          </a:ln>
        </p:spPr>
      </p:pic>
      <p:pic>
        <p:nvPicPr>
          <p:cNvPr descr="ttp://pages.igc.gulbenkian.pt/pgcd/files/site_img/Logo_igc.png" id="1264" name="Google Shape;1264;p131"/>
          <p:cNvPicPr preferRelativeResize="0"/>
          <p:nvPr/>
        </p:nvPicPr>
        <p:blipFill rotWithShape="1">
          <a:blip r:embed="rId20">
            <a:alphaModFix/>
          </a:blip>
          <a:srcRect b="0" l="0" r="0" t="0"/>
          <a:stretch/>
        </p:blipFill>
        <p:spPr>
          <a:xfrm>
            <a:off x="3315414" y="4621044"/>
            <a:ext cx="1571625" cy="642939"/>
          </a:xfrm>
          <a:prstGeom prst="rect">
            <a:avLst/>
          </a:prstGeom>
          <a:noFill/>
          <a:ln>
            <a:noFill/>
          </a:ln>
        </p:spPr>
      </p:pic>
      <p:pic>
        <p:nvPicPr>
          <p:cNvPr id="1265" name="Google Shape;1265;p131"/>
          <p:cNvPicPr preferRelativeResize="0"/>
          <p:nvPr/>
        </p:nvPicPr>
        <p:blipFill rotWithShape="1">
          <a:blip r:embed="rId21">
            <a:alphaModFix/>
          </a:blip>
          <a:srcRect b="0" l="0" r="0" t="0"/>
          <a:stretch/>
        </p:blipFill>
        <p:spPr>
          <a:xfrm>
            <a:off x="5710082" y="4470893"/>
            <a:ext cx="663575" cy="771525"/>
          </a:xfrm>
          <a:prstGeom prst="rect">
            <a:avLst/>
          </a:prstGeom>
          <a:noFill/>
          <a:ln>
            <a:noFill/>
          </a:ln>
        </p:spPr>
      </p:pic>
      <p:pic>
        <p:nvPicPr>
          <p:cNvPr id="1266" name="Google Shape;1266;p131"/>
          <p:cNvPicPr preferRelativeResize="0"/>
          <p:nvPr/>
        </p:nvPicPr>
        <p:blipFill rotWithShape="1">
          <a:blip r:embed="rId22">
            <a:alphaModFix/>
          </a:blip>
          <a:srcRect b="0" l="0" r="0" t="0"/>
          <a:stretch/>
        </p:blipFill>
        <p:spPr>
          <a:xfrm>
            <a:off x="8688705" y="4246567"/>
            <a:ext cx="1481139" cy="433388"/>
          </a:xfrm>
          <a:prstGeom prst="rect">
            <a:avLst/>
          </a:prstGeom>
          <a:noFill/>
          <a:ln>
            <a:noFill/>
          </a:ln>
        </p:spPr>
      </p:pic>
      <p:pic>
        <p:nvPicPr>
          <p:cNvPr descr="link to homepage" id="1267" name="Google Shape;1267;p131"/>
          <p:cNvPicPr preferRelativeResize="0"/>
          <p:nvPr/>
        </p:nvPicPr>
        <p:blipFill rotWithShape="1">
          <a:blip r:embed="rId23">
            <a:alphaModFix/>
          </a:blip>
          <a:srcRect b="0" l="0" r="0" t="0"/>
          <a:stretch/>
        </p:blipFill>
        <p:spPr>
          <a:xfrm>
            <a:off x="7764042" y="6029863"/>
            <a:ext cx="1408113" cy="623888"/>
          </a:xfrm>
          <a:prstGeom prst="rect">
            <a:avLst/>
          </a:prstGeom>
          <a:noFill/>
          <a:ln>
            <a:noFill/>
          </a:ln>
        </p:spPr>
      </p:pic>
      <p:pic>
        <p:nvPicPr>
          <p:cNvPr id="1268" name="Google Shape;1268;p131"/>
          <p:cNvPicPr preferRelativeResize="0"/>
          <p:nvPr/>
        </p:nvPicPr>
        <p:blipFill rotWithShape="1">
          <a:blip r:embed="rId24">
            <a:alphaModFix/>
          </a:blip>
          <a:srcRect b="0" l="0" r="0" t="0"/>
          <a:stretch/>
        </p:blipFill>
        <p:spPr>
          <a:xfrm>
            <a:off x="10504401" y="4246585"/>
            <a:ext cx="1124435" cy="461017"/>
          </a:xfrm>
          <a:prstGeom prst="rect">
            <a:avLst/>
          </a:prstGeom>
          <a:noFill/>
          <a:ln>
            <a:noFill/>
          </a:ln>
        </p:spPr>
      </p:pic>
      <p:pic>
        <p:nvPicPr>
          <p:cNvPr id="1269" name="Google Shape;1269;p131"/>
          <p:cNvPicPr preferRelativeResize="0"/>
          <p:nvPr/>
        </p:nvPicPr>
        <p:blipFill>
          <a:blip r:embed="rId25">
            <a:alphaModFix/>
          </a:blip>
          <a:stretch>
            <a:fillRect/>
          </a:stretch>
        </p:blipFill>
        <p:spPr>
          <a:xfrm>
            <a:off x="9102150" y="4737206"/>
            <a:ext cx="1124424" cy="4783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7"/>
          <p:cNvSpPr/>
          <p:nvPr/>
        </p:nvSpPr>
        <p:spPr>
          <a:xfrm>
            <a:off x="4687600" y="679925"/>
            <a:ext cx="2735700" cy="2536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01" name="Google Shape;501;p57"/>
          <p:cNvSpPr/>
          <p:nvPr/>
        </p:nvSpPr>
        <p:spPr>
          <a:xfrm>
            <a:off x="8257250" y="984725"/>
            <a:ext cx="3293700" cy="17061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02" name="Google Shape;502;p57"/>
          <p:cNvSpPr txBox="1"/>
          <p:nvPr>
            <p:ph type="title"/>
          </p:nvPr>
        </p:nvSpPr>
        <p:spPr>
          <a:xfrm>
            <a:off x="719403" y="332656"/>
            <a:ext cx="10871200" cy="576064"/>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SzPct val="34375"/>
              <a:buFont typeface="Arial"/>
              <a:buNone/>
            </a:pPr>
            <a:r>
              <a:rPr lang="en-US"/>
              <a:t>Data repositories</a:t>
            </a:r>
            <a:endParaRPr/>
          </a:p>
        </p:txBody>
      </p:sp>
      <p:sp>
        <p:nvSpPr>
          <p:cNvPr id="503" name="Google Shape;503;p57"/>
          <p:cNvSpPr/>
          <p:nvPr/>
        </p:nvSpPr>
        <p:spPr>
          <a:xfrm>
            <a:off x="354022" y="1021542"/>
            <a:ext cx="3882600" cy="4069535"/>
          </a:xfrm>
          <a:prstGeom prst="rect">
            <a:avLst/>
          </a:prstGeom>
          <a:noFill/>
          <a:ln>
            <a:noFill/>
          </a:ln>
        </p:spPr>
        <p:txBody>
          <a:bodyPr anchorCtr="0" anchor="t" bIns="45700" lIns="91425" spcFirstLastPara="1" rIns="91425" wrap="square" tIns="45700">
            <a:noAutofit/>
          </a:bodyPr>
          <a:lstStyle/>
          <a:p>
            <a:pPr indent="0" lvl="0" marL="0" marR="0" rtl="0" algn="ctr">
              <a:lnSpc>
                <a:spcPct val="133333"/>
              </a:lnSpc>
              <a:spcBef>
                <a:spcPts val="0"/>
              </a:spcBef>
              <a:spcAft>
                <a:spcPts val="0"/>
              </a:spcAft>
              <a:buNone/>
            </a:pPr>
            <a:r>
              <a:rPr b="1" lang="en-US" sz="1800"/>
              <a:t>Thematic repositories</a:t>
            </a:r>
            <a:endParaRPr b="0" i="0" sz="1800" u="none" cap="none" strike="noStrike">
              <a:solidFill>
                <a:schemeClr val="dk1"/>
              </a:solidFill>
              <a:latin typeface="Calibri"/>
              <a:ea typeface="Calibri"/>
              <a:cs typeface="Calibri"/>
              <a:sym typeface="Calibri"/>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rgbClr val="000000"/>
              </a:buClr>
              <a:buSzPts val="1600"/>
              <a:buFont typeface="Arial"/>
              <a:buNone/>
            </a:pPr>
            <a:r>
              <a:rPr b="1" lang="en-US" sz="1600"/>
              <a:t>Opened</a:t>
            </a:r>
            <a:endParaRPr b="0" i="0" sz="1600" u="none" cap="none" strike="noStrike">
              <a:solidFill>
                <a:schemeClr val="dk1"/>
              </a:solidFill>
              <a:latin typeface="Calibri"/>
              <a:ea typeface="Calibri"/>
              <a:cs typeface="Calibri"/>
              <a:sym typeface="Calibri"/>
            </a:endParaRPr>
          </a:p>
          <a:p>
            <a:pPr indent="0" lvl="0" marL="0" marR="0" rtl="0" algn="ctr">
              <a:lnSpc>
                <a:spcPct val="133333"/>
              </a:lnSpc>
              <a:spcBef>
                <a:spcPts val="60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0" lvl="0" marL="0" marR="0" rtl="0" algn="ctr">
              <a:lnSpc>
                <a:spcPct val="133333"/>
              </a:lnSpc>
              <a:spcBef>
                <a:spcPts val="60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0" lvl="0" marL="0" marR="0" rtl="0" algn="ctr">
              <a:lnSpc>
                <a:spcPct val="133333"/>
              </a:lnSpc>
              <a:spcBef>
                <a:spcPts val="60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0" lvl="0" marL="0" marR="0" rtl="0" algn="ctr">
              <a:lnSpc>
                <a:spcPct val="133333"/>
              </a:lnSpc>
              <a:spcBef>
                <a:spcPts val="60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0" lvl="0" marL="0" marR="0" rtl="0" algn="ctr">
              <a:lnSpc>
                <a:spcPct val="133333"/>
              </a:lnSpc>
              <a:spcBef>
                <a:spcPts val="60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a:p>
            <a:pPr indent="0" lvl="0" marL="0" marR="0" rtl="0" algn="ctr">
              <a:lnSpc>
                <a:spcPct val="133333"/>
              </a:lnSpc>
              <a:spcBef>
                <a:spcPts val="600"/>
              </a:spcBef>
              <a:spcAft>
                <a:spcPts val="0"/>
              </a:spcAft>
              <a:buClr>
                <a:schemeClr val="dk1"/>
              </a:buClr>
              <a:buSzPts val="1000"/>
              <a:buFont typeface="Calibri"/>
              <a:buNone/>
            </a:pPr>
            <a:r>
              <a:t/>
            </a:r>
            <a:endParaRPr b="0" i="0" sz="1000" u="none" cap="none" strike="noStrike">
              <a:solidFill>
                <a:srgbClr val="000000"/>
              </a:solidFill>
              <a:latin typeface="Arial"/>
              <a:ea typeface="Arial"/>
              <a:cs typeface="Arial"/>
              <a:sym typeface="Arial"/>
            </a:endParaRPr>
          </a:p>
          <a:p>
            <a:pPr indent="0" lvl="0" marL="0" marR="0" rtl="0" algn="ctr">
              <a:lnSpc>
                <a:spcPct val="133333"/>
              </a:lnSpc>
              <a:spcBef>
                <a:spcPts val="600"/>
              </a:spcBef>
              <a:spcAft>
                <a:spcPts val="0"/>
              </a:spcAft>
              <a:buClr>
                <a:srgbClr val="000000"/>
              </a:buClr>
              <a:buSzPts val="1600"/>
              <a:buFont typeface="Arial"/>
              <a:buNone/>
            </a:pPr>
            <a:r>
              <a:rPr b="1" lang="en-US" sz="1600"/>
              <a:t>Access Control</a:t>
            </a:r>
            <a:endParaRPr b="0" i="0" sz="1600" u="none" cap="none" strike="noStrike">
              <a:solidFill>
                <a:schemeClr val="dk1"/>
              </a:solidFill>
              <a:latin typeface="Calibri"/>
              <a:ea typeface="Calibri"/>
              <a:cs typeface="Calibri"/>
              <a:sym typeface="Calibri"/>
            </a:endParaRPr>
          </a:p>
        </p:txBody>
      </p:sp>
      <p:pic>
        <p:nvPicPr>
          <p:cNvPr id="504" name="Google Shape;504;p57"/>
          <p:cNvPicPr preferRelativeResize="0"/>
          <p:nvPr/>
        </p:nvPicPr>
        <p:blipFill rotWithShape="1">
          <a:blip r:embed="rId3">
            <a:alphaModFix/>
          </a:blip>
          <a:srcRect b="0" l="0" r="0" t="0"/>
          <a:stretch/>
        </p:blipFill>
        <p:spPr>
          <a:xfrm>
            <a:off x="893380" y="4957364"/>
            <a:ext cx="2903424" cy="871113"/>
          </a:xfrm>
          <a:prstGeom prst="rect">
            <a:avLst/>
          </a:prstGeom>
          <a:noFill/>
          <a:ln>
            <a:noFill/>
          </a:ln>
        </p:spPr>
      </p:pic>
      <p:pic>
        <p:nvPicPr>
          <p:cNvPr id="505" name="Google Shape;505;p57"/>
          <p:cNvPicPr preferRelativeResize="0"/>
          <p:nvPr/>
        </p:nvPicPr>
        <p:blipFill rotWithShape="1">
          <a:blip r:embed="rId4">
            <a:alphaModFix/>
          </a:blip>
          <a:srcRect b="0" l="5262" r="0" t="11689"/>
          <a:stretch/>
        </p:blipFill>
        <p:spPr>
          <a:xfrm>
            <a:off x="8203540" y="3537419"/>
            <a:ext cx="3293837" cy="807555"/>
          </a:xfrm>
          <a:prstGeom prst="rect">
            <a:avLst/>
          </a:prstGeom>
          <a:noFill/>
          <a:ln>
            <a:noFill/>
          </a:ln>
        </p:spPr>
      </p:pic>
      <p:sp>
        <p:nvSpPr>
          <p:cNvPr id="506" name="Google Shape;506;p57"/>
          <p:cNvSpPr/>
          <p:nvPr/>
        </p:nvSpPr>
        <p:spPr>
          <a:xfrm>
            <a:off x="8029272" y="1019885"/>
            <a:ext cx="3621817" cy="4513503"/>
          </a:xfrm>
          <a:prstGeom prst="rect">
            <a:avLst/>
          </a:prstGeom>
          <a:noFill/>
          <a:ln>
            <a:noFill/>
          </a:ln>
        </p:spPr>
        <p:txBody>
          <a:bodyPr anchorCtr="0" anchor="t" bIns="45700" lIns="91425" spcFirstLastPara="1" rIns="91425" wrap="square" tIns="45700">
            <a:noAutofit/>
          </a:bodyPr>
          <a:lstStyle/>
          <a:p>
            <a:pPr indent="0" lvl="0" marL="0" marR="0" rtl="0" algn="ctr">
              <a:lnSpc>
                <a:spcPct val="133333"/>
              </a:lnSpc>
              <a:spcBef>
                <a:spcPts val="0"/>
              </a:spcBef>
              <a:spcAft>
                <a:spcPts val="0"/>
              </a:spcAft>
              <a:buClr>
                <a:srgbClr val="000000"/>
              </a:buClr>
              <a:buSzPts val="1800"/>
              <a:buFont typeface="Arial"/>
              <a:buNone/>
            </a:pPr>
            <a:r>
              <a:rPr b="1" lang="en-US" sz="1800"/>
              <a:t>Institutes Repositories</a:t>
            </a:r>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rgbClr val="000000"/>
              </a:buClr>
              <a:buSzPts val="1800"/>
              <a:buFont typeface="Arial"/>
              <a:buNone/>
            </a:pPr>
            <a:r>
              <a:rPr b="1" lang="en-US" sz="1800"/>
              <a:t>National Repositories</a:t>
            </a:r>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None/>
            </a:pPr>
            <a:r>
              <a:rPr b="1" lang="en-US" sz="1800"/>
              <a:t>Community Repositories</a:t>
            </a:r>
            <a:endParaRPr/>
          </a:p>
        </p:txBody>
      </p:sp>
      <p:sp>
        <p:nvSpPr>
          <p:cNvPr id="507" name="Google Shape;507;p57"/>
          <p:cNvSpPr/>
          <p:nvPr/>
        </p:nvSpPr>
        <p:spPr>
          <a:xfrm>
            <a:off x="4598458" y="1019900"/>
            <a:ext cx="2999428" cy="3408200"/>
          </a:xfrm>
          <a:prstGeom prst="rect">
            <a:avLst/>
          </a:prstGeom>
          <a:noFill/>
          <a:ln>
            <a:noFill/>
          </a:ln>
        </p:spPr>
        <p:txBody>
          <a:bodyPr anchorCtr="0" anchor="t" bIns="45700" lIns="91425" spcFirstLastPara="1" rIns="91425" wrap="square" tIns="45700">
            <a:noAutofit/>
          </a:bodyPr>
          <a:lstStyle/>
          <a:p>
            <a:pPr indent="0" lvl="0" marL="0" marR="0" rtl="0" algn="ctr">
              <a:lnSpc>
                <a:spcPct val="133333"/>
              </a:lnSpc>
              <a:spcBef>
                <a:spcPts val="0"/>
              </a:spcBef>
              <a:spcAft>
                <a:spcPts val="0"/>
              </a:spcAft>
              <a:buClr>
                <a:srgbClr val="000000"/>
              </a:buClr>
              <a:buSzPts val="1800"/>
              <a:buFont typeface="Arial"/>
              <a:buNone/>
            </a:pPr>
            <a:r>
              <a:rPr b="1" lang="en-US" sz="1800"/>
              <a:t>Generalist repositories</a:t>
            </a:r>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Clr>
                <a:schemeClr val="dk1"/>
              </a:buClr>
              <a:buSzPts val="1800"/>
              <a:buFont typeface="Calibri"/>
              <a:buNone/>
            </a:pPr>
            <a:r>
              <a:t/>
            </a:r>
            <a:endParaRPr b="1" i="0" sz="1800" u="none" cap="none" strike="noStrike">
              <a:solidFill>
                <a:srgbClr val="000000"/>
              </a:solidFill>
              <a:latin typeface="Arial"/>
              <a:ea typeface="Arial"/>
              <a:cs typeface="Arial"/>
              <a:sym typeface="Arial"/>
            </a:endParaRPr>
          </a:p>
          <a:p>
            <a:pPr indent="0" lvl="0" marL="0" marR="0" rtl="0" algn="ctr">
              <a:lnSpc>
                <a:spcPct val="133333"/>
              </a:lnSpc>
              <a:spcBef>
                <a:spcPts val="0"/>
              </a:spcBef>
              <a:spcAft>
                <a:spcPts val="0"/>
              </a:spcAft>
              <a:buNone/>
            </a:pPr>
            <a:r>
              <a:rPr b="1" lang="en-US" sz="1800"/>
              <a:t>Publisher repository</a:t>
            </a:r>
            <a:endParaRPr b="0" i="0" sz="1800" u="none" cap="none" strike="noStrike">
              <a:solidFill>
                <a:schemeClr val="dk1"/>
              </a:solidFill>
              <a:latin typeface="Calibri"/>
              <a:ea typeface="Calibri"/>
              <a:cs typeface="Calibri"/>
              <a:sym typeface="Calibri"/>
            </a:endParaRPr>
          </a:p>
          <a:p>
            <a:pPr indent="0" lvl="0" marL="0" marR="0" rtl="0" algn="ctr">
              <a:lnSpc>
                <a:spcPct val="133333"/>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508" name="Google Shape;508;p57"/>
          <p:cNvGrpSpPr/>
          <p:nvPr/>
        </p:nvGrpSpPr>
        <p:grpSpPr>
          <a:xfrm>
            <a:off x="4774408" y="1472189"/>
            <a:ext cx="2648982" cy="1283232"/>
            <a:chOff x="4774408" y="1726838"/>
            <a:chExt cx="2648982" cy="1283232"/>
          </a:xfrm>
        </p:grpSpPr>
        <p:grpSp>
          <p:nvGrpSpPr>
            <p:cNvPr id="509" name="Google Shape;509;p57"/>
            <p:cNvGrpSpPr/>
            <p:nvPr/>
          </p:nvGrpSpPr>
          <p:grpSpPr>
            <a:xfrm>
              <a:off x="4774408" y="1726838"/>
              <a:ext cx="2648982" cy="830943"/>
              <a:chOff x="4623942" y="1767347"/>
              <a:chExt cx="2648982" cy="830943"/>
            </a:xfrm>
          </p:grpSpPr>
          <p:pic>
            <p:nvPicPr>
              <p:cNvPr id="510" name="Google Shape;510;p57"/>
              <p:cNvPicPr preferRelativeResize="0"/>
              <p:nvPr/>
            </p:nvPicPr>
            <p:blipFill rotWithShape="1">
              <a:blip r:embed="rId5">
                <a:alphaModFix/>
              </a:blip>
              <a:srcRect b="0" l="0" r="0" t="8104"/>
              <a:stretch/>
            </p:blipFill>
            <p:spPr>
              <a:xfrm>
                <a:off x="5548921" y="1767347"/>
                <a:ext cx="1724003" cy="830943"/>
              </a:xfrm>
              <a:prstGeom prst="rect">
                <a:avLst/>
              </a:prstGeom>
              <a:noFill/>
              <a:ln>
                <a:noFill/>
              </a:ln>
            </p:spPr>
          </p:pic>
          <p:pic>
            <p:nvPicPr>
              <p:cNvPr id="511" name="Google Shape;511;p57"/>
              <p:cNvPicPr preferRelativeResize="0"/>
              <p:nvPr/>
            </p:nvPicPr>
            <p:blipFill rotWithShape="1">
              <a:blip r:embed="rId6">
                <a:alphaModFix/>
              </a:blip>
              <a:srcRect b="0" l="0" r="0" t="0"/>
              <a:stretch/>
            </p:blipFill>
            <p:spPr>
              <a:xfrm>
                <a:off x="4623942" y="1932899"/>
                <a:ext cx="1052690" cy="450246"/>
              </a:xfrm>
              <a:prstGeom prst="rect">
                <a:avLst/>
              </a:prstGeom>
              <a:noFill/>
              <a:ln>
                <a:noFill/>
              </a:ln>
            </p:spPr>
          </p:pic>
        </p:grpSp>
        <p:pic>
          <p:nvPicPr>
            <p:cNvPr id="512" name="Google Shape;512;p57"/>
            <p:cNvPicPr preferRelativeResize="0"/>
            <p:nvPr/>
          </p:nvPicPr>
          <p:blipFill rotWithShape="1">
            <a:blip r:embed="rId7">
              <a:alphaModFix/>
            </a:blip>
            <a:srcRect b="0" l="0" r="0" t="0"/>
            <a:stretch/>
          </p:blipFill>
          <p:spPr>
            <a:xfrm>
              <a:off x="5495956" y="2511144"/>
              <a:ext cx="1206494" cy="498926"/>
            </a:xfrm>
            <a:prstGeom prst="rect">
              <a:avLst/>
            </a:prstGeom>
            <a:noFill/>
            <a:ln>
              <a:noFill/>
            </a:ln>
          </p:spPr>
        </p:pic>
      </p:grpSp>
      <p:grpSp>
        <p:nvGrpSpPr>
          <p:cNvPr id="513" name="Google Shape;513;p57"/>
          <p:cNvGrpSpPr/>
          <p:nvPr/>
        </p:nvGrpSpPr>
        <p:grpSpPr>
          <a:xfrm>
            <a:off x="4933509" y="4006187"/>
            <a:ext cx="2327254" cy="910502"/>
            <a:chOff x="8629410" y="4860456"/>
            <a:chExt cx="2327254" cy="910502"/>
          </a:xfrm>
        </p:grpSpPr>
        <p:pic>
          <p:nvPicPr>
            <p:cNvPr id="514" name="Google Shape;514;p57"/>
            <p:cNvPicPr preferRelativeResize="0"/>
            <p:nvPr/>
          </p:nvPicPr>
          <p:blipFill rotWithShape="1">
            <a:blip r:embed="rId8">
              <a:alphaModFix/>
            </a:blip>
            <a:srcRect b="0" l="0" r="0" t="0"/>
            <a:stretch/>
          </p:blipFill>
          <p:spPr>
            <a:xfrm>
              <a:off x="8629410" y="4860456"/>
              <a:ext cx="2327254" cy="527269"/>
            </a:xfrm>
            <a:prstGeom prst="rect">
              <a:avLst/>
            </a:prstGeom>
            <a:noFill/>
            <a:ln>
              <a:noFill/>
            </a:ln>
          </p:spPr>
        </p:pic>
        <p:pic>
          <p:nvPicPr>
            <p:cNvPr id="515" name="Google Shape;515;p57"/>
            <p:cNvPicPr preferRelativeResize="0"/>
            <p:nvPr/>
          </p:nvPicPr>
          <p:blipFill rotWithShape="1">
            <a:blip r:embed="rId9">
              <a:alphaModFix/>
            </a:blip>
            <a:srcRect b="0" l="0" r="0" t="0"/>
            <a:stretch/>
          </p:blipFill>
          <p:spPr>
            <a:xfrm>
              <a:off x="8912238" y="5279301"/>
              <a:ext cx="1724896" cy="491657"/>
            </a:xfrm>
            <a:prstGeom prst="rect">
              <a:avLst/>
            </a:prstGeom>
            <a:noFill/>
            <a:ln>
              <a:noFill/>
            </a:ln>
          </p:spPr>
        </p:pic>
      </p:grpSp>
      <p:grpSp>
        <p:nvGrpSpPr>
          <p:cNvPr id="516" name="Google Shape;516;p57"/>
          <p:cNvGrpSpPr/>
          <p:nvPr/>
        </p:nvGrpSpPr>
        <p:grpSpPr>
          <a:xfrm>
            <a:off x="8593007" y="1397893"/>
            <a:ext cx="2494345" cy="1173096"/>
            <a:chOff x="8574655" y="1403118"/>
            <a:chExt cx="2494345" cy="1173096"/>
          </a:xfrm>
        </p:grpSpPr>
        <p:pic>
          <p:nvPicPr>
            <p:cNvPr id="517" name="Google Shape;517;p57"/>
            <p:cNvPicPr preferRelativeResize="0"/>
            <p:nvPr/>
          </p:nvPicPr>
          <p:blipFill rotWithShape="1">
            <a:blip r:embed="rId10">
              <a:alphaModFix/>
            </a:blip>
            <a:srcRect b="0" l="9096" r="9005" t="0"/>
            <a:stretch/>
          </p:blipFill>
          <p:spPr>
            <a:xfrm>
              <a:off x="8574655" y="1403118"/>
              <a:ext cx="2494345" cy="609779"/>
            </a:xfrm>
            <a:prstGeom prst="rect">
              <a:avLst/>
            </a:prstGeom>
            <a:noFill/>
            <a:ln>
              <a:noFill/>
            </a:ln>
          </p:spPr>
        </p:pic>
        <p:pic>
          <p:nvPicPr>
            <p:cNvPr id="518" name="Google Shape;518;p57"/>
            <p:cNvPicPr preferRelativeResize="0"/>
            <p:nvPr/>
          </p:nvPicPr>
          <p:blipFill rotWithShape="1">
            <a:blip r:embed="rId11">
              <a:alphaModFix/>
            </a:blip>
            <a:srcRect b="0" l="0" r="0" t="0"/>
            <a:stretch/>
          </p:blipFill>
          <p:spPr>
            <a:xfrm>
              <a:off x="9789629" y="1984808"/>
              <a:ext cx="1136758" cy="358976"/>
            </a:xfrm>
            <a:prstGeom prst="rect">
              <a:avLst/>
            </a:prstGeom>
            <a:noFill/>
            <a:ln>
              <a:noFill/>
            </a:ln>
          </p:spPr>
        </p:pic>
        <p:pic>
          <p:nvPicPr>
            <p:cNvPr id="519" name="Google Shape;519;p57"/>
            <p:cNvPicPr preferRelativeResize="0"/>
            <p:nvPr/>
          </p:nvPicPr>
          <p:blipFill rotWithShape="1">
            <a:blip r:embed="rId12">
              <a:alphaModFix/>
            </a:blip>
            <a:srcRect b="0" l="0" r="0" t="0"/>
            <a:stretch/>
          </p:blipFill>
          <p:spPr>
            <a:xfrm>
              <a:off x="8592952" y="1983764"/>
              <a:ext cx="971813" cy="592450"/>
            </a:xfrm>
            <a:prstGeom prst="rect">
              <a:avLst/>
            </a:prstGeom>
            <a:noFill/>
            <a:ln>
              <a:noFill/>
            </a:ln>
          </p:spPr>
        </p:pic>
      </p:grpSp>
      <p:grpSp>
        <p:nvGrpSpPr>
          <p:cNvPr id="520" name="Google Shape;520;p57"/>
          <p:cNvGrpSpPr/>
          <p:nvPr/>
        </p:nvGrpSpPr>
        <p:grpSpPr>
          <a:xfrm>
            <a:off x="8612378" y="5445355"/>
            <a:ext cx="2420736" cy="922873"/>
            <a:chOff x="8755846" y="5454882"/>
            <a:chExt cx="2420736" cy="922873"/>
          </a:xfrm>
        </p:grpSpPr>
        <p:pic>
          <p:nvPicPr>
            <p:cNvPr descr="Maize model organism database: MaizeGDB | Carolyn J Lawrence-Dill" id="521" name="Google Shape;521;p57"/>
            <p:cNvPicPr preferRelativeResize="0"/>
            <p:nvPr/>
          </p:nvPicPr>
          <p:blipFill rotWithShape="1">
            <a:blip r:embed="rId13">
              <a:alphaModFix/>
            </a:blip>
            <a:srcRect b="0" l="0" r="0" t="0"/>
            <a:stretch/>
          </p:blipFill>
          <p:spPr>
            <a:xfrm>
              <a:off x="8755846" y="5460456"/>
              <a:ext cx="1033783" cy="424116"/>
            </a:xfrm>
            <a:prstGeom prst="rect">
              <a:avLst/>
            </a:prstGeom>
            <a:noFill/>
            <a:ln>
              <a:noFill/>
            </a:ln>
          </p:spPr>
        </p:pic>
        <p:pic>
          <p:nvPicPr>
            <p:cNvPr descr="SGN User Survey" id="522" name="Google Shape;522;p57"/>
            <p:cNvPicPr preferRelativeResize="0"/>
            <p:nvPr/>
          </p:nvPicPr>
          <p:blipFill rotWithShape="1">
            <a:blip r:embed="rId14">
              <a:alphaModFix/>
            </a:blip>
            <a:srcRect b="0" l="0" r="0" t="0"/>
            <a:stretch/>
          </p:blipFill>
          <p:spPr>
            <a:xfrm>
              <a:off x="9072304" y="5979019"/>
              <a:ext cx="1935039" cy="398736"/>
            </a:xfrm>
            <a:prstGeom prst="rect">
              <a:avLst/>
            </a:prstGeom>
            <a:noFill/>
            <a:ln>
              <a:noFill/>
            </a:ln>
          </p:spPr>
        </p:pic>
        <p:pic>
          <p:nvPicPr>
            <p:cNvPr id="523" name="Google Shape;523;p57"/>
            <p:cNvPicPr preferRelativeResize="0"/>
            <p:nvPr/>
          </p:nvPicPr>
          <p:blipFill rotWithShape="1">
            <a:blip r:embed="rId15">
              <a:alphaModFix/>
            </a:blip>
            <a:srcRect b="0" l="0" r="0" t="0"/>
            <a:stretch/>
          </p:blipFill>
          <p:spPr>
            <a:xfrm>
              <a:off x="10039824" y="5454882"/>
              <a:ext cx="1136758" cy="524566"/>
            </a:xfrm>
            <a:prstGeom prst="rect">
              <a:avLst/>
            </a:prstGeom>
            <a:noFill/>
            <a:ln>
              <a:noFill/>
            </a:ln>
          </p:spPr>
        </p:pic>
      </p:grpSp>
      <p:grpSp>
        <p:nvGrpSpPr>
          <p:cNvPr id="524" name="Google Shape;524;p57"/>
          <p:cNvGrpSpPr/>
          <p:nvPr/>
        </p:nvGrpSpPr>
        <p:grpSpPr>
          <a:xfrm>
            <a:off x="520917" y="1977845"/>
            <a:ext cx="3755716" cy="2406955"/>
            <a:chOff x="520917" y="1977845"/>
            <a:chExt cx="3755716" cy="2406955"/>
          </a:xfrm>
        </p:grpSpPr>
        <p:pic>
          <p:nvPicPr>
            <p:cNvPr id="525" name="Google Shape;525;p57"/>
            <p:cNvPicPr preferRelativeResize="0"/>
            <p:nvPr/>
          </p:nvPicPr>
          <p:blipFill rotWithShape="1">
            <a:blip r:embed="rId16">
              <a:alphaModFix/>
            </a:blip>
            <a:srcRect b="0" l="0" r="0" t="0"/>
            <a:stretch/>
          </p:blipFill>
          <p:spPr>
            <a:xfrm>
              <a:off x="520917" y="2718349"/>
              <a:ext cx="1897945" cy="511049"/>
            </a:xfrm>
            <a:prstGeom prst="rect">
              <a:avLst/>
            </a:prstGeom>
            <a:noFill/>
            <a:ln>
              <a:noFill/>
            </a:ln>
          </p:spPr>
        </p:pic>
        <p:pic>
          <p:nvPicPr>
            <p:cNvPr descr="Logo" id="526" name="Google Shape;526;p57"/>
            <p:cNvPicPr preferRelativeResize="0"/>
            <p:nvPr/>
          </p:nvPicPr>
          <p:blipFill rotWithShape="1">
            <a:blip r:embed="rId17">
              <a:alphaModFix/>
            </a:blip>
            <a:srcRect b="0" l="0" r="0" t="0"/>
            <a:stretch/>
          </p:blipFill>
          <p:spPr>
            <a:xfrm>
              <a:off x="3138540" y="3922773"/>
              <a:ext cx="966922" cy="462027"/>
            </a:xfrm>
            <a:prstGeom prst="rect">
              <a:avLst/>
            </a:prstGeom>
            <a:noFill/>
            <a:ln>
              <a:noFill/>
            </a:ln>
          </p:spPr>
        </p:pic>
        <p:pic>
          <p:nvPicPr>
            <p:cNvPr id="527" name="Google Shape;527;p57"/>
            <p:cNvPicPr preferRelativeResize="0"/>
            <p:nvPr/>
          </p:nvPicPr>
          <p:blipFill rotWithShape="1">
            <a:blip r:embed="rId18">
              <a:alphaModFix/>
            </a:blip>
            <a:srcRect b="0" l="0" r="0" t="0"/>
            <a:stretch/>
          </p:blipFill>
          <p:spPr>
            <a:xfrm>
              <a:off x="1602566" y="2164296"/>
              <a:ext cx="1908532" cy="444846"/>
            </a:xfrm>
            <a:prstGeom prst="rect">
              <a:avLst/>
            </a:prstGeom>
            <a:noFill/>
            <a:ln>
              <a:noFill/>
            </a:ln>
          </p:spPr>
        </p:pic>
        <p:pic>
          <p:nvPicPr>
            <p:cNvPr id="528" name="Google Shape;528;p57"/>
            <p:cNvPicPr preferRelativeResize="0"/>
            <p:nvPr/>
          </p:nvPicPr>
          <p:blipFill rotWithShape="1">
            <a:blip r:embed="rId19">
              <a:alphaModFix/>
            </a:blip>
            <a:srcRect b="0" l="0" r="0" t="0"/>
            <a:stretch/>
          </p:blipFill>
          <p:spPr>
            <a:xfrm>
              <a:off x="2080819" y="3296035"/>
              <a:ext cx="590006" cy="617672"/>
            </a:xfrm>
            <a:prstGeom prst="rect">
              <a:avLst/>
            </a:prstGeom>
            <a:noFill/>
            <a:ln>
              <a:noFill/>
            </a:ln>
          </p:spPr>
        </p:pic>
        <p:pic>
          <p:nvPicPr>
            <p:cNvPr id="529" name="Google Shape;529;p57"/>
            <p:cNvPicPr preferRelativeResize="0"/>
            <p:nvPr/>
          </p:nvPicPr>
          <p:blipFill rotWithShape="1">
            <a:blip r:embed="rId20">
              <a:alphaModFix/>
            </a:blip>
            <a:srcRect b="0" l="0" r="0" t="0"/>
            <a:stretch/>
          </p:blipFill>
          <p:spPr>
            <a:xfrm>
              <a:off x="520917" y="2146538"/>
              <a:ext cx="966922" cy="462027"/>
            </a:xfrm>
            <a:prstGeom prst="rect">
              <a:avLst/>
            </a:prstGeom>
            <a:noFill/>
            <a:ln>
              <a:noFill/>
            </a:ln>
          </p:spPr>
        </p:pic>
        <p:pic>
          <p:nvPicPr>
            <p:cNvPr id="530" name="Google Shape;530;p57"/>
            <p:cNvPicPr preferRelativeResize="0"/>
            <p:nvPr/>
          </p:nvPicPr>
          <p:blipFill rotWithShape="1">
            <a:blip r:embed="rId21">
              <a:alphaModFix/>
            </a:blip>
            <a:srcRect b="0" l="0" r="0" t="0"/>
            <a:stretch/>
          </p:blipFill>
          <p:spPr>
            <a:xfrm>
              <a:off x="3368554" y="2729280"/>
              <a:ext cx="827118" cy="822741"/>
            </a:xfrm>
            <a:prstGeom prst="rect">
              <a:avLst/>
            </a:prstGeom>
            <a:noFill/>
            <a:ln>
              <a:noFill/>
            </a:ln>
          </p:spPr>
        </p:pic>
        <p:pic>
          <p:nvPicPr>
            <p:cNvPr id="531" name="Google Shape;531;p57"/>
            <p:cNvPicPr preferRelativeResize="0"/>
            <p:nvPr/>
          </p:nvPicPr>
          <p:blipFill rotWithShape="1">
            <a:blip r:embed="rId22">
              <a:alphaModFix/>
            </a:blip>
            <a:srcRect b="0" l="0" r="0" t="0"/>
            <a:stretch/>
          </p:blipFill>
          <p:spPr>
            <a:xfrm>
              <a:off x="2367899" y="2718349"/>
              <a:ext cx="929979" cy="511049"/>
            </a:xfrm>
            <a:prstGeom prst="rect">
              <a:avLst/>
            </a:prstGeom>
            <a:noFill/>
            <a:ln>
              <a:noFill/>
            </a:ln>
          </p:spPr>
        </p:pic>
        <p:pic>
          <p:nvPicPr>
            <p:cNvPr id="532" name="Google Shape;532;p57"/>
            <p:cNvPicPr preferRelativeResize="0"/>
            <p:nvPr/>
          </p:nvPicPr>
          <p:blipFill rotWithShape="1">
            <a:blip r:embed="rId23">
              <a:alphaModFix/>
            </a:blip>
            <a:srcRect b="0" l="0" r="0" t="0"/>
            <a:stretch/>
          </p:blipFill>
          <p:spPr>
            <a:xfrm>
              <a:off x="2736947" y="3515902"/>
              <a:ext cx="1539686" cy="468477"/>
            </a:xfrm>
            <a:prstGeom prst="rect">
              <a:avLst/>
            </a:prstGeom>
            <a:noFill/>
            <a:ln>
              <a:noFill/>
            </a:ln>
          </p:spPr>
        </p:pic>
        <p:pic>
          <p:nvPicPr>
            <p:cNvPr id="533" name="Google Shape;533;p57"/>
            <p:cNvPicPr preferRelativeResize="0"/>
            <p:nvPr/>
          </p:nvPicPr>
          <p:blipFill rotWithShape="1">
            <a:blip r:embed="rId24">
              <a:alphaModFix/>
            </a:blip>
            <a:srcRect b="0" l="0" r="0" t="0"/>
            <a:stretch/>
          </p:blipFill>
          <p:spPr>
            <a:xfrm>
              <a:off x="571997" y="3869465"/>
              <a:ext cx="2121743" cy="268218"/>
            </a:xfrm>
            <a:prstGeom prst="rect">
              <a:avLst/>
            </a:prstGeom>
            <a:noFill/>
            <a:ln>
              <a:noFill/>
            </a:ln>
          </p:spPr>
        </p:pic>
        <p:pic>
          <p:nvPicPr>
            <p:cNvPr descr="National Center for Biotechnology Information — Wikipédia" id="534" name="Google Shape;534;p57"/>
            <p:cNvPicPr preferRelativeResize="0"/>
            <p:nvPr/>
          </p:nvPicPr>
          <p:blipFill rotWithShape="1">
            <a:blip r:embed="rId25">
              <a:alphaModFix/>
            </a:blip>
            <a:srcRect b="0" l="0" r="0" t="0"/>
            <a:stretch/>
          </p:blipFill>
          <p:spPr>
            <a:xfrm>
              <a:off x="3596410" y="1977845"/>
              <a:ext cx="544923" cy="674410"/>
            </a:xfrm>
            <a:prstGeom prst="rect">
              <a:avLst/>
            </a:prstGeom>
            <a:noFill/>
            <a:ln>
              <a:noFill/>
            </a:ln>
          </p:spPr>
        </p:pic>
        <p:pic>
          <p:nvPicPr>
            <p:cNvPr descr="EMBL-EBI homepage | EMBL-EBI" id="535" name="Google Shape;535;p57"/>
            <p:cNvPicPr preferRelativeResize="0"/>
            <p:nvPr/>
          </p:nvPicPr>
          <p:blipFill rotWithShape="1">
            <a:blip r:embed="rId26">
              <a:alphaModFix/>
            </a:blip>
            <a:srcRect b="0" l="0" r="0" t="0"/>
            <a:stretch/>
          </p:blipFill>
          <p:spPr>
            <a:xfrm>
              <a:off x="520917" y="3287709"/>
              <a:ext cx="1477051" cy="456386"/>
            </a:xfrm>
            <a:prstGeom prst="rect">
              <a:avLst/>
            </a:prstGeom>
            <a:noFill/>
            <a:ln>
              <a:noFill/>
            </a:ln>
          </p:spPr>
        </p:pic>
      </p:grpSp>
      <p:sp>
        <p:nvSpPr>
          <p:cNvPr id="536" name="Google Shape;536;p57"/>
          <p:cNvSpPr/>
          <p:nvPr/>
        </p:nvSpPr>
        <p:spPr>
          <a:xfrm>
            <a:off x="178675" y="1009000"/>
            <a:ext cx="4183200" cy="50028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37" name="Google Shape;537;p57"/>
          <p:cNvSpPr/>
          <p:nvPr/>
        </p:nvSpPr>
        <p:spPr>
          <a:xfrm>
            <a:off x="8203550" y="4916700"/>
            <a:ext cx="3387000" cy="17574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38" name="Google Shape;538;p57"/>
          <p:cNvSpPr/>
          <p:nvPr/>
        </p:nvSpPr>
        <p:spPr>
          <a:xfrm>
            <a:off x="4785100" y="3537425"/>
            <a:ext cx="2735700" cy="1507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39" name="Google Shape;539;p57"/>
          <p:cNvSpPr/>
          <p:nvPr/>
        </p:nvSpPr>
        <p:spPr>
          <a:xfrm>
            <a:off x="8139075" y="3113075"/>
            <a:ext cx="3451500" cy="15852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orbel"/>
              <a:ea typeface="Corbel"/>
              <a:cs typeface="Corbel"/>
              <a:sym typeface="Corbel"/>
            </a:endParaRPr>
          </a:p>
        </p:txBody>
      </p:sp>
      <p:sp>
        <p:nvSpPr>
          <p:cNvPr id="540" name="Google Shape;540;p57"/>
          <p:cNvSpPr txBox="1"/>
          <p:nvPr/>
        </p:nvSpPr>
        <p:spPr>
          <a:xfrm>
            <a:off x="10579450" y="1203400"/>
            <a:ext cx="1158300" cy="4155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0"/>
              </a:spcBef>
              <a:spcAft>
                <a:spcPts val="0"/>
              </a:spcAft>
              <a:buNone/>
            </a:pPr>
            <a:r>
              <a:rPr b="1" lang="en-US" sz="1500">
                <a:solidFill>
                  <a:schemeClr val="dk1"/>
                </a:solidFill>
              </a:rPr>
              <a:t>+ partners</a:t>
            </a:r>
            <a:endParaRPr sz="1100"/>
          </a:p>
        </p:txBody>
      </p:sp>
      <p:sp>
        <p:nvSpPr>
          <p:cNvPr id="541" name="Google Shape;541;p57"/>
          <p:cNvSpPr txBox="1"/>
          <p:nvPr/>
        </p:nvSpPr>
        <p:spPr>
          <a:xfrm>
            <a:off x="10569000" y="3352800"/>
            <a:ext cx="1158300" cy="415500"/>
          </a:xfrm>
          <a:prstGeom prst="rect">
            <a:avLst/>
          </a:prstGeom>
          <a:noFill/>
          <a:ln>
            <a:noFill/>
          </a:ln>
        </p:spPr>
        <p:txBody>
          <a:bodyPr anchorCtr="0" anchor="t" bIns="91425" lIns="91425" spcFirstLastPara="1" rIns="91425" wrap="square" tIns="91425">
            <a:spAutoFit/>
          </a:bodyPr>
          <a:lstStyle/>
          <a:p>
            <a:pPr indent="0" lvl="0" marL="0" rtl="0" algn="l">
              <a:lnSpc>
                <a:spcPct val="133333"/>
              </a:lnSpc>
              <a:spcBef>
                <a:spcPts val="0"/>
              </a:spcBef>
              <a:spcAft>
                <a:spcPts val="0"/>
              </a:spcAft>
              <a:buNone/>
            </a:pPr>
            <a:r>
              <a:rPr b="1" lang="en-US" sz="1500">
                <a:solidFill>
                  <a:schemeClr val="dk1"/>
                </a:solidFill>
              </a:rPr>
              <a:t>+ partners</a:t>
            </a:r>
            <a:endParaRPr sz="1100"/>
          </a:p>
        </p:txBody>
      </p:sp>
      <p:sp>
        <p:nvSpPr>
          <p:cNvPr id="542" name="Google Shape;542;p57"/>
          <p:cNvSpPr txBox="1"/>
          <p:nvPr/>
        </p:nvSpPr>
        <p:spPr>
          <a:xfrm>
            <a:off x="11666400" y="0"/>
            <a:ext cx="525600" cy="400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orbel"/>
                <a:ea typeface="Corbel"/>
                <a:cs typeface="Corbel"/>
                <a:sym typeface="Corbel"/>
              </a:rPr>
              <a:t>CP</a:t>
            </a:r>
            <a:endParaRPr b="1">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LIXIR_templat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a:themeElements>
    <a:clrScheme name="AGENT">
      <a:dk1>
        <a:srgbClr val="262626"/>
      </a:dk1>
      <a:lt1>
        <a:srgbClr val="FFFFFF"/>
      </a:lt1>
      <a:dk2>
        <a:srgbClr val="595959"/>
      </a:dk2>
      <a:lt2>
        <a:srgbClr val="D8D8D8"/>
      </a:lt2>
      <a:accent1>
        <a:srgbClr val="4B57A3"/>
      </a:accent1>
      <a:accent2>
        <a:srgbClr val="A2C73B"/>
      </a:accent2>
      <a:accent3>
        <a:srgbClr val="4B57A3"/>
      </a:accent3>
      <a:accent4>
        <a:srgbClr val="4B57A3"/>
      </a:accent4>
      <a:accent5>
        <a:srgbClr val="A2C73B"/>
      </a:accent5>
      <a:accent6>
        <a:srgbClr val="A2C73B"/>
      </a:accent6>
      <a:hlink>
        <a:srgbClr val="A2C73B"/>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a:themeElements>
    <a:clrScheme name="AGENT">
      <a:dk1>
        <a:srgbClr val="262626"/>
      </a:dk1>
      <a:lt1>
        <a:srgbClr val="FFFFFF"/>
      </a:lt1>
      <a:dk2>
        <a:srgbClr val="595959"/>
      </a:dk2>
      <a:lt2>
        <a:srgbClr val="D8D8D8"/>
      </a:lt2>
      <a:accent1>
        <a:srgbClr val="4B57A3"/>
      </a:accent1>
      <a:accent2>
        <a:srgbClr val="A2C73B"/>
      </a:accent2>
      <a:accent3>
        <a:srgbClr val="4B57A3"/>
      </a:accent3>
      <a:accent4>
        <a:srgbClr val="4B57A3"/>
      </a:accent4>
      <a:accent5>
        <a:srgbClr val="A2C73B"/>
      </a:accent5>
      <a:accent6>
        <a:srgbClr val="A2C73B"/>
      </a:accent6>
      <a:hlink>
        <a:srgbClr val="A2C73B"/>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