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Raleway"/>
      <p:regular r:id="rId21"/>
      <p:bold r:id="rId22"/>
      <p:italic r:id="rId23"/>
      <p:boldItalic r:id="rId24"/>
    </p:embeddedFont>
    <p:embeddedFont>
      <p:font typeface="Corbel"/>
      <p:regular r:id="rId25"/>
      <p:bold r:id="rId26"/>
      <p:italic r:id="rId27"/>
      <p:boldItalic r:id="rId28"/>
    </p:embeddedFont>
    <p:embeddedFont>
      <p:font typeface="Radley"/>
      <p:regular r:id="rId29"/>
      <p: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h9bxHNEXWHltuKLkcbnbzxYGFV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Corbel-bold.fntdata"/><Relationship Id="rId25" Type="http://schemas.openxmlformats.org/officeDocument/2006/relationships/font" Target="fonts/Corbel-regular.fntdata"/><Relationship Id="rId28" Type="http://schemas.openxmlformats.org/officeDocument/2006/relationships/font" Target="fonts/Corbel-boldItalic.fntdata"/><Relationship Id="rId27" Type="http://schemas.openxmlformats.org/officeDocument/2006/relationships/font" Target="fonts/Corbel-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dley-regular.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Radle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88" name="Google Shape;28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6" name="Google Shape;39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Clr>
                <a:schemeClr val="accent1"/>
              </a:buClr>
              <a:buSzPts val="1200"/>
              <a:buFont typeface="Calibri"/>
              <a:buNone/>
            </a:pPr>
            <a:r>
              <a:t/>
            </a:r>
            <a:endParaRPr>
              <a:latin typeface="Corbel"/>
              <a:ea typeface="Corbel"/>
              <a:cs typeface="Corbel"/>
              <a:sym typeface="Corbel"/>
            </a:endParaRPr>
          </a:p>
        </p:txBody>
      </p:sp>
      <p:sp>
        <p:nvSpPr>
          <p:cNvPr id="397" name="Google Shape;397;p16:notes"/>
          <p:cNvSpPr txBox="1"/>
          <p:nvPr>
            <p:ph idx="12" type="sldNum"/>
          </p:nvPr>
        </p:nvSpPr>
        <p:spPr>
          <a:xfrm>
            <a:off x="3884613" y="8685213"/>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rbel"/>
              <a:buNone/>
            </a:pPr>
            <a:fld id="{00000000-1234-1234-1234-123412341234}" type="slidenum">
              <a:rPr b="0" i="0" lang="fr-FR" sz="1200" u="none" cap="none" strike="noStrike">
                <a:solidFill>
                  <a:srgbClr val="000000"/>
                </a:solidFill>
                <a:latin typeface="Corbel"/>
                <a:ea typeface="Corbel"/>
                <a:cs typeface="Corbel"/>
                <a:sym typeface="Corbel"/>
              </a:rPr>
              <a:t>‹#›</a:t>
            </a:fld>
            <a:endParaRPr b="0" i="0" sz="1200" u="none" cap="none" strike="noStrike">
              <a:solidFill>
                <a:srgbClr val="000000"/>
              </a:solidFill>
              <a:latin typeface="Corbel"/>
              <a:ea typeface="Corbel"/>
              <a:cs typeface="Corbel"/>
              <a:sym typeface="Corbe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88cbfdd17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88cbfdd17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44" name="Google Shape;444;g288cbfdd17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63" name="Google Shape;4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03" name="Google Shape;2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orbel"/>
              <a:ea typeface="Corbel"/>
              <a:cs typeface="Corbel"/>
              <a:sym typeface="Corbel"/>
            </a:endParaRPr>
          </a:p>
        </p:txBody>
      </p:sp>
      <p:sp>
        <p:nvSpPr>
          <p:cNvPr id="238" name="Google Shape;2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31.jpg"/><Relationship Id="rId4" Type="http://schemas.openxmlformats.org/officeDocument/2006/relationships/image" Target="../media/image12.jpg"/><Relationship Id="rId5"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 Version 1">
  <p:cSld name="Diapositive de titre - Version 1">
    <p:bg>
      <p:bgPr>
        <a:solidFill>
          <a:schemeClr val="lt1"/>
        </a:solidFill>
      </p:bgPr>
    </p:bg>
    <p:spTree>
      <p:nvGrpSpPr>
        <p:cNvPr id="19" name="Shape 19"/>
        <p:cNvGrpSpPr/>
        <p:nvPr/>
      </p:nvGrpSpPr>
      <p:grpSpPr>
        <a:xfrm>
          <a:off x="0" y="0"/>
          <a:ext cx="0" cy="0"/>
          <a:chOff x="0" y="0"/>
          <a:chExt cx="0" cy="0"/>
        </a:xfrm>
      </p:grpSpPr>
      <p:pic>
        <p:nvPicPr>
          <p:cNvPr id="20" name="Google Shape;20;p20"/>
          <p:cNvPicPr preferRelativeResize="0"/>
          <p:nvPr/>
        </p:nvPicPr>
        <p:blipFill rotWithShape="1">
          <a:blip r:embed="rId2">
            <a:alphaModFix/>
          </a:blip>
          <a:srcRect b="0" l="0" r="0" t="0"/>
          <a:stretch/>
        </p:blipFill>
        <p:spPr>
          <a:xfrm>
            <a:off x="0" y="2394290"/>
            <a:ext cx="4076700" cy="2790825"/>
          </a:xfrm>
          <a:prstGeom prst="rect">
            <a:avLst/>
          </a:prstGeom>
          <a:noFill/>
          <a:ln>
            <a:noFill/>
          </a:ln>
        </p:spPr>
      </p:pic>
      <p:pic>
        <p:nvPicPr>
          <p:cNvPr id="21" name="Google Shape;21;p20"/>
          <p:cNvPicPr preferRelativeResize="0"/>
          <p:nvPr/>
        </p:nvPicPr>
        <p:blipFill rotWithShape="1">
          <a:blip r:embed="rId3">
            <a:alphaModFix/>
          </a:blip>
          <a:srcRect b="0" l="0" r="0" t="0"/>
          <a:stretch/>
        </p:blipFill>
        <p:spPr>
          <a:xfrm>
            <a:off x="1869308" y="2418921"/>
            <a:ext cx="314325" cy="428625"/>
          </a:xfrm>
          <a:prstGeom prst="rect">
            <a:avLst/>
          </a:prstGeom>
          <a:noFill/>
          <a:ln>
            <a:noFill/>
          </a:ln>
        </p:spPr>
      </p:pic>
      <p:sp>
        <p:nvSpPr>
          <p:cNvPr id="22" name="Google Shape;22;p20"/>
          <p:cNvSpPr/>
          <p:nvPr/>
        </p:nvSpPr>
        <p:spPr>
          <a:xfrm>
            <a:off x="0" y="5621155"/>
            <a:ext cx="12192000" cy="13282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20"/>
          <p:cNvSpPr txBox="1"/>
          <p:nvPr>
            <p:ph type="ctrTitle"/>
          </p:nvPr>
        </p:nvSpPr>
        <p:spPr>
          <a:xfrm>
            <a:off x="2401843" y="2323859"/>
            <a:ext cx="9144000" cy="1057708"/>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rgbClr val="00A3A6"/>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0"/>
          <p:cNvSpPr txBox="1"/>
          <p:nvPr>
            <p:ph idx="1" type="subTitle"/>
          </p:nvPr>
        </p:nvSpPr>
        <p:spPr>
          <a:xfrm>
            <a:off x="2401843" y="3191097"/>
            <a:ext cx="9144000" cy="654923"/>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68" name="Shape 68"/>
        <p:cNvGrpSpPr/>
        <p:nvPr/>
      </p:nvGrpSpPr>
      <p:grpSpPr>
        <a:xfrm>
          <a:off x="0" y="0"/>
          <a:ext cx="0" cy="0"/>
          <a:chOff x="0" y="0"/>
          <a:chExt cx="0" cy="0"/>
        </a:xfrm>
      </p:grpSpPr>
      <p:sp>
        <p:nvSpPr>
          <p:cNvPr id="69" name="Google Shape;69;p32"/>
          <p:cNvSpPr txBox="1"/>
          <p:nvPr>
            <p:ph idx="1" type="body"/>
          </p:nvPr>
        </p:nvSpPr>
        <p:spPr>
          <a:xfrm>
            <a:off x="1122336" y="1537860"/>
            <a:ext cx="4330297" cy="8175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A3A6"/>
              </a:buClr>
              <a:buSzPts val="2200"/>
              <a:buNone/>
              <a:defRPr b="1" sz="22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32"/>
          <p:cNvSpPr txBox="1"/>
          <p:nvPr>
            <p:ph idx="2" type="body"/>
          </p:nvPr>
        </p:nvSpPr>
        <p:spPr>
          <a:xfrm>
            <a:off x="1122336" y="2355454"/>
            <a:ext cx="4330297" cy="336939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2"/>
          <p:cNvSpPr txBox="1"/>
          <p:nvPr>
            <p:ph idx="3" type="body"/>
          </p:nvPr>
        </p:nvSpPr>
        <p:spPr>
          <a:xfrm>
            <a:off x="6104140" y="1537860"/>
            <a:ext cx="4351624" cy="8175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A3A6"/>
              </a:buClr>
              <a:buSzPts val="2200"/>
              <a:buNone/>
              <a:defRPr b="1" sz="22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p32"/>
          <p:cNvSpPr txBox="1"/>
          <p:nvPr>
            <p:ph idx="4" type="body"/>
          </p:nvPr>
        </p:nvSpPr>
        <p:spPr>
          <a:xfrm>
            <a:off x="6104140" y="2355454"/>
            <a:ext cx="4351624" cy="336939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32"/>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2"/>
          <p:cNvSpPr txBox="1"/>
          <p:nvPr>
            <p:ph idx="5" type="subTitle"/>
          </p:nvPr>
        </p:nvSpPr>
        <p:spPr>
          <a:xfrm>
            <a:off x="1122336" y="858842"/>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75" name="Google Shape;75;p32"/>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76" name="Google Shape;76;p32"/>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seul">
  <p:cSld name="1_Titre seul">
    <p:spTree>
      <p:nvGrpSpPr>
        <p:cNvPr id="77" name="Shape 77"/>
        <p:cNvGrpSpPr/>
        <p:nvPr/>
      </p:nvGrpSpPr>
      <p:grpSpPr>
        <a:xfrm>
          <a:off x="0" y="0"/>
          <a:ext cx="0" cy="0"/>
          <a:chOff x="0" y="0"/>
          <a:chExt cx="0" cy="0"/>
        </a:xfrm>
      </p:grpSpPr>
      <p:sp>
        <p:nvSpPr>
          <p:cNvPr id="78" name="Google Shape;78;p33"/>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9" name="Google Shape;79;p33"/>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80" name="Google Shape;80;p33"/>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u avec légende">
  <p:cSld name="1_Contenu avec légende">
    <p:spTree>
      <p:nvGrpSpPr>
        <p:cNvPr id="81" name="Shape 81"/>
        <p:cNvGrpSpPr/>
        <p:nvPr/>
      </p:nvGrpSpPr>
      <p:grpSpPr>
        <a:xfrm>
          <a:off x="0" y="0"/>
          <a:ext cx="0" cy="0"/>
          <a:chOff x="0" y="0"/>
          <a:chExt cx="0" cy="0"/>
        </a:xfrm>
      </p:grpSpPr>
      <p:sp>
        <p:nvSpPr>
          <p:cNvPr id="82" name="Google Shape;82;p34"/>
          <p:cNvSpPr txBox="1"/>
          <p:nvPr>
            <p:ph type="title"/>
          </p:nvPr>
        </p:nvSpPr>
        <p:spPr>
          <a:xfrm>
            <a:off x="742604" y="581891"/>
            <a:ext cx="4109957" cy="910244"/>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rgbClr val="00A3A6"/>
              </a:buClr>
              <a:buSzPts val="2400"/>
              <a:buFont typeface="Calibri"/>
              <a:buChar char="•"/>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4"/>
          <p:cNvSpPr txBox="1"/>
          <p:nvPr>
            <p:ph idx="1" type="body"/>
          </p:nvPr>
        </p:nvSpPr>
        <p:spPr>
          <a:xfrm>
            <a:off x="5183188" y="581891"/>
            <a:ext cx="6172200" cy="506245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4" name="Google Shape;84;p34"/>
          <p:cNvSpPr txBox="1"/>
          <p:nvPr>
            <p:ph idx="2" type="subTitle"/>
          </p:nvPr>
        </p:nvSpPr>
        <p:spPr>
          <a:xfrm>
            <a:off x="1112060" y="1492139"/>
            <a:ext cx="3740501" cy="110143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34"/>
          <p:cNvSpPr txBox="1"/>
          <p:nvPr>
            <p:ph idx="3" type="body"/>
          </p:nvPr>
        </p:nvSpPr>
        <p:spPr>
          <a:xfrm>
            <a:off x="1112060" y="2593571"/>
            <a:ext cx="3740501" cy="30507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86" name="Google Shape;86;p34"/>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87" name="Google Shape;87;p34"/>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vec légende">
  <p:cSld name="1_Image avec légende">
    <p:spTree>
      <p:nvGrpSpPr>
        <p:cNvPr id="88" name="Shape 88"/>
        <p:cNvGrpSpPr/>
        <p:nvPr/>
      </p:nvGrpSpPr>
      <p:grpSpPr>
        <a:xfrm>
          <a:off x="0" y="0"/>
          <a:ext cx="0" cy="0"/>
          <a:chOff x="0" y="0"/>
          <a:chExt cx="0" cy="0"/>
        </a:xfrm>
      </p:grpSpPr>
      <p:sp>
        <p:nvSpPr>
          <p:cNvPr id="89" name="Google Shape;89;p35"/>
          <p:cNvSpPr/>
          <p:nvPr>
            <p:ph idx="2" type="pic"/>
          </p:nvPr>
        </p:nvSpPr>
        <p:spPr>
          <a:xfrm>
            <a:off x="5183188" y="581894"/>
            <a:ext cx="6172200" cy="5037515"/>
          </a:xfrm>
          <a:prstGeom prst="rect">
            <a:avLst/>
          </a:prstGeom>
          <a:noFill/>
          <a:ln>
            <a:noFill/>
          </a:ln>
        </p:spPr>
      </p:sp>
      <p:sp>
        <p:nvSpPr>
          <p:cNvPr id="90" name="Google Shape;90;p35"/>
          <p:cNvSpPr txBox="1"/>
          <p:nvPr>
            <p:ph type="title"/>
          </p:nvPr>
        </p:nvSpPr>
        <p:spPr>
          <a:xfrm>
            <a:off x="742604" y="581891"/>
            <a:ext cx="4109957" cy="910244"/>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rgbClr val="00A3A6"/>
              </a:buClr>
              <a:buSzPts val="2400"/>
              <a:buFont typeface="Calibri"/>
              <a:buChar char="•"/>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5"/>
          <p:cNvSpPr txBox="1"/>
          <p:nvPr>
            <p:ph idx="1" type="subTitle"/>
          </p:nvPr>
        </p:nvSpPr>
        <p:spPr>
          <a:xfrm>
            <a:off x="1112060" y="1492139"/>
            <a:ext cx="3740501" cy="110143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2" name="Google Shape;92;p35"/>
          <p:cNvSpPr txBox="1"/>
          <p:nvPr>
            <p:ph idx="3" type="body"/>
          </p:nvPr>
        </p:nvSpPr>
        <p:spPr>
          <a:xfrm>
            <a:off x="1112060" y="2593571"/>
            <a:ext cx="3740501" cy="30507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93" name="Google Shape;93;p35"/>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94" name="Google Shape;94;p35"/>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texte vertical">
  <p:cSld name="1_Titre et texte vertical">
    <p:spTree>
      <p:nvGrpSpPr>
        <p:cNvPr id="95" name="Shape 95"/>
        <p:cNvGrpSpPr/>
        <p:nvPr/>
      </p:nvGrpSpPr>
      <p:grpSpPr>
        <a:xfrm>
          <a:off x="0" y="0"/>
          <a:ext cx="0" cy="0"/>
          <a:chOff x="0" y="0"/>
          <a:chExt cx="0" cy="0"/>
        </a:xfrm>
      </p:grpSpPr>
      <p:sp>
        <p:nvSpPr>
          <p:cNvPr id="96" name="Google Shape;96;p36"/>
          <p:cNvSpPr txBox="1"/>
          <p:nvPr>
            <p:ph idx="1" type="body"/>
          </p:nvPr>
        </p:nvSpPr>
        <p:spPr>
          <a:xfrm rot="5400000">
            <a:off x="3907704" y="-1225996"/>
            <a:ext cx="4413334" cy="971342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6"/>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6"/>
          <p:cNvSpPr txBox="1"/>
          <p:nvPr>
            <p:ph idx="2" type="subTitle"/>
          </p:nvPr>
        </p:nvSpPr>
        <p:spPr>
          <a:xfrm>
            <a:off x="1122336" y="858842"/>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vertical et texte">
  <p:cSld name="1_Titre vertical et texte">
    <p:spTree>
      <p:nvGrpSpPr>
        <p:cNvPr id="99" name="Shape 99"/>
        <p:cNvGrpSpPr/>
        <p:nvPr/>
      </p:nvGrpSpPr>
      <p:grpSpPr>
        <a:xfrm>
          <a:off x="0" y="0"/>
          <a:ext cx="0" cy="0"/>
          <a:chOff x="0" y="0"/>
          <a:chExt cx="0" cy="0"/>
        </a:xfrm>
      </p:grpSpPr>
      <p:sp>
        <p:nvSpPr>
          <p:cNvPr id="100" name="Google Shape;100;p37"/>
          <p:cNvSpPr txBox="1"/>
          <p:nvPr>
            <p:ph type="title"/>
          </p:nvPr>
        </p:nvSpPr>
        <p:spPr>
          <a:xfrm rot="5400000">
            <a:off x="7570195" y="2393366"/>
            <a:ext cx="5811839" cy="175537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1800"/>
              <a:buChar cha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7"/>
          <p:cNvSpPr txBox="1"/>
          <p:nvPr>
            <p:ph idx="1" type="body"/>
          </p:nvPr>
        </p:nvSpPr>
        <p:spPr>
          <a:xfrm rot="5400000">
            <a:off x="2052814" y="-849472"/>
            <a:ext cx="5811839" cy="824104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A3A6"/>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37"/>
          <p:cNvSpPr txBox="1"/>
          <p:nvPr>
            <p:ph idx="2" type="subTitle"/>
          </p:nvPr>
        </p:nvSpPr>
        <p:spPr>
          <a:xfrm rot="5400000">
            <a:off x="6626017" y="2818371"/>
            <a:ext cx="5811839" cy="90535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re et contenu" type="obj">
  <p:cSld name="OBJECT">
    <p:spTree>
      <p:nvGrpSpPr>
        <p:cNvPr id="114" name="Shape 114"/>
        <p:cNvGrpSpPr/>
        <p:nvPr/>
      </p:nvGrpSpPr>
      <p:grpSpPr>
        <a:xfrm>
          <a:off x="0" y="0"/>
          <a:ext cx="0" cy="0"/>
          <a:chOff x="0" y="0"/>
          <a:chExt cx="0" cy="0"/>
        </a:xfrm>
      </p:grpSpPr>
      <p:sp>
        <p:nvSpPr>
          <p:cNvPr id="115" name="Google Shape;115;p27"/>
          <p:cNvSpPr txBox="1"/>
          <p:nvPr>
            <p:ph type="title"/>
          </p:nvPr>
        </p:nvSpPr>
        <p:spPr>
          <a:xfrm>
            <a:off x="618140" y="28799"/>
            <a:ext cx="7886700" cy="765405"/>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1800"/>
              <a:buChar cha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7"/>
          <p:cNvSpPr txBox="1"/>
          <p:nvPr>
            <p:ph idx="1" type="body"/>
          </p:nvPr>
        </p:nvSpPr>
        <p:spPr>
          <a:xfrm>
            <a:off x="279699" y="1068751"/>
            <a:ext cx="11732351" cy="526898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A3A6"/>
              </a:buClr>
              <a:buSzPts val="1800"/>
              <a:buChar char="•"/>
              <a:defRPr/>
            </a:lvl1pPr>
            <a:lvl2pPr indent="-285750" lvl="1" marL="914400" algn="l">
              <a:lnSpc>
                <a:spcPct val="90000"/>
              </a:lnSpc>
              <a:spcBef>
                <a:spcPts val="500"/>
              </a:spcBef>
              <a:spcAft>
                <a:spcPts val="0"/>
              </a:spcAft>
              <a:buClr>
                <a:srgbClr val="656565"/>
              </a:buClr>
              <a:buSzPts val="900"/>
              <a:buFont typeface="Noto Sans Symbols"/>
              <a:buChar char="◆"/>
              <a:defRPr b="1" sz="2000">
                <a:solidFill>
                  <a:srgbClr val="656565"/>
                </a:solidFill>
                <a:latin typeface="Calibri"/>
                <a:ea typeface="Calibri"/>
                <a:cs typeface="Calibri"/>
                <a:sym typeface="Calibri"/>
              </a:defRPr>
            </a:lvl2pPr>
            <a:lvl3pPr indent="-330200" lvl="2" marL="1371600" algn="l">
              <a:lnSpc>
                <a:spcPct val="90000"/>
              </a:lnSpc>
              <a:spcBef>
                <a:spcPts val="500"/>
              </a:spcBef>
              <a:spcAft>
                <a:spcPts val="0"/>
              </a:spcAft>
              <a:buClr>
                <a:srgbClr val="656565"/>
              </a:buClr>
              <a:buSzPts val="1600"/>
              <a:buChar char="•"/>
              <a:defRPr b="1" sz="1600">
                <a:solidFill>
                  <a:srgbClr val="656565"/>
                </a:solidFill>
                <a:latin typeface="Calibri"/>
                <a:ea typeface="Calibri"/>
                <a:cs typeface="Calibri"/>
                <a:sym typeface="Calibri"/>
              </a:defRPr>
            </a:lvl3pPr>
            <a:lvl4pPr indent="-317500" lvl="3" marL="1828800" algn="l">
              <a:lnSpc>
                <a:spcPct val="90000"/>
              </a:lnSpc>
              <a:spcBef>
                <a:spcPts val="500"/>
              </a:spcBef>
              <a:spcAft>
                <a:spcPts val="0"/>
              </a:spcAft>
              <a:buClr>
                <a:srgbClr val="656565"/>
              </a:buClr>
              <a:buSzPts val="1400"/>
              <a:buChar char="•"/>
              <a:defRPr b="1" sz="1400">
                <a:solidFill>
                  <a:srgbClr val="656565"/>
                </a:solidFill>
                <a:latin typeface="Calibri"/>
                <a:ea typeface="Calibri"/>
                <a:cs typeface="Calibri"/>
                <a:sym typeface="Calibri"/>
              </a:defRPr>
            </a:lvl4pPr>
            <a:lvl5pPr indent="-304800" lvl="4" marL="2286000" algn="l">
              <a:lnSpc>
                <a:spcPct val="90000"/>
              </a:lnSpc>
              <a:spcBef>
                <a:spcPts val="500"/>
              </a:spcBef>
              <a:spcAft>
                <a:spcPts val="0"/>
              </a:spcAft>
              <a:buClr>
                <a:srgbClr val="656565"/>
              </a:buClr>
              <a:buSzPts val="1200"/>
              <a:buFont typeface="Noto Sans Symbols"/>
              <a:buChar char="✔"/>
              <a:defRPr b="1" sz="1200">
                <a:solidFill>
                  <a:srgbClr val="656565"/>
                </a:solidFill>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27"/>
          <p:cNvSpPr txBox="1"/>
          <p:nvPr>
            <p:ph idx="12" type="sldNum"/>
          </p:nvPr>
        </p:nvSpPr>
        <p:spPr>
          <a:xfrm>
            <a:off x="9347200" y="6381334"/>
            <a:ext cx="2844800" cy="216023"/>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seul">
  <p:cSld name="1_Titre seul">
    <p:spTree>
      <p:nvGrpSpPr>
        <p:cNvPr id="118" name="Shape 118"/>
        <p:cNvGrpSpPr/>
        <p:nvPr/>
      </p:nvGrpSpPr>
      <p:grpSpPr>
        <a:xfrm>
          <a:off x="0" y="0"/>
          <a:ext cx="0" cy="0"/>
          <a:chOff x="0" y="0"/>
          <a:chExt cx="0" cy="0"/>
        </a:xfrm>
      </p:grpSpPr>
      <p:sp>
        <p:nvSpPr>
          <p:cNvPr id="119" name="Google Shape;119;p28"/>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 Version 2">
  <p:cSld name="Diapositive de titre - Version 2">
    <p:bg>
      <p:bgPr>
        <a:solidFill>
          <a:srgbClr val="00A3A6"/>
        </a:solidFill>
      </p:bgPr>
    </p:bg>
    <p:spTree>
      <p:nvGrpSpPr>
        <p:cNvPr id="120" name="Shape 120"/>
        <p:cNvGrpSpPr/>
        <p:nvPr/>
      </p:nvGrpSpPr>
      <p:grpSpPr>
        <a:xfrm>
          <a:off x="0" y="0"/>
          <a:ext cx="0" cy="0"/>
          <a:chOff x="0" y="0"/>
          <a:chExt cx="0" cy="0"/>
        </a:xfrm>
      </p:grpSpPr>
      <p:pic>
        <p:nvPicPr>
          <p:cNvPr id="121" name="Google Shape;121;p38"/>
          <p:cNvPicPr preferRelativeResize="0"/>
          <p:nvPr/>
        </p:nvPicPr>
        <p:blipFill rotWithShape="1">
          <a:blip r:embed="rId2">
            <a:alphaModFix/>
          </a:blip>
          <a:srcRect b="0" l="0" r="0" t="0"/>
          <a:stretch/>
        </p:blipFill>
        <p:spPr>
          <a:xfrm>
            <a:off x="2401852" y="1272218"/>
            <a:ext cx="1546667" cy="417778"/>
          </a:xfrm>
          <a:prstGeom prst="rect">
            <a:avLst/>
          </a:prstGeom>
          <a:noFill/>
          <a:ln>
            <a:noFill/>
          </a:ln>
        </p:spPr>
      </p:pic>
      <p:pic>
        <p:nvPicPr>
          <p:cNvPr id="122" name="Google Shape;122;p38"/>
          <p:cNvPicPr preferRelativeResize="0"/>
          <p:nvPr/>
        </p:nvPicPr>
        <p:blipFill rotWithShape="1">
          <a:blip r:embed="rId3">
            <a:alphaModFix/>
          </a:blip>
          <a:srcRect b="0" l="0" r="0" t="0"/>
          <a:stretch/>
        </p:blipFill>
        <p:spPr>
          <a:xfrm>
            <a:off x="10" y="2837638"/>
            <a:ext cx="4076190" cy="2790476"/>
          </a:xfrm>
          <a:prstGeom prst="rect">
            <a:avLst/>
          </a:prstGeom>
          <a:noFill/>
          <a:ln>
            <a:noFill/>
          </a:ln>
        </p:spPr>
      </p:pic>
      <p:pic>
        <p:nvPicPr>
          <p:cNvPr id="123" name="Google Shape;123;p38"/>
          <p:cNvPicPr preferRelativeResize="0"/>
          <p:nvPr/>
        </p:nvPicPr>
        <p:blipFill rotWithShape="1">
          <a:blip r:embed="rId4">
            <a:alphaModFix/>
          </a:blip>
          <a:srcRect b="0" l="0" r="0" t="0"/>
          <a:stretch/>
        </p:blipFill>
        <p:spPr>
          <a:xfrm>
            <a:off x="1869315" y="2825325"/>
            <a:ext cx="314286" cy="428572"/>
          </a:xfrm>
          <a:prstGeom prst="rect">
            <a:avLst/>
          </a:prstGeom>
          <a:noFill/>
          <a:ln>
            <a:noFill/>
          </a:ln>
        </p:spPr>
      </p:pic>
      <p:sp>
        <p:nvSpPr>
          <p:cNvPr id="124" name="Google Shape;124;p38"/>
          <p:cNvSpPr/>
          <p:nvPr/>
        </p:nvSpPr>
        <p:spPr>
          <a:xfrm>
            <a:off x="0" y="5994603"/>
            <a:ext cx="12192000" cy="864524"/>
          </a:xfrm>
          <a:prstGeom prst="rect">
            <a:avLst/>
          </a:prstGeom>
          <a:solidFill>
            <a:srgbClr val="00A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38"/>
          <p:cNvSpPr txBox="1"/>
          <p:nvPr>
            <p:ph type="ctrTitle"/>
          </p:nvPr>
        </p:nvSpPr>
        <p:spPr>
          <a:xfrm>
            <a:off x="2401843" y="2767207"/>
            <a:ext cx="9144000" cy="1057708"/>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8"/>
          <p:cNvSpPr txBox="1"/>
          <p:nvPr>
            <p:ph idx="1" type="subTitle"/>
          </p:nvPr>
        </p:nvSpPr>
        <p:spPr>
          <a:xfrm>
            <a:off x="2401843" y="3634445"/>
            <a:ext cx="9144000" cy="654923"/>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classique">
  <p:cSld name="Page classique">
    <p:spTree>
      <p:nvGrpSpPr>
        <p:cNvPr id="127" name="Shape 127"/>
        <p:cNvGrpSpPr/>
        <p:nvPr/>
      </p:nvGrpSpPr>
      <p:grpSpPr>
        <a:xfrm>
          <a:off x="0" y="0"/>
          <a:ext cx="0" cy="0"/>
          <a:chOff x="0" y="0"/>
          <a:chExt cx="0" cy="0"/>
        </a:xfrm>
      </p:grpSpPr>
      <p:sp>
        <p:nvSpPr>
          <p:cNvPr id="128" name="Google Shape;128;p39"/>
          <p:cNvSpPr txBox="1"/>
          <p:nvPr>
            <p:ph type="title"/>
          </p:nvPr>
        </p:nvSpPr>
        <p:spPr>
          <a:xfrm>
            <a:off x="634702" y="0"/>
            <a:ext cx="10324834" cy="930313"/>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9"/>
          <p:cNvSpPr txBox="1"/>
          <p:nvPr>
            <p:ph idx="1" type="body"/>
          </p:nvPr>
        </p:nvSpPr>
        <p:spPr>
          <a:xfrm>
            <a:off x="301214" y="1420010"/>
            <a:ext cx="10501303" cy="412458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39"/>
          <p:cNvSpPr txBox="1"/>
          <p:nvPr>
            <p:ph idx="2" type="subTitle"/>
          </p:nvPr>
        </p:nvSpPr>
        <p:spPr>
          <a:xfrm>
            <a:off x="634702" y="858842"/>
            <a:ext cx="10167805"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intermédiaire" type="title">
  <p:cSld name="TITLE">
    <p:spTree>
      <p:nvGrpSpPr>
        <p:cNvPr id="25" name="Shape 25"/>
        <p:cNvGrpSpPr/>
        <p:nvPr/>
      </p:nvGrpSpPr>
      <p:grpSpPr>
        <a:xfrm>
          <a:off x="0" y="0"/>
          <a:ext cx="0" cy="0"/>
          <a:chOff x="0" y="0"/>
          <a:chExt cx="0" cy="0"/>
        </a:xfrm>
      </p:grpSpPr>
      <p:sp>
        <p:nvSpPr>
          <p:cNvPr id="26" name="Google Shape;26;p21"/>
          <p:cNvSpPr txBox="1"/>
          <p:nvPr>
            <p:ph type="ctrTitle"/>
          </p:nvPr>
        </p:nvSpPr>
        <p:spPr>
          <a:xfrm>
            <a:off x="0" y="1920241"/>
            <a:ext cx="12192000" cy="1057708"/>
          </a:xfrm>
          <a:prstGeom prst="rect">
            <a:avLst/>
          </a:prstGeom>
          <a:noFill/>
          <a:ln>
            <a:noFill/>
          </a:ln>
        </p:spPr>
        <p:txBody>
          <a:bodyPr anchorCtr="0" anchor="b" bIns="45700" lIns="0" spcFirstLastPara="1" rIns="91425" wrap="square" tIns="46800">
            <a:normAutofit/>
          </a:bodyPr>
          <a:lstStyle>
            <a:lvl1pPr lvl="0" algn="ctr">
              <a:lnSpc>
                <a:spcPct val="90000"/>
              </a:lnSpc>
              <a:spcBef>
                <a:spcPts val="0"/>
              </a:spcBef>
              <a:spcAft>
                <a:spcPts val="0"/>
              </a:spcAft>
              <a:buClr>
                <a:srgbClr val="00A3A6"/>
              </a:buClr>
              <a:buSzPts val="4000"/>
              <a:buFont typeface="Calibri"/>
              <a:buChar char="•"/>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 type="subTitle"/>
          </p:nvPr>
        </p:nvSpPr>
        <p:spPr>
          <a:xfrm>
            <a:off x="1524000" y="3161463"/>
            <a:ext cx="9144000" cy="168485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131" name="Shape 131"/>
        <p:cNvGrpSpPr/>
        <p:nvPr/>
      </p:nvGrpSpPr>
      <p:grpSpPr>
        <a:xfrm>
          <a:off x="0" y="0"/>
          <a:ext cx="0" cy="0"/>
          <a:chOff x="0" y="0"/>
          <a:chExt cx="0" cy="0"/>
        </a:xfrm>
      </p:grpSpPr>
      <p:sp>
        <p:nvSpPr>
          <p:cNvPr id="132" name="Google Shape;132;p40"/>
          <p:cNvSpPr txBox="1"/>
          <p:nvPr>
            <p:ph idx="1" type="body"/>
          </p:nvPr>
        </p:nvSpPr>
        <p:spPr>
          <a:xfrm>
            <a:off x="290456" y="1440503"/>
            <a:ext cx="10556384" cy="431650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b="0"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40"/>
          <p:cNvSpPr txBox="1"/>
          <p:nvPr>
            <p:ph type="title"/>
          </p:nvPr>
        </p:nvSpPr>
        <p:spPr>
          <a:xfrm>
            <a:off x="645459" y="0"/>
            <a:ext cx="10314076"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0"/>
          <p:cNvSpPr txBox="1"/>
          <p:nvPr>
            <p:ph idx="2" type="subTitle"/>
          </p:nvPr>
        </p:nvSpPr>
        <p:spPr>
          <a:xfrm>
            <a:off x="645459" y="761484"/>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ux contenus">
  <p:cSld name="1_Deux contenus">
    <p:spTree>
      <p:nvGrpSpPr>
        <p:cNvPr id="135" name="Shape 135"/>
        <p:cNvGrpSpPr/>
        <p:nvPr/>
      </p:nvGrpSpPr>
      <p:grpSpPr>
        <a:xfrm>
          <a:off x="0" y="0"/>
          <a:ext cx="0" cy="0"/>
          <a:chOff x="0" y="0"/>
          <a:chExt cx="0" cy="0"/>
        </a:xfrm>
      </p:grpSpPr>
      <p:sp>
        <p:nvSpPr>
          <p:cNvPr id="136" name="Google Shape;136;p41"/>
          <p:cNvSpPr txBox="1"/>
          <p:nvPr>
            <p:ph idx="1" type="body"/>
          </p:nvPr>
        </p:nvSpPr>
        <p:spPr>
          <a:xfrm>
            <a:off x="1122336" y="1537860"/>
            <a:ext cx="4401589" cy="435133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41"/>
          <p:cNvSpPr txBox="1"/>
          <p:nvPr>
            <p:ph idx="2" type="body"/>
          </p:nvPr>
        </p:nvSpPr>
        <p:spPr>
          <a:xfrm>
            <a:off x="6145996" y="1537860"/>
            <a:ext cx="4401589" cy="435133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41"/>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1"/>
          <p:cNvSpPr txBox="1"/>
          <p:nvPr>
            <p:ph idx="3" type="subTitle"/>
          </p:nvPr>
        </p:nvSpPr>
        <p:spPr>
          <a:xfrm>
            <a:off x="1122336" y="858842"/>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140" name="Shape 140"/>
        <p:cNvGrpSpPr/>
        <p:nvPr/>
      </p:nvGrpSpPr>
      <p:grpSpPr>
        <a:xfrm>
          <a:off x="0" y="0"/>
          <a:ext cx="0" cy="0"/>
          <a:chOff x="0" y="0"/>
          <a:chExt cx="0" cy="0"/>
        </a:xfrm>
      </p:grpSpPr>
      <p:sp>
        <p:nvSpPr>
          <p:cNvPr id="141" name="Google Shape;141;p42"/>
          <p:cNvSpPr txBox="1"/>
          <p:nvPr>
            <p:ph idx="1" type="body"/>
          </p:nvPr>
        </p:nvSpPr>
        <p:spPr>
          <a:xfrm>
            <a:off x="1122336" y="1537860"/>
            <a:ext cx="4330297" cy="8175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A3A6"/>
              </a:buClr>
              <a:buSzPts val="2200"/>
              <a:buNone/>
              <a:defRPr b="1" sz="22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2" name="Google Shape;142;p42"/>
          <p:cNvSpPr txBox="1"/>
          <p:nvPr>
            <p:ph idx="2" type="body"/>
          </p:nvPr>
        </p:nvSpPr>
        <p:spPr>
          <a:xfrm>
            <a:off x="1122336" y="2355454"/>
            <a:ext cx="4330297" cy="336939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42"/>
          <p:cNvSpPr txBox="1"/>
          <p:nvPr>
            <p:ph idx="3" type="body"/>
          </p:nvPr>
        </p:nvSpPr>
        <p:spPr>
          <a:xfrm>
            <a:off x="6104140" y="1537860"/>
            <a:ext cx="4351624" cy="8175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A3A6"/>
              </a:buClr>
              <a:buSzPts val="2200"/>
              <a:buNone/>
              <a:defRPr b="1" sz="22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4" name="Google Shape;144;p42"/>
          <p:cNvSpPr txBox="1"/>
          <p:nvPr>
            <p:ph idx="4" type="body"/>
          </p:nvPr>
        </p:nvSpPr>
        <p:spPr>
          <a:xfrm>
            <a:off x="6104140" y="2355454"/>
            <a:ext cx="4351624" cy="336939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42"/>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42"/>
          <p:cNvSpPr txBox="1"/>
          <p:nvPr>
            <p:ph idx="5" type="subTitle"/>
          </p:nvPr>
        </p:nvSpPr>
        <p:spPr>
          <a:xfrm>
            <a:off x="1122336" y="858842"/>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u avec légende">
  <p:cSld name="1_Contenu avec légende">
    <p:spTree>
      <p:nvGrpSpPr>
        <p:cNvPr id="147" name="Shape 147"/>
        <p:cNvGrpSpPr/>
        <p:nvPr/>
      </p:nvGrpSpPr>
      <p:grpSpPr>
        <a:xfrm>
          <a:off x="0" y="0"/>
          <a:ext cx="0" cy="0"/>
          <a:chOff x="0" y="0"/>
          <a:chExt cx="0" cy="0"/>
        </a:xfrm>
      </p:grpSpPr>
      <p:sp>
        <p:nvSpPr>
          <p:cNvPr id="148" name="Google Shape;148;p43"/>
          <p:cNvSpPr txBox="1"/>
          <p:nvPr>
            <p:ph type="title"/>
          </p:nvPr>
        </p:nvSpPr>
        <p:spPr>
          <a:xfrm>
            <a:off x="742604" y="581891"/>
            <a:ext cx="4109957" cy="910244"/>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rgbClr val="00A3A6"/>
              </a:buClr>
              <a:buSzPts val="2400"/>
              <a:buFont typeface="Calibri"/>
              <a:buChar char="•"/>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43"/>
          <p:cNvSpPr txBox="1"/>
          <p:nvPr>
            <p:ph idx="1" type="body"/>
          </p:nvPr>
        </p:nvSpPr>
        <p:spPr>
          <a:xfrm>
            <a:off x="5183188" y="581891"/>
            <a:ext cx="6172200" cy="506245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0" name="Google Shape;150;p43"/>
          <p:cNvSpPr txBox="1"/>
          <p:nvPr>
            <p:ph idx="2" type="subTitle"/>
          </p:nvPr>
        </p:nvSpPr>
        <p:spPr>
          <a:xfrm>
            <a:off x="1112060" y="1492139"/>
            <a:ext cx="3740501" cy="110143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1" name="Google Shape;151;p43"/>
          <p:cNvSpPr txBox="1"/>
          <p:nvPr>
            <p:ph idx="3" type="body"/>
          </p:nvPr>
        </p:nvSpPr>
        <p:spPr>
          <a:xfrm>
            <a:off x="1112060" y="2593571"/>
            <a:ext cx="3740501" cy="30507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vec légende">
  <p:cSld name="1_Image avec légende">
    <p:spTree>
      <p:nvGrpSpPr>
        <p:cNvPr id="152" name="Shape 152"/>
        <p:cNvGrpSpPr/>
        <p:nvPr/>
      </p:nvGrpSpPr>
      <p:grpSpPr>
        <a:xfrm>
          <a:off x="0" y="0"/>
          <a:ext cx="0" cy="0"/>
          <a:chOff x="0" y="0"/>
          <a:chExt cx="0" cy="0"/>
        </a:xfrm>
      </p:grpSpPr>
      <p:sp>
        <p:nvSpPr>
          <p:cNvPr id="153" name="Google Shape;153;p44"/>
          <p:cNvSpPr/>
          <p:nvPr>
            <p:ph idx="2" type="pic"/>
          </p:nvPr>
        </p:nvSpPr>
        <p:spPr>
          <a:xfrm>
            <a:off x="5183188" y="581894"/>
            <a:ext cx="6172200" cy="5037515"/>
          </a:xfrm>
          <a:prstGeom prst="rect">
            <a:avLst/>
          </a:prstGeom>
          <a:noFill/>
          <a:ln>
            <a:noFill/>
          </a:ln>
        </p:spPr>
      </p:sp>
      <p:sp>
        <p:nvSpPr>
          <p:cNvPr id="154" name="Google Shape;154;p44"/>
          <p:cNvSpPr txBox="1"/>
          <p:nvPr>
            <p:ph type="title"/>
          </p:nvPr>
        </p:nvSpPr>
        <p:spPr>
          <a:xfrm>
            <a:off x="742604" y="581891"/>
            <a:ext cx="4109957" cy="910244"/>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rgbClr val="00A3A6"/>
              </a:buClr>
              <a:buSzPts val="2400"/>
              <a:buFont typeface="Calibri"/>
              <a:buChar char="•"/>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44"/>
          <p:cNvSpPr txBox="1"/>
          <p:nvPr>
            <p:ph idx="1" type="subTitle"/>
          </p:nvPr>
        </p:nvSpPr>
        <p:spPr>
          <a:xfrm>
            <a:off x="1112060" y="1492139"/>
            <a:ext cx="3740501" cy="110143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6" name="Google Shape;156;p44"/>
          <p:cNvSpPr txBox="1"/>
          <p:nvPr>
            <p:ph idx="3" type="body"/>
          </p:nvPr>
        </p:nvSpPr>
        <p:spPr>
          <a:xfrm>
            <a:off x="1112060" y="2593571"/>
            <a:ext cx="3740501" cy="30507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texte vertical">
  <p:cSld name="1_Titre et texte vertical">
    <p:spTree>
      <p:nvGrpSpPr>
        <p:cNvPr id="157" name="Shape 157"/>
        <p:cNvGrpSpPr/>
        <p:nvPr/>
      </p:nvGrpSpPr>
      <p:grpSpPr>
        <a:xfrm>
          <a:off x="0" y="0"/>
          <a:ext cx="0" cy="0"/>
          <a:chOff x="0" y="0"/>
          <a:chExt cx="0" cy="0"/>
        </a:xfrm>
      </p:grpSpPr>
      <p:sp>
        <p:nvSpPr>
          <p:cNvPr id="158" name="Google Shape;158;p45"/>
          <p:cNvSpPr txBox="1"/>
          <p:nvPr>
            <p:ph idx="1" type="body"/>
          </p:nvPr>
        </p:nvSpPr>
        <p:spPr>
          <a:xfrm rot="5400000">
            <a:off x="3907704" y="-1225996"/>
            <a:ext cx="4413334" cy="971342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45"/>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45"/>
          <p:cNvSpPr txBox="1"/>
          <p:nvPr>
            <p:ph idx="2" type="subTitle"/>
          </p:nvPr>
        </p:nvSpPr>
        <p:spPr>
          <a:xfrm>
            <a:off x="1122336" y="858842"/>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vertical et texte">
  <p:cSld name="1_Titre vertical et texte">
    <p:spTree>
      <p:nvGrpSpPr>
        <p:cNvPr id="161" name="Shape 161"/>
        <p:cNvGrpSpPr/>
        <p:nvPr/>
      </p:nvGrpSpPr>
      <p:grpSpPr>
        <a:xfrm>
          <a:off x="0" y="0"/>
          <a:ext cx="0" cy="0"/>
          <a:chOff x="0" y="0"/>
          <a:chExt cx="0" cy="0"/>
        </a:xfrm>
      </p:grpSpPr>
      <p:sp>
        <p:nvSpPr>
          <p:cNvPr id="162" name="Google Shape;162;p46"/>
          <p:cNvSpPr txBox="1"/>
          <p:nvPr>
            <p:ph type="title"/>
          </p:nvPr>
        </p:nvSpPr>
        <p:spPr>
          <a:xfrm rot="5400000">
            <a:off x="7570195" y="2393366"/>
            <a:ext cx="5811839" cy="175537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1800"/>
              <a:buChar cha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46"/>
          <p:cNvSpPr txBox="1"/>
          <p:nvPr>
            <p:ph idx="1" type="body"/>
          </p:nvPr>
        </p:nvSpPr>
        <p:spPr>
          <a:xfrm rot="5400000">
            <a:off x="2052814" y="-849472"/>
            <a:ext cx="5811839" cy="824104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A3A6"/>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46"/>
          <p:cNvSpPr txBox="1"/>
          <p:nvPr>
            <p:ph idx="2" type="subTitle"/>
          </p:nvPr>
        </p:nvSpPr>
        <p:spPr>
          <a:xfrm rot="5400000">
            <a:off x="6626017" y="2818371"/>
            <a:ext cx="5811839" cy="90535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intermédiaire" type="title">
  <p:cSld name="TITLE">
    <p:spTree>
      <p:nvGrpSpPr>
        <p:cNvPr id="165" name="Shape 165"/>
        <p:cNvGrpSpPr/>
        <p:nvPr/>
      </p:nvGrpSpPr>
      <p:grpSpPr>
        <a:xfrm>
          <a:off x="0" y="0"/>
          <a:ext cx="0" cy="0"/>
          <a:chOff x="0" y="0"/>
          <a:chExt cx="0" cy="0"/>
        </a:xfrm>
      </p:grpSpPr>
      <p:sp>
        <p:nvSpPr>
          <p:cNvPr id="166" name="Google Shape;166;p47"/>
          <p:cNvSpPr txBox="1"/>
          <p:nvPr>
            <p:ph type="ctrTitle"/>
          </p:nvPr>
        </p:nvSpPr>
        <p:spPr>
          <a:xfrm>
            <a:off x="0" y="1920241"/>
            <a:ext cx="12192000" cy="1057708"/>
          </a:xfrm>
          <a:prstGeom prst="rect">
            <a:avLst/>
          </a:prstGeom>
          <a:noFill/>
          <a:ln>
            <a:noFill/>
          </a:ln>
        </p:spPr>
        <p:txBody>
          <a:bodyPr anchorCtr="0" anchor="b" bIns="45700" lIns="0" spcFirstLastPara="1" rIns="91425" wrap="square" tIns="46800">
            <a:normAutofit/>
          </a:bodyPr>
          <a:lstStyle>
            <a:lvl1pPr lvl="0" algn="ctr">
              <a:lnSpc>
                <a:spcPct val="90000"/>
              </a:lnSpc>
              <a:spcBef>
                <a:spcPts val="0"/>
              </a:spcBef>
              <a:spcAft>
                <a:spcPts val="0"/>
              </a:spcAft>
              <a:buClr>
                <a:srgbClr val="00A3A6"/>
              </a:buClr>
              <a:buSzPts val="4000"/>
              <a:buFont typeface="Calibri"/>
              <a:buChar char="•"/>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47"/>
          <p:cNvSpPr txBox="1"/>
          <p:nvPr>
            <p:ph idx="1" type="subTitle"/>
          </p:nvPr>
        </p:nvSpPr>
        <p:spPr>
          <a:xfrm>
            <a:off x="1524000" y="3161463"/>
            <a:ext cx="9144000" cy="168485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68" name="Google Shape;168;p47"/>
          <p:cNvPicPr preferRelativeResize="0"/>
          <p:nvPr/>
        </p:nvPicPr>
        <p:blipFill rotWithShape="1">
          <a:blip r:embed="rId2">
            <a:alphaModFix/>
          </a:blip>
          <a:srcRect b="0" l="0" r="0" t="0"/>
          <a:stretch/>
        </p:blipFill>
        <p:spPr>
          <a:xfrm>
            <a:off x="0" y="6076187"/>
            <a:ext cx="2000250" cy="800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69" name="Shape 169"/>
        <p:cNvGrpSpPr/>
        <p:nvPr/>
      </p:nvGrpSpPr>
      <p:grpSpPr>
        <a:xfrm>
          <a:off x="0" y="0"/>
          <a:ext cx="0" cy="0"/>
          <a:chOff x="0" y="0"/>
          <a:chExt cx="0" cy="0"/>
        </a:xfrm>
      </p:grpSpPr>
      <p:sp>
        <p:nvSpPr>
          <p:cNvPr id="170" name="Google Shape;170;p48"/>
          <p:cNvSpPr txBox="1"/>
          <p:nvPr>
            <p:ph type="title"/>
          </p:nvPr>
        </p:nvSpPr>
        <p:spPr>
          <a:xfrm>
            <a:off x="1103445" y="1916833"/>
            <a:ext cx="10363200" cy="648072"/>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rgbClr val="00A3A6"/>
              </a:buClr>
              <a:buSzPts val="2400"/>
              <a:buFont typeface="Calibri"/>
              <a:buChar char="•"/>
              <a:defRPr b="1" sz="2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48"/>
          <p:cNvSpPr txBox="1"/>
          <p:nvPr>
            <p:ph idx="1" type="body"/>
          </p:nvPr>
        </p:nvSpPr>
        <p:spPr>
          <a:xfrm>
            <a:off x="1007435" y="3429000"/>
            <a:ext cx="10561173" cy="259228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000"/>
              <a:buNone/>
              <a:defRPr sz="2000">
                <a:solidFill>
                  <a:srgbClr val="888888"/>
                </a:solidFill>
              </a:defRPr>
            </a:lvl1pPr>
            <a:lvl2pPr indent="-228600" lvl="1" marL="914400" algn="l">
              <a:lnSpc>
                <a:spcPct val="90000"/>
              </a:lnSpc>
              <a:spcBef>
                <a:spcPts val="500"/>
              </a:spcBef>
              <a:spcAft>
                <a:spcPts val="0"/>
              </a:spcAft>
              <a:buClr>
                <a:srgbClr val="888888"/>
              </a:buClr>
              <a:buSzPts val="1800"/>
              <a:buNone/>
              <a:defRPr sz="1800">
                <a:solidFill>
                  <a:srgbClr val="888888"/>
                </a:solidFill>
              </a:defRPr>
            </a:lvl2pPr>
            <a:lvl3pPr indent="-228600" lvl="2" marL="1371600" algn="l">
              <a:lnSpc>
                <a:spcPct val="90000"/>
              </a:lnSpc>
              <a:spcBef>
                <a:spcPts val="500"/>
              </a:spcBef>
              <a:spcAft>
                <a:spcPts val="0"/>
              </a:spcAft>
              <a:buClr>
                <a:srgbClr val="888888"/>
              </a:buClr>
              <a:buSzPts val="1600"/>
              <a:buNone/>
              <a:defRPr sz="1600">
                <a:solidFill>
                  <a:srgbClr val="888888"/>
                </a:solidFill>
              </a:defRPr>
            </a:lvl3pPr>
            <a:lvl4pPr indent="-228600" lvl="3" marL="1828800" algn="l">
              <a:lnSpc>
                <a:spcPct val="90000"/>
              </a:lnSpc>
              <a:spcBef>
                <a:spcPts val="500"/>
              </a:spcBef>
              <a:spcAft>
                <a:spcPts val="0"/>
              </a:spcAft>
              <a:buClr>
                <a:srgbClr val="888888"/>
              </a:buClr>
              <a:buSzPts val="1400"/>
              <a:buNone/>
              <a:defRPr sz="1400">
                <a:solidFill>
                  <a:srgbClr val="888888"/>
                </a:solidFill>
              </a:defRPr>
            </a:lvl4pPr>
            <a:lvl5pPr indent="-228600" lvl="4" marL="2286000" algn="l">
              <a:lnSpc>
                <a:spcPct val="90000"/>
              </a:lnSpc>
              <a:spcBef>
                <a:spcPts val="500"/>
              </a:spcBef>
              <a:spcAft>
                <a:spcPts val="0"/>
              </a:spcAft>
              <a:buClr>
                <a:srgbClr val="888888"/>
              </a:buClr>
              <a:buSzPts val="1400"/>
              <a:buNone/>
              <a:defRPr sz="1400">
                <a:solidFill>
                  <a:srgbClr val="888888"/>
                </a:solidFill>
              </a:defRPr>
            </a:lvl5pPr>
            <a:lvl6pPr indent="-228600" lvl="5" marL="2743200" algn="l">
              <a:lnSpc>
                <a:spcPct val="90000"/>
              </a:lnSpc>
              <a:spcBef>
                <a:spcPts val="500"/>
              </a:spcBef>
              <a:spcAft>
                <a:spcPts val="0"/>
              </a:spcAft>
              <a:buClr>
                <a:srgbClr val="888888"/>
              </a:buClr>
              <a:buSzPts val="1400"/>
              <a:buNone/>
              <a:defRPr sz="1400">
                <a:solidFill>
                  <a:srgbClr val="888888"/>
                </a:solidFill>
              </a:defRPr>
            </a:lvl6pPr>
            <a:lvl7pPr indent="-228600" lvl="6" marL="3200400" algn="l">
              <a:lnSpc>
                <a:spcPct val="90000"/>
              </a:lnSpc>
              <a:spcBef>
                <a:spcPts val="500"/>
              </a:spcBef>
              <a:spcAft>
                <a:spcPts val="0"/>
              </a:spcAft>
              <a:buClr>
                <a:srgbClr val="888888"/>
              </a:buClr>
              <a:buSzPts val="1400"/>
              <a:buNone/>
              <a:defRPr sz="1400">
                <a:solidFill>
                  <a:srgbClr val="888888"/>
                </a:solidFill>
              </a:defRPr>
            </a:lvl7pPr>
            <a:lvl8pPr indent="-228600" lvl="7" marL="3657600" algn="l">
              <a:lnSpc>
                <a:spcPct val="90000"/>
              </a:lnSpc>
              <a:spcBef>
                <a:spcPts val="500"/>
              </a:spcBef>
              <a:spcAft>
                <a:spcPts val="0"/>
              </a:spcAft>
              <a:buClr>
                <a:srgbClr val="888888"/>
              </a:buClr>
              <a:buSzPts val="1400"/>
              <a:buNone/>
              <a:defRPr sz="1400">
                <a:solidFill>
                  <a:srgbClr val="888888"/>
                </a:solidFill>
              </a:defRPr>
            </a:lvl8pPr>
            <a:lvl9pPr indent="-228600" lvl="8" marL="4114800" algn="l">
              <a:lnSpc>
                <a:spcPct val="90000"/>
              </a:lnSpc>
              <a:spcBef>
                <a:spcPts val="500"/>
              </a:spcBef>
              <a:spcAft>
                <a:spcPts val="0"/>
              </a:spcAft>
              <a:buClr>
                <a:srgbClr val="888888"/>
              </a:buClr>
              <a:buSzPts val="1400"/>
              <a:buNone/>
              <a:defRPr sz="1400">
                <a:solidFill>
                  <a:srgbClr val="888888"/>
                </a:solidFill>
              </a:defRPr>
            </a:lvl9pPr>
          </a:lstStyle>
          <a:p/>
        </p:txBody>
      </p:sp>
      <p:sp>
        <p:nvSpPr>
          <p:cNvPr id="172" name="Google Shape;172;p48"/>
          <p:cNvSpPr txBox="1"/>
          <p:nvPr>
            <p:ph idx="12" type="sldNum"/>
          </p:nvPr>
        </p:nvSpPr>
        <p:spPr>
          <a:xfrm>
            <a:off x="9347200" y="6381334"/>
            <a:ext cx="2844800" cy="216023"/>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grpSp>
        <p:nvGrpSpPr>
          <p:cNvPr id="173" name="Google Shape;173;p48"/>
          <p:cNvGrpSpPr/>
          <p:nvPr/>
        </p:nvGrpSpPr>
        <p:grpSpPr>
          <a:xfrm>
            <a:off x="3215680" y="2604505"/>
            <a:ext cx="8976320" cy="752475"/>
            <a:chOff x="2411760" y="2604504"/>
            <a:chExt cx="6732240" cy="752475"/>
          </a:xfrm>
        </p:grpSpPr>
        <p:pic>
          <p:nvPicPr>
            <p:cNvPr id="174" name="Google Shape;174;p48"/>
            <p:cNvPicPr preferRelativeResize="0"/>
            <p:nvPr/>
          </p:nvPicPr>
          <p:blipFill rotWithShape="1">
            <a:blip r:embed="rId2">
              <a:alphaModFix/>
            </a:blip>
            <a:srcRect b="0" l="0" r="0" t="0"/>
            <a:stretch/>
          </p:blipFill>
          <p:spPr>
            <a:xfrm>
              <a:off x="7951155" y="2604504"/>
              <a:ext cx="1192845" cy="752475"/>
            </a:xfrm>
            <a:prstGeom prst="rect">
              <a:avLst/>
            </a:prstGeom>
            <a:noFill/>
            <a:ln>
              <a:noFill/>
            </a:ln>
          </p:spPr>
        </p:pic>
        <p:pic>
          <p:nvPicPr>
            <p:cNvPr descr="ésultat de recherche d'images pour &quot;big data&quot;" id="175" name="Google Shape;175;p48"/>
            <p:cNvPicPr preferRelativeResize="0"/>
            <p:nvPr/>
          </p:nvPicPr>
          <p:blipFill rotWithShape="1">
            <a:blip r:embed="rId3">
              <a:alphaModFix/>
            </a:blip>
            <a:srcRect b="0" l="0" r="0" t="0"/>
            <a:stretch/>
          </p:blipFill>
          <p:spPr>
            <a:xfrm>
              <a:off x="2411760" y="2604504"/>
              <a:ext cx="2121024" cy="752475"/>
            </a:xfrm>
            <a:prstGeom prst="rect">
              <a:avLst/>
            </a:prstGeom>
            <a:noFill/>
            <a:ln>
              <a:noFill/>
            </a:ln>
          </p:spPr>
        </p:pic>
        <p:pic>
          <p:nvPicPr>
            <p:cNvPr descr="ttps://inra-dam-front-resources-cdn.brainsonic.com/ressources/afile/162073-99714-picture_original-2131-0" id="176" name="Google Shape;176;p48"/>
            <p:cNvPicPr preferRelativeResize="0"/>
            <p:nvPr/>
          </p:nvPicPr>
          <p:blipFill rotWithShape="1">
            <a:blip r:embed="rId4">
              <a:alphaModFix/>
            </a:blip>
            <a:srcRect b="0" l="0" r="0" t="0"/>
            <a:stretch/>
          </p:blipFill>
          <p:spPr>
            <a:xfrm>
              <a:off x="4504318" y="2607796"/>
              <a:ext cx="2160240" cy="745890"/>
            </a:xfrm>
            <a:prstGeom prst="rect">
              <a:avLst/>
            </a:prstGeom>
            <a:noFill/>
            <a:ln>
              <a:noFill/>
            </a:ln>
          </p:spPr>
        </p:pic>
        <p:pic>
          <p:nvPicPr>
            <p:cNvPr descr="rbre Gène, Arbre De Vie, Evolution" id="177" name="Google Shape;177;p48"/>
            <p:cNvPicPr preferRelativeResize="0"/>
            <p:nvPr/>
          </p:nvPicPr>
          <p:blipFill rotWithShape="1">
            <a:blip r:embed="rId5">
              <a:alphaModFix/>
            </a:blip>
            <a:srcRect b="0" l="0" r="0" t="0"/>
            <a:stretch/>
          </p:blipFill>
          <p:spPr>
            <a:xfrm>
              <a:off x="6664558" y="2605446"/>
              <a:ext cx="1291818" cy="750591"/>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p:cSld name="Titre seul">
    <p:spTree>
      <p:nvGrpSpPr>
        <p:cNvPr id="178" name="Shape 178"/>
        <p:cNvGrpSpPr/>
        <p:nvPr/>
      </p:nvGrpSpPr>
      <p:grpSpPr>
        <a:xfrm>
          <a:off x="0" y="0"/>
          <a:ext cx="0" cy="0"/>
          <a:chOff x="0" y="0"/>
          <a:chExt cx="0" cy="0"/>
        </a:xfrm>
      </p:grpSpPr>
      <p:sp>
        <p:nvSpPr>
          <p:cNvPr id="179" name="Google Shape;179;p49"/>
          <p:cNvSpPr txBox="1"/>
          <p:nvPr>
            <p:ph type="title"/>
          </p:nvPr>
        </p:nvSpPr>
        <p:spPr>
          <a:xfrm>
            <a:off x="1131110" y="149629"/>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classique">
  <p:cSld name="Page classique">
    <p:spTree>
      <p:nvGrpSpPr>
        <p:cNvPr id="28" name="Shape 28"/>
        <p:cNvGrpSpPr/>
        <p:nvPr/>
      </p:nvGrpSpPr>
      <p:grpSpPr>
        <a:xfrm>
          <a:off x="0" y="0"/>
          <a:ext cx="0" cy="0"/>
          <a:chOff x="0" y="0"/>
          <a:chExt cx="0" cy="0"/>
        </a:xfrm>
      </p:grpSpPr>
      <p:sp>
        <p:nvSpPr>
          <p:cNvPr id="29" name="Google Shape;29;p22"/>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2"/>
          <p:cNvSpPr txBox="1"/>
          <p:nvPr>
            <p:ph idx="1" type="body"/>
          </p:nvPr>
        </p:nvSpPr>
        <p:spPr>
          <a:xfrm>
            <a:off x="1122345" y="1537856"/>
            <a:ext cx="9680172" cy="400673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22"/>
          <p:cNvSpPr txBox="1"/>
          <p:nvPr>
            <p:ph idx="2" type="subTitle"/>
          </p:nvPr>
        </p:nvSpPr>
        <p:spPr>
          <a:xfrm>
            <a:off x="1122336" y="858842"/>
            <a:ext cx="9680171"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2" name="Google Shape;32;p22"/>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33" name="Google Shape;33;p22"/>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eux contenus" type="twoObj">
  <p:cSld name="TWO_OBJECTS">
    <p:spTree>
      <p:nvGrpSpPr>
        <p:cNvPr id="180" name="Shape 180"/>
        <p:cNvGrpSpPr/>
        <p:nvPr/>
      </p:nvGrpSpPr>
      <p:grpSpPr>
        <a:xfrm>
          <a:off x="0" y="0"/>
          <a:ext cx="0" cy="0"/>
          <a:chOff x="0" y="0"/>
          <a:chExt cx="0" cy="0"/>
        </a:xfrm>
      </p:grpSpPr>
      <p:sp>
        <p:nvSpPr>
          <p:cNvPr id="181" name="Google Shape;181;p50"/>
          <p:cNvSpPr txBox="1"/>
          <p:nvPr>
            <p:ph type="title"/>
          </p:nvPr>
        </p:nvSpPr>
        <p:spPr>
          <a:xfrm>
            <a:off x="618140" y="28799"/>
            <a:ext cx="7886700" cy="765405"/>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1800"/>
              <a:buChar cha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5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00A3A6"/>
              </a:buClr>
              <a:buSzPts val="2800"/>
              <a:buChar char="•"/>
              <a:defRPr sz="2800"/>
            </a:lvl1pPr>
            <a:lvl2pPr indent="-297180" lvl="1" marL="914400" algn="l">
              <a:lnSpc>
                <a:spcPct val="90000"/>
              </a:lnSpc>
              <a:spcBef>
                <a:spcPts val="500"/>
              </a:spcBef>
              <a:spcAft>
                <a:spcPts val="0"/>
              </a:spcAft>
              <a:buClr>
                <a:schemeClr val="dk1"/>
              </a:buClr>
              <a:buSzPts val="1080"/>
              <a:buFont typeface="Noto Sans Symbols"/>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Font typeface="Noto Sans Symbols"/>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183" name="Google Shape;183;p5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00A3A6"/>
              </a:buClr>
              <a:buSzPts val="2800"/>
              <a:buChar char="•"/>
              <a:defRPr sz="2800"/>
            </a:lvl1pPr>
            <a:lvl2pPr indent="-381000" lvl="1" marL="914400" algn="l">
              <a:lnSpc>
                <a:spcPct val="90000"/>
              </a:lnSpc>
              <a:spcBef>
                <a:spcPts val="500"/>
              </a:spcBef>
              <a:spcAft>
                <a:spcPts val="0"/>
              </a:spcAft>
              <a:buClr>
                <a:srgbClr val="656565"/>
              </a:buClr>
              <a:buSzPts val="2400"/>
              <a:buChar char="•"/>
              <a:defRPr b="1" sz="2400">
                <a:solidFill>
                  <a:srgbClr val="656565"/>
                </a:solidFill>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Font typeface="Noto Sans Symbols"/>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184" name="Google Shape;184;p50"/>
          <p:cNvSpPr txBox="1"/>
          <p:nvPr>
            <p:ph idx="12" type="sldNum"/>
          </p:nvPr>
        </p:nvSpPr>
        <p:spPr>
          <a:xfrm>
            <a:off x="9347200" y="6381334"/>
            <a:ext cx="2844800" cy="216023"/>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85" name="Shape 185"/>
        <p:cNvGrpSpPr/>
        <p:nvPr/>
      </p:nvGrpSpPr>
      <p:grpSpPr>
        <a:xfrm>
          <a:off x="0" y="0"/>
          <a:ext cx="0" cy="0"/>
          <a:chOff x="0" y="0"/>
          <a:chExt cx="0" cy="0"/>
        </a:xfrm>
      </p:grpSpPr>
      <p:sp>
        <p:nvSpPr>
          <p:cNvPr id="186" name="Google Shape;186;p51"/>
          <p:cNvSpPr txBox="1"/>
          <p:nvPr>
            <p:ph type="title"/>
          </p:nvPr>
        </p:nvSpPr>
        <p:spPr>
          <a:xfrm>
            <a:off x="719403" y="332656"/>
            <a:ext cx="10871200" cy="6480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3200" u="none" cap="none" strike="noStrike">
                <a:solidFill>
                  <a:schemeClr val="accent1"/>
                </a:solidFill>
                <a:latin typeface="Arial"/>
                <a:ea typeface="Arial"/>
                <a:cs typeface="Arial"/>
                <a:sym typeface="Arial"/>
              </a:defRPr>
            </a:lvl9pPr>
          </a:lstStyle>
          <a:p/>
        </p:txBody>
      </p:sp>
      <p:sp>
        <p:nvSpPr>
          <p:cNvPr id="187" name="Google Shape;187;p51"/>
          <p:cNvSpPr txBox="1"/>
          <p:nvPr>
            <p:ph idx="1" type="body"/>
          </p:nvPr>
        </p:nvSpPr>
        <p:spPr>
          <a:xfrm>
            <a:off x="719400" y="1186497"/>
            <a:ext cx="10871200" cy="4351200"/>
          </a:xfrm>
          <a:prstGeom prst="rect">
            <a:avLst/>
          </a:prstGeom>
          <a:noFill/>
          <a:ln>
            <a:noFill/>
          </a:ln>
        </p:spPr>
        <p:txBody>
          <a:bodyPr anchorCtr="0" anchor="t" bIns="68575" lIns="68575" spcFirstLastPara="1" rIns="68575" wrap="square" tIns="68575">
            <a:noAutofit/>
          </a:bodyPr>
          <a:lstStyle>
            <a:lvl1pPr indent="-342900" lvl="0" marL="457200" marR="0" algn="l">
              <a:lnSpc>
                <a:spcPct val="100000"/>
              </a:lnSpc>
              <a:spcBef>
                <a:spcPts val="533"/>
              </a:spcBef>
              <a:spcAft>
                <a:spcPts val="0"/>
              </a:spcAft>
              <a:buClr>
                <a:schemeClr val="accent1"/>
              </a:buClr>
              <a:buSzPts val="1800"/>
              <a:buFont typeface="Corbel"/>
              <a:buChar char="•"/>
              <a:defRPr b="0" i="0" sz="2400" u="none" cap="none" strike="noStrike">
                <a:solidFill>
                  <a:schemeClr val="dk1"/>
                </a:solidFill>
                <a:latin typeface="Corbel"/>
                <a:ea typeface="Corbel"/>
                <a:cs typeface="Corbel"/>
                <a:sym typeface="Corbel"/>
              </a:defRPr>
            </a:lvl1pPr>
            <a:lvl2pPr indent="-323850" lvl="1" marL="914400" marR="0" algn="l">
              <a:lnSpc>
                <a:spcPct val="100000"/>
              </a:lnSpc>
              <a:spcBef>
                <a:spcPts val="667"/>
              </a:spcBef>
              <a:spcAft>
                <a:spcPts val="0"/>
              </a:spcAft>
              <a:buClr>
                <a:schemeClr val="accent1"/>
              </a:buClr>
              <a:buSzPts val="1500"/>
              <a:buFont typeface="Times"/>
              <a:buChar char="•"/>
              <a:defRPr b="0" i="0" sz="2000" u="none" cap="none" strike="noStrike">
                <a:solidFill>
                  <a:schemeClr val="dk1"/>
                </a:solidFill>
                <a:latin typeface="Corbel"/>
                <a:ea typeface="Corbel"/>
                <a:cs typeface="Corbel"/>
                <a:sym typeface="Corbel"/>
              </a:defRPr>
            </a:lvl2pPr>
            <a:lvl3pPr indent="-323850" lvl="2" marL="1371600" marR="0" algn="l">
              <a:lnSpc>
                <a:spcPct val="100000"/>
              </a:lnSpc>
              <a:spcBef>
                <a:spcPts val="667"/>
              </a:spcBef>
              <a:spcAft>
                <a:spcPts val="0"/>
              </a:spcAft>
              <a:buClr>
                <a:schemeClr val="accent1"/>
              </a:buClr>
              <a:buSzPts val="1500"/>
              <a:buFont typeface="Times"/>
              <a:buChar char="•"/>
              <a:defRPr b="0" i="0" sz="2000" u="none" cap="none" strike="noStrike">
                <a:solidFill>
                  <a:schemeClr val="dk1"/>
                </a:solidFill>
                <a:latin typeface="Corbel"/>
                <a:ea typeface="Corbel"/>
                <a:cs typeface="Corbel"/>
                <a:sym typeface="Corbel"/>
              </a:defRPr>
            </a:lvl3pPr>
            <a:lvl4pPr indent="-323850" lvl="3" marL="1828800" marR="0" algn="l">
              <a:lnSpc>
                <a:spcPct val="100000"/>
              </a:lnSpc>
              <a:spcBef>
                <a:spcPts val="667"/>
              </a:spcBef>
              <a:spcAft>
                <a:spcPts val="0"/>
              </a:spcAft>
              <a:buClr>
                <a:schemeClr val="accent1"/>
              </a:buClr>
              <a:buSzPts val="1500"/>
              <a:buFont typeface="Times"/>
              <a:buChar char="•"/>
              <a:defRPr b="0" i="0" sz="2000" u="none" cap="none" strike="noStrike">
                <a:solidFill>
                  <a:schemeClr val="dk1"/>
                </a:solidFill>
                <a:latin typeface="Corbel"/>
                <a:ea typeface="Corbel"/>
                <a:cs typeface="Corbel"/>
                <a:sym typeface="Corbel"/>
              </a:defRPr>
            </a:lvl4pPr>
            <a:lvl5pPr indent="-323850" lvl="4" marL="2286000" marR="0" algn="l">
              <a:lnSpc>
                <a:spcPct val="100000"/>
              </a:lnSpc>
              <a:spcBef>
                <a:spcPts val="667"/>
              </a:spcBef>
              <a:spcAft>
                <a:spcPts val="0"/>
              </a:spcAft>
              <a:buClr>
                <a:schemeClr val="accent1"/>
              </a:buClr>
              <a:buSzPts val="1500"/>
              <a:buFont typeface="Times"/>
              <a:buChar char="•"/>
              <a:defRPr b="0" i="0" sz="2000" u="none" cap="none" strike="noStrike">
                <a:solidFill>
                  <a:schemeClr val="dk1"/>
                </a:solidFill>
                <a:latin typeface="Corbel"/>
                <a:ea typeface="Corbel"/>
                <a:cs typeface="Corbel"/>
                <a:sym typeface="Corbel"/>
              </a:defRPr>
            </a:lvl5pPr>
            <a:lvl6pPr indent="-323850" lvl="5" marL="2743200" marR="0" algn="l">
              <a:lnSpc>
                <a:spcPct val="100000"/>
              </a:lnSpc>
              <a:spcBef>
                <a:spcPts val="667"/>
              </a:spcBef>
              <a:spcAft>
                <a:spcPts val="0"/>
              </a:spcAft>
              <a:buClr>
                <a:schemeClr val="accent1"/>
              </a:buClr>
              <a:buSzPts val="1500"/>
              <a:buFont typeface="Times"/>
              <a:buChar char="•"/>
              <a:defRPr b="0" i="0" sz="2000" u="none" cap="none" strike="noStrike">
                <a:solidFill>
                  <a:schemeClr val="dk1"/>
                </a:solidFill>
                <a:latin typeface="Arial"/>
                <a:ea typeface="Arial"/>
                <a:cs typeface="Arial"/>
                <a:sym typeface="Arial"/>
              </a:defRPr>
            </a:lvl6pPr>
            <a:lvl7pPr indent="-323850" lvl="6" marL="3200400" marR="0" algn="l">
              <a:lnSpc>
                <a:spcPct val="100000"/>
              </a:lnSpc>
              <a:spcBef>
                <a:spcPts val="400"/>
              </a:spcBef>
              <a:spcAft>
                <a:spcPts val="0"/>
              </a:spcAft>
              <a:buClr>
                <a:schemeClr val="accent1"/>
              </a:buClr>
              <a:buSzPts val="1500"/>
              <a:buFont typeface="Times"/>
              <a:buChar char="•"/>
              <a:defRPr b="0" i="0" sz="2000" u="none" cap="none" strike="noStrike">
                <a:solidFill>
                  <a:schemeClr val="dk1"/>
                </a:solidFill>
                <a:latin typeface="Arial"/>
                <a:ea typeface="Arial"/>
                <a:cs typeface="Arial"/>
                <a:sym typeface="Arial"/>
              </a:defRPr>
            </a:lvl7pPr>
            <a:lvl8pPr indent="-323850" lvl="7" marL="3657600" marR="0" algn="l">
              <a:lnSpc>
                <a:spcPct val="100000"/>
              </a:lnSpc>
              <a:spcBef>
                <a:spcPts val="400"/>
              </a:spcBef>
              <a:spcAft>
                <a:spcPts val="0"/>
              </a:spcAft>
              <a:buClr>
                <a:schemeClr val="accent1"/>
              </a:buClr>
              <a:buSzPts val="1500"/>
              <a:buFont typeface="Times"/>
              <a:buChar char="•"/>
              <a:defRPr b="0" i="0" sz="2000" u="none" cap="none" strike="noStrike">
                <a:solidFill>
                  <a:schemeClr val="dk1"/>
                </a:solidFill>
                <a:latin typeface="Arial"/>
                <a:ea typeface="Arial"/>
                <a:cs typeface="Arial"/>
                <a:sym typeface="Arial"/>
              </a:defRPr>
            </a:lvl8pPr>
            <a:lvl9pPr indent="-323850" lvl="8" marL="4114800" marR="0" algn="l">
              <a:lnSpc>
                <a:spcPct val="100000"/>
              </a:lnSpc>
              <a:spcBef>
                <a:spcPts val="400"/>
              </a:spcBef>
              <a:spcAft>
                <a:spcPts val="0"/>
              </a:spcAft>
              <a:buClr>
                <a:schemeClr val="accent1"/>
              </a:buClr>
              <a:buSzPts val="1500"/>
              <a:buFont typeface="Times"/>
              <a:buChar char="•"/>
              <a:defRPr b="0" i="0" sz="2000" u="none" cap="none" strike="noStrike">
                <a:solidFill>
                  <a:schemeClr val="dk1"/>
                </a:solidFill>
                <a:latin typeface="Arial"/>
                <a:ea typeface="Arial"/>
                <a:cs typeface="Arial"/>
                <a:sym typeface="Arial"/>
              </a:defRPr>
            </a:lvl9pPr>
          </a:lstStyle>
          <a:p/>
        </p:txBody>
      </p:sp>
      <p:pic>
        <p:nvPicPr>
          <p:cNvPr id="188" name="Google Shape;188;p51"/>
          <p:cNvPicPr preferRelativeResize="0"/>
          <p:nvPr/>
        </p:nvPicPr>
        <p:blipFill rotWithShape="1">
          <a:blip r:embed="rId2">
            <a:alphaModFix/>
          </a:blip>
          <a:srcRect b="10" l="0" r="64017" t="0"/>
          <a:stretch/>
        </p:blipFill>
        <p:spPr>
          <a:xfrm>
            <a:off x="11263933" y="6097033"/>
            <a:ext cx="858651" cy="599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re et contenu" type="obj">
  <p:cSld name="OBJECT">
    <p:spTree>
      <p:nvGrpSpPr>
        <p:cNvPr id="34" name="Shape 34"/>
        <p:cNvGrpSpPr/>
        <p:nvPr/>
      </p:nvGrpSpPr>
      <p:grpSpPr>
        <a:xfrm>
          <a:off x="0" y="0"/>
          <a:ext cx="0" cy="0"/>
          <a:chOff x="0" y="0"/>
          <a:chExt cx="0" cy="0"/>
        </a:xfrm>
      </p:grpSpPr>
      <p:sp>
        <p:nvSpPr>
          <p:cNvPr id="35" name="Google Shape;35;p23"/>
          <p:cNvSpPr txBox="1"/>
          <p:nvPr>
            <p:ph type="title"/>
          </p:nvPr>
        </p:nvSpPr>
        <p:spPr>
          <a:xfrm>
            <a:off x="628650" y="365126"/>
            <a:ext cx="7886700" cy="765405"/>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1800"/>
              <a:buChar cha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3"/>
          <p:cNvSpPr txBox="1"/>
          <p:nvPr>
            <p:ph idx="1" type="body"/>
          </p:nvPr>
        </p:nvSpPr>
        <p:spPr>
          <a:xfrm>
            <a:off x="628650" y="1424045"/>
            <a:ext cx="7886700" cy="200495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A3A6"/>
              </a:buClr>
              <a:buSzPts val="1800"/>
              <a:buChar char="•"/>
              <a:defRPr/>
            </a:lvl1pPr>
            <a:lvl2pPr indent="-285750" lvl="1" marL="914400" algn="l">
              <a:lnSpc>
                <a:spcPct val="90000"/>
              </a:lnSpc>
              <a:spcBef>
                <a:spcPts val="500"/>
              </a:spcBef>
              <a:spcAft>
                <a:spcPts val="0"/>
              </a:spcAft>
              <a:buClr>
                <a:srgbClr val="656565"/>
              </a:buClr>
              <a:buSzPts val="900"/>
              <a:buFont typeface="Noto Sans Symbols"/>
              <a:buChar char="◆"/>
              <a:defRPr b="1" sz="2000">
                <a:solidFill>
                  <a:srgbClr val="656565"/>
                </a:solidFill>
                <a:latin typeface="Calibri"/>
                <a:ea typeface="Calibri"/>
                <a:cs typeface="Calibri"/>
                <a:sym typeface="Calibri"/>
              </a:defRPr>
            </a:lvl2pPr>
            <a:lvl3pPr indent="-330200" lvl="2" marL="1371600" algn="l">
              <a:lnSpc>
                <a:spcPct val="90000"/>
              </a:lnSpc>
              <a:spcBef>
                <a:spcPts val="500"/>
              </a:spcBef>
              <a:spcAft>
                <a:spcPts val="0"/>
              </a:spcAft>
              <a:buClr>
                <a:srgbClr val="656565"/>
              </a:buClr>
              <a:buSzPts val="1600"/>
              <a:buChar char="•"/>
              <a:defRPr b="1" sz="1600">
                <a:solidFill>
                  <a:srgbClr val="656565"/>
                </a:solidFill>
                <a:latin typeface="Calibri"/>
                <a:ea typeface="Calibri"/>
                <a:cs typeface="Calibri"/>
                <a:sym typeface="Calibri"/>
              </a:defRPr>
            </a:lvl3pPr>
            <a:lvl4pPr indent="-317500" lvl="3" marL="1828800" algn="l">
              <a:lnSpc>
                <a:spcPct val="90000"/>
              </a:lnSpc>
              <a:spcBef>
                <a:spcPts val="500"/>
              </a:spcBef>
              <a:spcAft>
                <a:spcPts val="0"/>
              </a:spcAft>
              <a:buClr>
                <a:srgbClr val="656565"/>
              </a:buClr>
              <a:buSzPts val="1400"/>
              <a:buChar char="•"/>
              <a:defRPr b="1" sz="1400">
                <a:solidFill>
                  <a:srgbClr val="656565"/>
                </a:solidFill>
                <a:latin typeface="Calibri"/>
                <a:ea typeface="Calibri"/>
                <a:cs typeface="Calibri"/>
                <a:sym typeface="Calibri"/>
              </a:defRPr>
            </a:lvl4pPr>
            <a:lvl5pPr indent="-304800" lvl="4" marL="2286000" algn="l">
              <a:lnSpc>
                <a:spcPct val="90000"/>
              </a:lnSpc>
              <a:spcBef>
                <a:spcPts val="500"/>
              </a:spcBef>
              <a:spcAft>
                <a:spcPts val="0"/>
              </a:spcAft>
              <a:buClr>
                <a:srgbClr val="656565"/>
              </a:buClr>
              <a:buSzPts val="1200"/>
              <a:buFont typeface="Noto Sans Symbols"/>
              <a:buChar char="✔"/>
              <a:defRPr b="1" sz="1200">
                <a:solidFill>
                  <a:srgbClr val="656565"/>
                </a:solidFill>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3"/>
          <p:cNvSpPr txBox="1"/>
          <p:nvPr>
            <p:ph idx="12" type="sldNum"/>
          </p:nvPr>
        </p:nvSpPr>
        <p:spPr>
          <a:xfrm>
            <a:off x="9347200" y="6381334"/>
            <a:ext cx="2844800" cy="216023"/>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re et contenu">
  <p:cSld name="3_Titre et contenu">
    <p:spTree>
      <p:nvGrpSpPr>
        <p:cNvPr id="38" name="Shape 38"/>
        <p:cNvGrpSpPr/>
        <p:nvPr/>
      </p:nvGrpSpPr>
      <p:grpSpPr>
        <a:xfrm>
          <a:off x="0" y="0"/>
          <a:ext cx="0" cy="0"/>
          <a:chOff x="0" y="0"/>
          <a:chExt cx="0" cy="0"/>
        </a:xfrm>
      </p:grpSpPr>
      <p:sp>
        <p:nvSpPr>
          <p:cNvPr id="39" name="Google Shape;39;p24"/>
          <p:cNvSpPr txBox="1"/>
          <p:nvPr>
            <p:ph idx="1" type="body"/>
          </p:nvPr>
        </p:nvSpPr>
        <p:spPr>
          <a:xfrm>
            <a:off x="290456" y="1440503"/>
            <a:ext cx="10556384" cy="431650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b="0"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4"/>
          <p:cNvSpPr txBox="1"/>
          <p:nvPr>
            <p:ph type="title"/>
          </p:nvPr>
        </p:nvSpPr>
        <p:spPr>
          <a:xfrm>
            <a:off x="645459" y="0"/>
            <a:ext cx="10314076"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4"/>
          <p:cNvSpPr txBox="1"/>
          <p:nvPr>
            <p:ph idx="2" type="subTitle"/>
          </p:nvPr>
        </p:nvSpPr>
        <p:spPr>
          <a:xfrm>
            <a:off x="645459" y="761484"/>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42" name="Shape 42"/>
        <p:cNvGrpSpPr/>
        <p:nvPr/>
      </p:nvGrpSpPr>
      <p:grpSpPr>
        <a:xfrm>
          <a:off x="0" y="0"/>
          <a:ext cx="0" cy="0"/>
          <a:chOff x="0" y="0"/>
          <a:chExt cx="0" cy="0"/>
        </a:xfrm>
      </p:grpSpPr>
      <p:sp>
        <p:nvSpPr>
          <p:cNvPr id="43" name="Google Shape;43;p25"/>
          <p:cNvSpPr txBox="1"/>
          <p:nvPr>
            <p:ph idx="1" type="body"/>
          </p:nvPr>
        </p:nvSpPr>
        <p:spPr>
          <a:xfrm>
            <a:off x="341523" y="1037889"/>
            <a:ext cx="11508953" cy="512054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b="0"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5"/>
          <p:cNvSpPr txBox="1"/>
          <p:nvPr>
            <p:ph type="title"/>
          </p:nvPr>
        </p:nvSpPr>
        <p:spPr>
          <a:xfrm>
            <a:off x="341524" y="149638"/>
            <a:ext cx="10618012"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5" name="Google Shape;45;p25"/>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46" name="Google Shape;46;p25"/>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ELIXIR">
  <p:cSld name="Title slide ELIXIR">
    <p:spTree>
      <p:nvGrpSpPr>
        <p:cNvPr id="47" name="Shape 47"/>
        <p:cNvGrpSpPr/>
        <p:nvPr/>
      </p:nvGrpSpPr>
      <p:grpSpPr>
        <a:xfrm>
          <a:off x="0" y="0"/>
          <a:ext cx="0" cy="0"/>
          <a:chOff x="0" y="0"/>
          <a:chExt cx="0" cy="0"/>
        </a:xfrm>
      </p:grpSpPr>
      <p:pic>
        <p:nvPicPr>
          <p:cNvPr descr="elixir_helix_200_2.eps" id="48" name="Google Shape;48;p29"/>
          <p:cNvPicPr preferRelativeResize="0"/>
          <p:nvPr/>
        </p:nvPicPr>
        <p:blipFill rotWithShape="1">
          <a:blip r:embed="rId2">
            <a:alphaModFix/>
          </a:blip>
          <a:srcRect b="0" l="0" r="0" t="0"/>
          <a:stretch/>
        </p:blipFill>
        <p:spPr>
          <a:xfrm>
            <a:off x="-48683" y="-26988"/>
            <a:ext cx="12240683" cy="6186488"/>
          </a:xfrm>
          <a:prstGeom prst="rect">
            <a:avLst/>
          </a:prstGeom>
          <a:noFill/>
          <a:ln>
            <a:noFill/>
          </a:ln>
        </p:spPr>
      </p:pic>
      <p:pic>
        <p:nvPicPr>
          <p:cNvPr descr="elixir_1_RZ_mac.eps" id="49" name="Google Shape;49;p29"/>
          <p:cNvPicPr preferRelativeResize="0"/>
          <p:nvPr/>
        </p:nvPicPr>
        <p:blipFill rotWithShape="1">
          <a:blip r:embed="rId3">
            <a:alphaModFix/>
          </a:blip>
          <a:srcRect b="0" l="0" r="0" t="0"/>
          <a:stretch/>
        </p:blipFill>
        <p:spPr>
          <a:xfrm>
            <a:off x="334434" y="4760686"/>
            <a:ext cx="2427817" cy="1851252"/>
          </a:xfrm>
          <a:prstGeom prst="rect">
            <a:avLst/>
          </a:prstGeom>
          <a:noFill/>
          <a:ln>
            <a:noFill/>
          </a:ln>
        </p:spPr>
      </p:pic>
      <p:sp>
        <p:nvSpPr>
          <p:cNvPr id="50" name="Google Shape;50;p29"/>
          <p:cNvSpPr txBox="1"/>
          <p:nvPr/>
        </p:nvSpPr>
        <p:spPr>
          <a:xfrm>
            <a:off x="7440084" y="6237289"/>
            <a:ext cx="3903133"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3F41"/>
              </a:buClr>
              <a:buSzPts val="2400"/>
              <a:buFont typeface="Corbel"/>
              <a:buNone/>
            </a:pPr>
            <a:r>
              <a:rPr b="0" i="1" lang="fr-FR"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51" name="Google Shape;51;p29"/>
          <p:cNvSpPr txBox="1"/>
          <p:nvPr>
            <p:ph type="ctrTitle"/>
          </p:nvPr>
        </p:nvSpPr>
        <p:spPr>
          <a:xfrm>
            <a:off x="911424" y="3356993"/>
            <a:ext cx="10363200" cy="864096"/>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rgbClr val="003F41"/>
              </a:buClr>
              <a:buSzPts val="3600"/>
              <a:buFont typeface="Corbel"/>
              <a:buNone/>
              <a:defRPr b="1" sz="5000">
                <a:solidFill>
                  <a:srgbClr val="003F4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9"/>
          <p:cNvSpPr txBox="1"/>
          <p:nvPr>
            <p:ph idx="1" type="subTitle"/>
          </p:nvPr>
        </p:nvSpPr>
        <p:spPr>
          <a:xfrm>
            <a:off x="3503712" y="4293097"/>
            <a:ext cx="7755467" cy="899583"/>
          </a:xfrm>
          <a:prstGeom prst="rect">
            <a:avLst/>
          </a:prstGeom>
          <a:noFill/>
          <a:ln>
            <a:noFill/>
          </a:ln>
        </p:spPr>
        <p:txBody>
          <a:bodyPr anchorCtr="0" anchor="t" bIns="0" lIns="0" spcFirstLastPara="1" rIns="0" wrap="square" tIns="0">
            <a:noAutofit/>
          </a:bodyPr>
          <a:lstStyle>
            <a:lvl1pPr lvl="0" algn="r">
              <a:lnSpc>
                <a:spcPct val="90000"/>
              </a:lnSpc>
              <a:spcBef>
                <a:spcPts val="560"/>
              </a:spcBef>
              <a:spcAft>
                <a:spcPts val="0"/>
              </a:spcAft>
              <a:buClr>
                <a:srgbClr val="00A3A6"/>
              </a:buClr>
              <a:buSzPts val="2800"/>
              <a:buFont typeface="Corbel"/>
              <a:buNone/>
              <a:defRPr i="1" sz="2800"/>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2000"/>
              <a:buNone/>
              <a:defRPr>
                <a:solidFill>
                  <a:srgbClr val="888888"/>
                </a:solidFill>
              </a:defRPr>
            </a:lvl5pPr>
            <a:lvl6pPr lvl="5" algn="ctr">
              <a:lnSpc>
                <a:spcPct val="90000"/>
              </a:lnSpc>
              <a:spcBef>
                <a:spcPts val="600"/>
              </a:spcBef>
              <a:spcAft>
                <a:spcPts val="0"/>
              </a:spcAft>
              <a:buClr>
                <a:srgbClr val="888888"/>
              </a:buClr>
              <a:buSzPts val="2000"/>
              <a:buNone/>
              <a:defRPr>
                <a:solidFill>
                  <a:srgbClr val="888888"/>
                </a:solidFill>
              </a:defRPr>
            </a:lvl6pPr>
            <a:lvl7pPr lvl="6" algn="ctr">
              <a:lnSpc>
                <a:spcPct val="90000"/>
              </a:lnSpc>
              <a:spcBef>
                <a:spcPts val="400"/>
              </a:spcBef>
              <a:spcAft>
                <a:spcPts val="0"/>
              </a:spcAft>
              <a:buClr>
                <a:srgbClr val="888888"/>
              </a:buClr>
              <a:buSzPts val="2000"/>
              <a:buNone/>
              <a:defRPr>
                <a:solidFill>
                  <a:srgbClr val="888888"/>
                </a:solidFill>
              </a:defRPr>
            </a:lvl7pPr>
            <a:lvl8pPr lvl="7" algn="ctr">
              <a:lnSpc>
                <a:spcPct val="90000"/>
              </a:lnSpc>
              <a:spcBef>
                <a:spcPts val="400"/>
              </a:spcBef>
              <a:spcAft>
                <a:spcPts val="0"/>
              </a:spcAft>
              <a:buClr>
                <a:srgbClr val="888888"/>
              </a:buClr>
              <a:buSzPts val="2000"/>
              <a:buNone/>
              <a:defRPr>
                <a:solidFill>
                  <a:srgbClr val="888888"/>
                </a:solidFill>
              </a:defRPr>
            </a:lvl8pPr>
            <a:lvl9pPr lvl="8" algn="ctr">
              <a:lnSpc>
                <a:spcPct val="90000"/>
              </a:lnSpc>
              <a:spcBef>
                <a:spcPts val="400"/>
              </a:spcBef>
              <a:spcAft>
                <a:spcPts val="0"/>
              </a:spcAft>
              <a:buClr>
                <a:srgbClr val="888888"/>
              </a:buClr>
              <a:buSzPts val="2000"/>
              <a:buNone/>
              <a:defRPr>
                <a:solidFill>
                  <a:srgbClr val="888888"/>
                </a:solidFill>
              </a:defRPr>
            </a:lvl9pPr>
          </a:lstStyle>
          <a:p/>
        </p:txBody>
      </p:sp>
      <p:sp>
        <p:nvSpPr>
          <p:cNvPr id="53" name="Google Shape;53;p29"/>
          <p:cNvSpPr txBox="1"/>
          <p:nvPr>
            <p:ph idx="2" type="body"/>
          </p:nvPr>
        </p:nvSpPr>
        <p:spPr>
          <a:xfrm>
            <a:off x="6761891" y="5192680"/>
            <a:ext cx="4512733" cy="360040"/>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360"/>
              </a:spcBef>
              <a:spcAft>
                <a:spcPts val="0"/>
              </a:spcAft>
              <a:buClr>
                <a:schemeClr val="dk2"/>
              </a:buClr>
              <a:buSzPts val="1800"/>
              <a:buFont typeface="Corbel"/>
              <a:buNone/>
              <a:defRPr sz="1800">
                <a:solidFill>
                  <a:schemeClr val="dk2"/>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 Version 2">
  <p:cSld name="Diapositive de titre - Version 2">
    <p:bg>
      <p:bgPr>
        <a:solidFill>
          <a:srgbClr val="00A3A6"/>
        </a:solidFill>
      </p:bgPr>
    </p:bg>
    <p:spTree>
      <p:nvGrpSpPr>
        <p:cNvPr id="54" name="Shape 54"/>
        <p:cNvGrpSpPr/>
        <p:nvPr/>
      </p:nvGrpSpPr>
      <p:grpSpPr>
        <a:xfrm>
          <a:off x="0" y="0"/>
          <a:ext cx="0" cy="0"/>
          <a:chOff x="0" y="0"/>
          <a:chExt cx="0" cy="0"/>
        </a:xfrm>
      </p:grpSpPr>
      <p:pic>
        <p:nvPicPr>
          <p:cNvPr id="55" name="Google Shape;55;p30"/>
          <p:cNvPicPr preferRelativeResize="0"/>
          <p:nvPr/>
        </p:nvPicPr>
        <p:blipFill rotWithShape="1">
          <a:blip r:embed="rId2">
            <a:alphaModFix/>
          </a:blip>
          <a:srcRect b="0" l="0" r="0" t="0"/>
          <a:stretch/>
        </p:blipFill>
        <p:spPr>
          <a:xfrm>
            <a:off x="2401852" y="1272218"/>
            <a:ext cx="1546667" cy="417778"/>
          </a:xfrm>
          <a:prstGeom prst="rect">
            <a:avLst/>
          </a:prstGeom>
          <a:noFill/>
          <a:ln>
            <a:noFill/>
          </a:ln>
        </p:spPr>
      </p:pic>
      <p:pic>
        <p:nvPicPr>
          <p:cNvPr id="56" name="Google Shape;56;p30"/>
          <p:cNvPicPr preferRelativeResize="0"/>
          <p:nvPr/>
        </p:nvPicPr>
        <p:blipFill rotWithShape="1">
          <a:blip r:embed="rId3">
            <a:alphaModFix/>
          </a:blip>
          <a:srcRect b="0" l="0" r="0" t="0"/>
          <a:stretch/>
        </p:blipFill>
        <p:spPr>
          <a:xfrm>
            <a:off x="10" y="2837638"/>
            <a:ext cx="4076190" cy="2790476"/>
          </a:xfrm>
          <a:prstGeom prst="rect">
            <a:avLst/>
          </a:prstGeom>
          <a:noFill/>
          <a:ln>
            <a:noFill/>
          </a:ln>
        </p:spPr>
      </p:pic>
      <p:pic>
        <p:nvPicPr>
          <p:cNvPr id="57" name="Google Shape;57;p30"/>
          <p:cNvPicPr preferRelativeResize="0"/>
          <p:nvPr/>
        </p:nvPicPr>
        <p:blipFill rotWithShape="1">
          <a:blip r:embed="rId4">
            <a:alphaModFix/>
          </a:blip>
          <a:srcRect b="0" l="0" r="0" t="0"/>
          <a:stretch/>
        </p:blipFill>
        <p:spPr>
          <a:xfrm>
            <a:off x="1869315" y="2825325"/>
            <a:ext cx="314286" cy="428572"/>
          </a:xfrm>
          <a:prstGeom prst="rect">
            <a:avLst/>
          </a:prstGeom>
          <a:noFill/>
          <a:ln>
            <a:noFill/>
          </a:ln>
        </p:spPr>
      </p:pic>
      <p:sp>
        <p:nvSpPr>
          <p:cNvPr id="58" name="Google Shape;58;p30"/>
          <p:cNvSpPr/>
          <p:nvPr/>
        </p:nvSpPr>
        <p:spPr>
          <a:xfrm>
            <a:off x="0" y="5994603"/>
            <a:ext cx="12192000" cy="864524"/>
          </a:xfrm>
          <a:prstGeom prst="rect">
            <a:avLst/>
          </a:prstGeom>
          <a:solidFill>
            <a:srgbClr val="00A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p30"/>
          <p:cNvSpPr txBox="1"/>
          <p:nvPr>
            <p:ph type="ctrTitle"/>
          </p:nvPr>
        </p:nvSpPr>
        <p:spPr>
          <a:xfrm>
            <a:off x="2401843" y="2767207"/>
            <a:ext cx="9144000" cy="1057708"/>
          </a:xfrm>
          <a:prstGeom prst="rect">
            <a:avLst/>
          </a:prstGeom>
          <a:noFill/>
          <a:ln>
            <a:noFill/>
          </a:ln>
        </p:spPr>
        <p:txBody>
          <a:bodyPr anchorCtr="0" anchor="t" bIns="45700" lIns="0" spcFirstLastPara="1" rIns="91425" wrap="square" tIns="468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0"/>
          <p:cNvSpPr txBox="1"/>
          <p:nvPr>
            <p:ph idx="1" type="subTitle"/>
          </p:nvPr>
        </p:nvSpPr>
        <p:spPr>
          <a:xfrm>
            <a:off x="2401843" y="3634445"/>
            <a:ext cx="9144000" cy="654923"/>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ux contenus">
  <p:cSld name="1_Deux contenus">
    <p:spTree>
      <p:nvGrpSpPr>
        <p:cNvPr id="61" name="Shape 61"/>
        <p:cNvGrpSpPr/>
        <p:nvPr/>
      </p:nvGrpSpPr>
      <p:grpSpPr>
        <a:xfrm>
          <a:off x="0" y="0"/>
          <a:ext cx="0" cy="0"/>
          <a:chOff x="0" y="0"/>
          <a:chExt cx="0" cy="0"/>
        </a:xfrm>
      </p:grpSpPr>
      <p:sp>
        <p:nvSpPr>
          <p:cNvPr id="62" name="Google Shape;62;p31"/>
          <p:cNvSpPr txBox="1"/>
          <p:nvPr>
            <p:ph idx="1" type="body"/>
          </p:nvPr>
        </p:nvSpPr>
        <p:spPr>
          <a:xfrm>
            <a:off x="1122336" y="1537860"/>
            <a:ext cx="4401589" cy="435133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1"/>
          <p:cNvSpPr txBox="1"/>
          <p:nvPr>
            <p:ph idx="2" type="body"/>
          </p:nvPr>
        </p:nvSpPr>
        <p:spPr>
          <a:xfrm>
            <a:off x="6145996" y="1537860"/>
            <a:ext cx="4401589" cy="435133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1"/>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1"/>
          <p:cNvSpPr txBox="1"/>
          <p:nvPr>
            <p:ph idx="3" type="subTitle"/>
          </p:nvPr>
        </p:nvSpPr>
        <p:spPr>
          <a:xfrm>
            <a:off x="1122336" y="858842"/>
            <a:ext cx="9837199" cy="6790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66" name="Google Shape;66;p31"/>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67" name="Google Shape;67;p31"/>
          <p:cNvPicPr preferRelativeResize="0"/>
          <p:nvPr/>
        </p:nvPicPr>
        <p:blipFill rotWithShape="1">
          <a:blip r:embed="rId3">
            <a:alphaModFix/>
          </a:blip>
          <a:srcRect b="0" l="0" r="0" t="0"/>
          <a:stretch/>
        </p:blipFill>
        <p:spPr>
          <a:xfrm>
            <a:off x="11624413" y="216160"/>
            <a:ext cx="567587" cy="4837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10.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5" Type="http://schemas.openxmlformats.org/officeDocument/2006/relationships/slideLayout" Target="../slideLayouts/slideLayout1.xml"/><Relationship Id="rId19" Type="http://schemas.openxmlformats.org/officeDocument/2006/relationships/slideLayout" Target="../slideLayouts/slideLayout15.xml"/><Relationship Id="rId6" Type="http://schemas.openxmlformats.org/officeDocument/2006/relationships/slideLayout" Target="../slideLayouts/slideLayout2.xml"/><Relationship Id="rId18" Type="http://schemas.openxmlformats.org/officeDocument/2006/relationships/slideLayout" Target="../slideLayouts/slideLayout14.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11" Type="http://schemas.openxmlformats.org/officeDocument/2006/relationships/slideLayout" Target="../slideLayouts/slideLayout21.xml"/><Relationship Id="rId22" Type="http://schemas.openxmlformats.org/officeDocument/2006/relationships/theme" Target="../theme/theme3.xml"/><Relationship Id="rId10" Type="http://schemas.openxmlformats.org/officeDocument/2006/relationships/slideLayout" Target="../slideLayouts/slideLayout20.xml"/><Relationship Id="rId21" Type="http://schemas.openxmlformats.org/officeDocument/2006/relationships/slideLayout" Target="../slideLayouts/slideLayout31.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1.png"/><Relationship Id="rId2" Type="http://schemas.openxmlformats.org/officeDocument/2006/relationships/image" Target="../media/image28.png"/><Relationship Id="rId3" Type="http://schemas.openxmlformats.org/officeDocument/2006/relationships/image" Target="../media/image16.jpg"/><Relationship Id="rId4" Type="http://schemas.openxmlformats.org/officeDocument/2006/relationships/image" Target="../media/image22.png"/><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image" Target="../media/image20.png"/><Relationship Id="rId19" Type="http://schemas.openxmlformats.org/officeDocument/2006/relationships/slideLayout" Target="../slideLayouts/slideLayout29.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628650" y="365126"/>
            <a:ext cx="7886700" cy="765405"/>
          </a:xfrm>
          <a:prstGeom prst="rect">
            <a:avLst/>
          </a:prstGeom>
          <a:noFill/>
          <a:ln>
            <a:noFill/>
          </a:ln>
        </p:spPr>
        <p:txBody>
          <a:bodyPr anchorCtr="0" anchor="ctr" bIns="45700" lIns="0" spcFirstLastPara="1" rIns="91425" wrap="square" tIns="46800">
            <a:normAutofit/>
          </a:bodyPr>
          <a:lstStyle>
            <a:lvl1pPr lvl="0" marR="0" rtl="0" algn="l">
              <a:lnSpc>
                <a:spcPct val="90000"/>
              </a:lnSpc>
              <a:spcBef>
                <a:spcPts val="0"/>
              </a:spcBef>
              <a:spcAft>
                <a:spcPts val="0"/>
              </a:spcAft>
              <a:buClr>
                <a:srgbClr val="00A3A6"/>
              </a:buClr>
              <a:buSzPts val="3000"/>
              <a:buFont typeface="Calibri"/>
              <a:buChar char="•"/>
              <a:defRPr b="1" i="0" sz="3000" u="none" cap="none" strike="noStrike">
                <a:solidFill>
                  <a:srgbClr val="00A3A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628650" y="1424045"/>
            <a:ext cx="7886700" cy="2004955"/>
          </a:xfrm>
          <a:prstGeom prst="rect">
            <a:avLst/>
          </a:prstGeom>
          <a:noFill/>
          <a:ln>
            <a:noFill/>
          </a:ln>
        </p:spPr>
        <p:txBody>
          <a:bodyPr anchorCtr="0" anchor="t" bIns="45700" lIns="91425" spcFirstLastPara="1" rIns="91425" wrap="square" tIns="45700">
            <a:normAutofit/>
          </a:bodyPr>
          <a:lstStyle>
            <a:lvl1pPr indent="-393700" lvl="0" marL="457200" marR="0" rtl="0" algn="l">
              <a:lnSpc>
                <a:spcPct val="90000"/>
              </a:lnSpc>
              <a:spcBef>
                <a:spcPts val="1000"/>
              </a:spcBef>
              <a:spcAft>
                <a:spcPts val="0"/>
              </a:spcAft>
              <a:buClr>
                <a:srgbClr val="00A3A6"/>
              </a:buClr>
              <a:buSzPts val="2600"/>
              <a:buFont typeface="Arial"/>
              <a:buChar char="•"/>
              <a:defRPr b="0" i="0" sz="2600" u="none" cap="none" strike="noStrike">
                <a:solidFill>
                  <a:srgbClr val="00A3A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nvSpPr>
        <p:spPr>
          <a:xfrm>
            <a:off x="9923119" y="6337738"/>
            <a:ext cx="2088931"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rgbClr val="00A3A6"/>
                </a:solidFill>
                <a:latin typeface="Raleway"/>
                <a:ea typeface="Raleway"/>
                <a:cs typeface="Raleway"/>
                <a:sym typeface="Raleway"/>
              </a:rPr>
              <a:t>p. </a:t>
            </a:r>
            <a:fld id="{00000000-1234-1234-1234-123412341234}" type="slidenum">
              <a:rPr b="0" i="0" lang="fr-FR" sz="1200" u="none" cap="none" strike="noStrike">
                <a:solidFill>
                  <a:srgbClr val="00A3A6"/>
                </a:solidFill>
                <a:latin typeface="Raleway"/>
                <a:ea typeface="Raleway"/>
                <a:cs typeface="Raleway"/>
                <a:sym typeface="Raleway"/>
              </a:rPr>
              <a:t>‹#›</a:t>
            </a:fld>
            <a:endParaRPr b="0" i="0" sz="1200" u="none" cap="none" strike="noStrike">
              <a:solidFill>
                <a:srgbClr val="00A3A6"/>
              </a:solidFill>
              <a:latin typeface="Raleway"/>
              <a:ea typeface="Raleway"/>
              <a:cs typeface="Raleway"/>
              <a:sym typeface="Raleway"/>
            </a:endParaRPr>
          </a:p>
        </p:txBody>
      </p:sp>
      <p:sp>
        <p:nvSpPr>
          <p:cNvPr id="13" name="Google Shape;13;p19"/>
          <p:cNvSpPr txBox="1"/>
          <p:nvPr/>
        </p:nvSpPr>
        <p:spPr>
          <a:xfrm>
            <a:off x="1142999" y="6350734"/>
            <a:ext cx="671611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Calibri"/>
                <a:ea typeface="Calibri"/>
                <a:cs typeface="Calibri"/>
                <a:sym typeface="Calibri"/>
              </a:rPr>
              <a:t>MIAPPE Overview</a:t>
            </a:r>
            <a:endParaRPr b="0" i="0" sz="1000" u="none" cap="none" strike="noStrike">
              <a:solidFill>
                <a:srgbClr val="275662"/>
              </a:solidFill>
              <a:latin typeface="Calibri"/>
              <a:ea typeface="Calibri"/>
              <a:cs typeface="Calibri"/>
              <a:sym typeface="Calibri"/>
            </a:endParaRPr>
          </a:p>
        </p:txBody>
      </p:sp>
      <p:sp>
        <p:nvSpPr>
          <p:cNvPr id="14" name="Google Shape;14;p19"/>
          <p:cNvSpPr txBox="1"/>
          <p:nvPr/>
        </p:nvSpPr>
        <p:spPr>
          <a:xfrm>
            <a:off x="1142999" y="6533137"/>
            <a:ext cx="671611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rgbClr val="00A3A6"/>
                </a:solidFill>
                <a:latin typeface="Calibri"/>
                <a:ea typeface="Calibri"/>
                <a:cs typeface="Calibri"/>
                <a:sym typeface="Calibri"/>
              </a:rPr>
              <a:t>26 Sept 2022 / IPPS / Cyril Pommier</a:t>
            </a:r>
            <a:endParaRPr b="0" i="0" sz="1400" u="none" cap="none" strike="noStrike">
              <a:solidFill>
                <a:srgbClr val="000000"/>
              </a:solidFill>
              <a:latin typeface="Arial"/>
              <a:ea typeface="Arial"/>
              <a:cs typeface="Arial"/>
              <a:sym typeface="Arial"/>
            </a:endParaRPr>
          </a:p>
        </p:txBody>
      </p:sp>
      <p:pic>
        <p:nvPicPr>
          <p:cNvPr descr="elixir_1_RZ_mac.eps" id="15" name="Google Shape;15;p19"/>
          <p:cNvPicPr preferRelativeResize="0"/>
          <p:nvPr/>
        </p:nvPicPr>
        <p:blipFill rotWithShape="1">
          <a:blip r:embed="rId1">
            <a:alphaModFix/>
          </a:blip>
          <a:srcRect b="0" l="0" r="0" t="0"/>
          <a:stretch/>
        </p:blipFill>
        <p:spPr>
          <a:xfrm>
            <a:off x="0" y="5774076"/>
            <a:ext cx="528201" cy="477199"/>
          </a:xfrm>
          <a:prstGeom prst="rect">
            <a:avLst/>
          </a:prstGeom>
          <a:noFill/>
          <a:ln>
            <a:noFill/>
          </a:ln>
        </p:spPr>
      </p:pic>
      <p:pic>
        <p:nvPicPr>
          <p:cNvPr id="16" name="Google Shape;16;p19"/>
          <p:cNvPicPr preferRelativeResize="0"/>
          <p:nvPr/>
        </p:nvPicPr>
        <p:blipFill rotWithShape="1">
          <a:blip r:embed="rId2">
            <a:alphaModFix/>
          </a:blip>
          <a:srcRect b="0" l="0" r="0" t="0"/>
          <a:stretch/>
        </p:blipFill>
        <p:spPr>
          <a:xfrm>
            <a:off x="0" y="6224303"/>
            <a:ext cx="1166933" cy="189593"/>
          </a:xfrm>
          <a:prstGeom prst="rect">
            <a:avLst/>
          </a:prstGeom>
          <a:noFill/>
          <a:ln>
            <a:noFill/>
          </a:ln>
        </p:spPr>
      </p:pic>
      <p:pic>
        <p:nvPicPr>
          <p:cNvPr id="17" name="Google Shape;17;p19"/>
          <p:cNvPicPr preferRelativeResize="0"/>
          <p:nvPr/>
        </p:nvPicPr>
        <p:blipFill rotWithShape="1">
          <a:blip r:embed="rId3">
            <a:alphaModFix/>
          </a:blip>
          <a:srcRect b="0" l="0" r="0" t="0"/>
          <a:stretch/>
        </p:blipFill>
        <p:spPr>
          <a:xfrm>
            <a:off x="0" y="6420291"/>
            <a:ext cx="915616" cy="479608"/>
          </a:xfrm>
          <a:prstGeom prst="rect">
            <a:avLst/>
          </a:prstGeom>
          <a:noFill/>
          <a:ln>
            <a:noFill/>
          </a:ln>
        </p:spPr>
      </p:pic>
      <p:pic>
        <p:nvPicPr>
          <p:cNvPr id="18" name="Google Shape;18;p19"/>
          <p:cNvPicPr preferRelativeResize="0"/>
          <p:nvPr/>
        </p:nvPicPr>
        <p:blipFill rotWithShape="1">
          <a:blip r:embed="rId4">
            <a:alphaModFix/>
          </a:blip>
          <a:srcRect b="0" l="0" r="0" t="0"/>
          <a:stretch/>
        </p:blipFill>
        <p:spPr>
          <a:xfrm>
            <a:off x="457808" y="5740321"/>
            <a:ext cx="767193" cy="54470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26"/>
          <p:cNvSpPr txBox="1"/>
          <p:nvPr>
            <p:ph type="title"/>
          </p:nvPr>
        </p:nvSpPr>
        <p:spPr>
          <a:xfrm>
            <a:off x="618140" y="28799"/>
            <a:ext cx="7886700" cy="765405"/>
          </a:xfrm>
          <a:prstGeom prst="rect">
            <a:avLst/>
          </a:prstGeom>
          <a:noFill/>
          <a:ln>
            <a:noFill/>
          </a:ln>
        </p:spPr>
        <p:txBody>
          <a:bodyPr anchorCtr="0" anchor="ctr" bIns="45700" lIns="0" spcFirstLastPara="1" rIns="91425" wrap="square" tIns="46800">
            <a:normAutofit/>
          </a:bodyPr>
          <a:lstStyle>
            <a:lvl1pPr lvl="0" marR="0" rtl="0" algn="l">
              <a:lnSpc>
                <a:spcPct val="90000"/>
              </a:lnSpc>
              <a:spcBef>
                <a:spcPts val="0"/>
              </a:spcBef>
              <a:spcAft>
                <a:spcPts val="0"/>
              </a:spcAft>
              <a:buClr>
                <a:srgbClr val="00A3A6"/>
              </a:buClr>
              <a:buSzPts val="3000"/>
              <a:buFont typeface="Calibri"/>
              <a:buChar char="•"/>
              <a:defRPr b="1" i="0" sz="3000" u="none" cap="none" strike="noStrike">
                <a:solidFill>
                  <a:srgbClr val="00A3A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 name="Google Shape;105;p26"/>
          <p:cNvSpPr txBox="1"/>
          <p:nvPr>
            <p:ph idx="1" type="body"/>
          </p:nvPr>
        </p:nvSpPr>
        <p:spPr>
          <a:xfrm>
            <a:off x="279699" y="1068751"/>
            <a:ext cx="11732351" cy="5268987"/>
          </a:xfrm>
          <a:prstGeom prst="rect">
            <a:avLst/>
          </a:prstGeom>
          <a:noFill/>
          <a:ln>
            <a:noFill/>
          </a:ln>
        </p:spPr>
        <p:txBody>
          <a:bodyPr anchorCtr="0" anchor="t" bIns="45700" lIns="91425" spcFirstLastPara="1" rIns="91425" wrap="square" tIns="45700">
            <a:normAutofit/>
          </a:bodyPr>
          <a:lstStyle>
            <a:lvl1pPr indent="-393700" lvl="0" marL="457200" marR="0" rtl="0" algn="l">
              <a:lnSpc>
                <a:spcPct val="90000"/>
              </a:lnSpc>
              <a:spcBef>
                <a:spcPts val="1000"/>
              </a:spcBef>
              <a:spcAft>
                <a:spcPts val="0"/>
              </a:spcAft>
              <a:buClr>
                <a:srgbClr val="00A3A6"/>
              </a:buClr>
              <a:buSzPts val="2600"/>
              <a:buFont typeface="Arial"/>
              <a:buChar char="•"/>
              <a:defRPr b="0" i="0" sz="2600" u="none" cap="none" strike="noStrike">
                <a:solidFill>
                  <a:srgbClr val="00A3A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26"/>
          <p:cNvSpPr txBox="1"/>
          <p:nvPr/>
        </p:nvSpPr>
        <p:spPr>
          <a:xfrm>
            <a:off x="9923119" y="6337738"/>
            <a:ext cx="2088931"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rgbClr val="00A3A6"/>
                </a:solidFill>
                <a:latin typeface="Raleway"/>
                <a:ea typeface="Raleway"/>
                <a:cs typeface="Raleway"/>
                <a:sym typeface="Raleway"/>
              </a:rPr>
              <a:t>p. </a:t>
            </a:r>
            <a:fld id="{00000000-1234-1234-1234-123412341234}" type="slidenum">
              <a:rPr b="0" i="0" lang="fr-FR" sz="1200" u="none" cap="none" strike="noStrike">
                <a:solidFill>
                  <a:srgbClr val="00A3A6"/>
                </a:solidFill>
                <a:latin typeface="Raleway"/>
                <a:ea typeface="Raleway"/>
                <a:cs typeface="Raleway"/>
                <a:sym typeface="Raleway"/>
              </a:rPr>
              <a:t>‹#›</a:t>
            </a:fld>
            <a:endParaRPr b="0" i="0" sz="1200" u="none" cap="none" strike="noStrike">
              <a:solidFill>
                <a:srgbClr val="00A3A6"/>
              </a:solidFill>
              <a:latin typeface="Raleway"/>
              <a:ea typeface="Raleway"/>
              <a:cs typeface="Raleway"/>
              <a:sym typeface="Raleway"/>
            </a:endParaRPr>
          </a:p>
        </p:txBody>
      </p:sp>
      <p:pic>
        <p:nvPicPr>
          <p:cNvPr id="107" name="Google Shape;107;p26"/>
          <p:cNvPicPr preferRelativeResize="0"/>
          <p:nvPr/>
        </p:nvPicPr>
        <p:blipFill rotWithShape="1">
          <a:blip r:embed="rId1">
            <a:alphaModFix/>
          </a:blip>
          <a:srcRect b="0" l="0" r="42857" t="0"/>
          <a:stretch/>
        </p:blipFill>
        <p:spPr>
          <a:xfrm>
            <a:off x="0" y="6076187"/>
            <a:ext cx="1142999" cy="800100"/>
          </a:xfrm>
          <a:prstGeom prst="rect">
            <a:avLst/>
          </a:prstGeom>
          <a:noFill/>
          <a:ln>
            <a:noFill/>
          </a:ln>
        </p:spPr>
      </p:pic>
      <p:sp>
        <p:nvSpPr>
          <p:cNvPr id="108" name="Google Shape;108;p26"/>
          <p:cNvSpPr txBox="1"/>
          <p:nvPr/>
        </p:nvSpPr>
        <p:spPr>
          <a:xfrm>
            <a:off x="1142999" y="6350734"/>
            <a:ext cx="671611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rgbClr val="275662"/>
                </a:solidFill>
                <a:latin typeface="Calibri"/>
                <a:ea typeface="Calibri"/>
                <a:cs typeface="Calibri"/>
                <a:sym typeface="Calibri"/>
              </a:rPr>
              <a:t>Plant Data Managment for Phenotyping Experiments</a:t>
            </a:r>
            <a:endParaRPr b="0" i="0" sz="1000" u="none" cap="none" strike="noStrike">
              <a:solidFill>
                <a:srgbClr val="275662"/>
              </a:solidFill>
              <a:latin typeface="Calibri"/>
              <a:ea typeface="Calibri"/>
              <a:cs typeface="Calibri"/>
              <a:sym typeface="Calibri"/>
            </a:endParaRPr>
          </a:p>
        </p:txBody>
      </p:sp>
      <p:sp>
        <p:nvSpPr>
          <p:cNvPr id="109" name="Google Shape;109;p26"/>
          <p:cNvSpPr txBox="1"/>
          <p:nvPr/>
        </p:nvSpPr>
        <p:spPr>
          <a:xfrm>
            <a:off x="1142999" y="6533137"/>
            <a:ext cx="671611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rgbClr val="00A3A6"/>
                </a:solidFill>
                <a:latin typeface="Calibri"/>
                <a:ea typeface="Calibri"/>
                <a:cs typeface="Calibri"/>
                <a:sym typeface="Calibri"/>
              </a:rPr>
              <a:t>17 Dec 2020 / webinar / Cyril Pommier</a:t>
            </a:r>
            <a:endParaRPr b="0" i="0" sz="1400" u="none" cap="none" strike="noStrike">
              <a:solidFill>
                <a:srgbClr val="000000"/>
              </a:solidFill>
              <a:latin typeface="Arial"/>
              <a:ea typeface="Arial"/>
              <a:cs typeface="Arial"/>
              <a:sym typeface="Arial"/>
            </a:endParaRPr>
          </a:p>
        </p:txBody>
      </p:sp>
      <p:pic>
        <p:nvPicPr>
          <p:cNvPr descr="logoURGI_422X295.png" id="110" name="Google Shape;110;p26"/>
          <p:cNvPicPr preferRelativeResize="0"/>
          <p:nvPr/>
        </p:nvPicPr>
        <p:blipFill rotWithShape="1">
          <a:blip r:embed="rId2">
            <a:alphaModFix/>
          </a:blip>
          <a:srcRect b="0" l="0" r="0" t="0"/>
          <a:stretch/>
        </p:blipFill>
        <p:spPr>
          <a:xfrm>
            <a:off x="11609863" y="1"/>
            <a:ext cx="582137" cy="365126"/>
          </a:xfrm>
          <a:prstGeom prst="rect">
            <a:avLst/>
          </a:prstGeom>
          <a:noFill/>
          <a:ln>
            <a:noFill/>
          </a:ln>
        </p:spPr>
      </p:pic>
      <p:pic>
        <p:nvPicPr>
          <p:cNvPr id="111" name="Google Shape;111;p26"/>
          <p:cNvPicPr preferRelativeResize="0"/>
          <p:nvPr/>
        </p:nvPicPr>
        <p:blipFill rotWithShape="1">
          <a:blip r:embed="rId3">
            <a:alphaModFix/>
          </a:blip>
          <a:srcRect b="0" l="0" r="0" t="0"/>
          <a:stretch/>
        </p:blipFill>
        <p:spPr>
          <a:xfrm>
            <a:off x="10977184" y="0"/>
            <a:ext cx="586166" cy="441434"/>
          </a:xfrm>
          <a:prstGeom prst="rect">
            <a:avLst/>
          </a:prstGeom>
          <a:noFill/>
          <a:ln>
            <a:noFill/>
          </a:ln>
        </p:spPr>
      </p:pic>
      <p:pic>
        <p:nvPicPr>
          <p:cNvPr descr="Emphasis Logo" id="112" name="Google Shape;112;p26"/>
          <p:cNvPicPr preferRelativeResize="0"/>
          <p:nvPr/>
        </p:nvPicPr>
        <p:blipFill rotWithShape="1">
          <a:blip r:embed="rId4">
            <a:alphaModFix/>
          </a:blip>
          <a:srcRect b="0" l="0" r="0" t="0"/>
          <a:stretch/>
        </p:blipFill>
        <p:spPr>
          <a:xfrm>
            <a:off x="11010619" y="386677"/>
            <a:ext cx="1185631" cy="168428"/>
          </a:xfrm>
          <a:prstGeom prst="rect">
            <a:avLst/>
          </a:prstGeom>
          <a:noFill/>
          <a:ln>
            <a:noFill/>
          </a:ln>
        </p:spPr>
      </p:pic>
      <p:pic>
        <p:nvPicPr>
          <p:cNvPr descr="http://www.cropontology.org/images/Crop_Ontology_logo.png" id="113" name="Google Shape;113;p26"/>
          <p:cNvPicPr preferRelativeResize="0"/>
          <p:nvPr/>
        </p:nvPicPr>
        <p:blipFill rotWithShape="1">
          <a:blip r:embed="rId5">
            <a:alphaModFix/>
          </a:blip>
          <a:srcRect b="0" l="0" r="0" t="0"/>
          <a:stretch/>
        </p:blipFill>
        <p:spPr>
          <a:xfrm>
            <a:off x="11126845" y="494515"/>
            <a:ext cx="966035" cy="341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64.png"/></Relationships>
</file>

<file path=ppt/slides/_rels/slide1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47.png"/><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75.png"/><Relationship Id="rId9" Type="http://schemas.openxmlformats.org/officeDocument/2006/relationships/image" Target="../media/image55.png"/><Relationship Id="rId5" Type="http://schemas.openxmlformats.org/officeDocument/2006/relationships/image" Target="../media/image38.png"/><Relationship Id="rId6" Type="http://schemas.openxmlformats.org/officeDocument/2006/relationships/image" Target="../media/image51.jpg"/><Relationship Id="rId7" Type="http://schemas.openxmlformats.org/officeDocument/2006/relationships/image" Target="../media/image42.png"/><Relationship Id="rId8"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15.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80.png"/><Relationship Id="rId21" Type="http://schemas.openxmlformats.org/officeDocument/2006/relationships/image" Target="../media/image82.png"/><Relationship Id="rId24" Type="http://schemas.openxmlformats.org/officeDocument/2006/relationships/image" Target="../media/image79.png"/><Relationship Id="rId23"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9.jpg"/><Relationship Id="rId26" Type="http://schemas.openxmlformats.org/officeDocument/2006/relationships/image" Target="../media/image76.png"/><Relationship Id="rId25" Type="http://schemas.openxmlformats.org/officeDocument/2006/relationships/image" Target="../media/image83.png"/><Relationship Id="rId5" Type="http://schemas.openxmlformats.org/officeDocument/2006/relationships/image" Target="../media/image69.jpg"/><Relationship Id="rId6" Type="http://schemas.openxmlformats.org/officeDocument/2006/relationships/image" Target="../media/image20.png"/><Relationship Id="rId7" Type="http://schemas.openxmlformats.org/officeDocument/2006/relationships/image" Target="../media/image52.png"/><Relationship Id="rId8" Type="http://schemas.openxmlformats.org/officeDocument/2006/relationships/image" Target="../media/image57.png"/><Relationship Id="rId11" Type="http://schemas.openxmlformats.org/officeDocument/2006/relationships/image" Target="../media/image56.png"/><Relationship Id="rId10" Type="http://schemas.openxmlformats.org/officeDocument/2006/relationships/image" Target="../media/image50.png"/><Relationship Id="rId13" Type="http://schemas.openxmlformats.org/officeDocument/2006/relationships/image" Target="../media/image54.jpg"/><Relationship Id="rId12" Type="http://schemas.openxmlformats.org/officeDocument/2006/relationships/image" Target="../media/image62.png"/><Relationship Id="rId15" Type="http://schemas.openxmlformats.org/officeDocument/2006/relationships/image" Target="../media/image72.png"/><Relationship Id="rId14" Type="http://schemas.openxmlformats.org/officeDocument/2006/relationships/image" Target="../media/image74.png"/><Relationship Id="rId17" Type="http://schemas.openxmlformats.org/officeDocument/2006/relationships/image" Target="../media/image70.jpg"/><Relationship Id="rId16" Type="http://schemas.openxmlformats.org/officeDocument/2006/relationships/image" Target="../media/image67.png"/><Relationship Id="rId19" Type="http://schemas.openxmlformats.org/officeDocument/2006/relationships/image" Target="../media/image60.jpg"/><Relationship Id="rId18"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32.png"/><Relationship Id="rId5" Type="http://schemas.openxmlformats.org/officeDocument/2006/relationships/hyperlink" Target="http://www.miappe.org/" TargetMode="External"/><Relationship Id="rId6" Type="http://schemas.openxmlformats.org/officeDocument/2006/relationships/image" Target="../media/image19.png"/><Relationship Id="rId7" Type="http://schemas.openxmlformats.org/officeDocument/2006/relationships/hyperlink" Target="http://www.brapi.org/" TargetMode="External"/><Relationship Id="rId8"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www.miappe.org/" TargetMode="External"/><Relationship Id="rId4"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hyperlink" Target="https://doi.org/10.1111/nph.1654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github.com/MIAPPE/MIAPPE-ontology" TargetMode="External"/><Relationship Id="rId4" Type="http://schemas.openxmlformats.org/officeDocument/2006/relationships/hyperlink" Target="https://rdmkit.elixir-europe.org/tool_assembly" TargetMode="External"/><Relationship Id="rId5" Type="http://schemas.openxmlformats.org/officeDocument/2006/relationships/image" Target="../media/image29.png"/><Relationship Id="rId6" Type="http://schemas.openxmlformats.org/officeDocument/2006/relationships/image" Target="../media/image84.gif"/><Relationship Id="rId7"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www.miappe.org/" TargetMode="External"/><Relationship Id="rId4" Type="http://schemas.openxmlformats.org/officeDocument/2006/relationships/hyperlink" Target="https://github.com/MIAPPE/MIAPPE/tree/master/MIAPPE_Checklist-Data-Model-v1.1" TargetMode="External"/><Relationship Id="rId5" Type="http://schemas.openxmlformats.org/officeDocument/2006/relationships/image" Target="../media/image30.png"/><Relationship Id="rId6" Type="http://schemas.openxmlformats.org/officeDocument/2006/relationships/image" Target="../media/image44.png"/><Relationship Id="rId7"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
          <p:cNvSpPr txBox="1"/>
          <p:nvPr>
            <p:ph type="ctrTitle"/>
          </p:nvPr>
        </p:nvSpPr>
        <p:spPr>
          <a:xfrm>
            <a:off x="2401843" y="2323859"/>
            <a:ext cx="9144000" cy="1057708"/>
          </a:xfrm>
          <a:prstGeom prst="rect">
            <a:avLst/>
          </a:prstGeom>
          <a:noFill/>
          <a:ln>
            <a:noFill/>
          </a:ln>
        </p:spPr>
        <p:txBody>
          <a:bodyPr anchorCtr="0" anchor="t" bIns="45700" lIns="0" spcFirstLastPara="1" rIns="91425" wrap="square" tIns="46800">
            <a:normAutofit fontScale="90000"/>
          </a:bodyPr>
          <a:lstStyle/>
          <a:p>
            <a:pPr indent="0" lvl="0" marL="0" rtl="0" algn="l">
              <a:lnSpc>
                <a:spcPct val="90000"/>
              </a:lnSpc>
              <a:spcBef>
                <a:spcPts val="0"/>
              </a:spcBef>
              <a:spcAft>
                <a:spcPts val="0"/>
              </a:spcAft>
              <a:buClr>
                <a:srgbClr val="00A3A6"/>
              </a:buClr>
              <a:buSzPct val="100000"/>
              <a:buFont typeface="Calibri"/>
              <a:buNone/>
            </a:pPr>
            <a:r>
              <a:rPr lang="fr-FR"/>
              <a:t>Minimum Information for Plant Phenotyping Experiments (MIAPPE)</a:t>
            </a:r>
            <a:endParaRPr/>
          </a:p>
        </p:txBody>
      </p:sp>
      <p:sp>
        <p:nvSpPr>
          <p:cNvPr id="194" name="Google Shape;194;p1"/>
          <p:cNvSpPr txBox="1"/>
          <p:nvPr>
            <p:ph idx="1" type="subTitle"/>
          </p:nvPr>
        </p:nvSpPr>
        <p:spPr>
          <a:xfrm>
            <a:off x="2401843" y="3191097"/>
            <a:ext cx="9144000" cy="65492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75662"/>
              </a:buClr>
              <a:buSzPts val="2400"/>
              <a:buNone/>
            </a:pPr>
            <a:r>
              <a:rPr lang="fr-FR"/>
              <a:t>Plant science data management and integration </a:t>
            </a:r>
            <a:endParaRPr/>
          </a:p>
        </p:txBody>
      </p:sp>
      <p:pic>
        <p:nvPicPr>
          <p:cNvPr id="195" name="Google Shape;195;p1"/>
          <p:cNvPicPr preferRelativeResize="0"/>
          <p:nvPr/>
        </p:nvPicPr>
        <p:blipFill rotWithShape="1">
          <a:blip r:embed="rId3">
            <a:alphaModFix/>
          </a:blip>
          <a:srcRect b="0" l="0" r="0" t="0"/>
          <a:stretch/>
        </p:blipFill>
        <p:spPr>
          <a:xfrm>
            <a:off x="0" y="6262388"/>
            <a:ext cx="1847316" cy="646331"/>
          </a:xfrm>
          <a:prstGeom prst="rect">
            <a:avLst/>
          </a:prstGeom>
          <a:noFill/>
          <a:ln>
            <a:noFill/>
          </a:ln>
        </p:spPr>
      </p:pic>
      <p:pic>
        <p:nvPicPr>
          <p:cNvPr descr="elixir_1_RZ_mac.eps" id="196" name="Google Shape;196;p1"/>
          <p:cNvPicPr preferRelativeResize="0"/>
          <p:nvPr/>
        </p:nvPicPr>
        <p:blipFill rotWithShape="1">
          <a:blip r:embed="rId4">
            <a:alphaModFix/>
          </a:blip>
          <a:srcRect b="0" l="0" r="0" t="0"/>
          <a:stretch/>
        </p:blipFill>
        <p:spPr>
          <a:xfrm>
            <a:off x="20439" y="4248805"/>
            <a:ext cx="2427820" cy="1851252"/>
          </a:xfrm>
          <a:prstGeom prst="rect">
            <a:avLst/>
          </a:prstGeom>
          <a:noFill/>
          <a:ln>
            <a:noFill/>
          </a:ln>
        </p:spPr>
      </p:pic>
      <p:pic>
        <p:nvPicPr>
          <p:cNvPr id="197" name="Google Shape;197;p1"/>
          <p:cNvPicPr preferRelativeResize="0"/>
          <p:nvPr/>
        </p:nvPicPr>
        <p:blipFill rotWithShape="1">
          <a:blip r:embed="rId5">
            <a:alphaModFix/>
          </a:blip>
          <a:srcRect b="0" l="0" r="0" t="0"/>
          <a:stretch/>
        </p:blipFill>
        <p:spPr>
          <a:xfrm>
            <a:off x="2683172" y="4628261"/>
            <a:ext cx="4533126" cy="736503"/>
          </a:xfrm>
          <a:prstGeom prst="rect">
            <a:avLst/>
          </a:prstGeom>
          <a:noFill/>
          <a:ln>
            <a:noFill/>
          </a:ln>
        </p:spPr>
      </p:pic>
      <p:pic>
        <p:nvPicPr>
          <p:cNvPr id="198" name="Google Shape;198;p1"/>
          <p:cNvPicPr preferRelativeResize="0"/>
          <p:nvPr/>
        </p:nvPicPr>
        <p:blipFill rotWithShape="1">
          <a:blip r:embed="rId6">
            <a:alphaModFix/>
          </a:blip>
          <a:srcRect b="0" l="0" r="0" t="0"/>
          <a:stretch/>
        </p:blipFill>
        <p:spPr>
          <a:xfrm>
            <a:off x="7275483" y="4353664"/>
            <a:ext cx="2711697" cy="1420412"/>
          </a:xfrm>
          <a:prstGeom prst="rect">
            <a:avLst/>
          </a:prstGeom>
          <a:noFill/>
          <a:ln>
            <a:noFill/>
          </a:ln>
        </p:spPr>
      </p:pic>
      <p:pic>
        <p:nvPicPr>
          <p:cNvPr id="199" name="Google Shape;199;p1"/>
          <p:cNvPicPr preferRelativeResize="0"/>
          <p:nvPr/>
        </p:nvPicPr>
        <p:blipFill rotWithShape="1">
          <a:blip r:embed="rId7">
            <a:alphaModFix/>
          </a:blip>
          <a:srcRect b="0" l="0" r="0" t="0"/>
          <a:stretch/>
        </p:blipFill>
        <p:spPr>
          <a:xfrm>
            <a:off x="10046365" y="4316051"/>
            <a:ext cx="1879909" cy="13347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3"/>
          <p:cNvSpPr txBox="1"/>
          <p:nvPr>
            <p:ph type="title"/>
          </p:nvPr>
        </p:nvSpPr>
        <p:spPr>
          <a:xfrm>
            <a:off x="398959" y="45098"/>
            <a:ext cx="7886700" cy="765405"/>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V1.1 Overview the (ISA) backbone</a:t>
            </a:r>
            <a:endParaRPr/>
          </a:p>
        </p:txBody>
      </p:sp>
      <p:sp>
        <p:nvSpPr>
          <p:cNvPr id="291" name="Google Shape;291;p13"/>
          <p:cNvSpPr txBox="1"/>
          <p:nvPr/>
        </p:nvSpPr>
        <p:spPr>
          <a:xfrm>
            <a:off x="0" y="956847"/>
            <a:ext cx="5635256" cy="5262979"/>
          </a:xfrm>
          <a:prstGeom prst="rect">
            <a:avLst/>
          </a:prstGeom>
          <a:noFill/>
          <a:ln>
            <a:noFill/>
          </a:ln>
        </p:spPr>
        <p:txBody>
          <a:bodyPr anchorCtr="0" anchor="t" bIns="45700" lIns="91425" spcFirstLastPara="1" rIns="91425" wrap="square" tIns="45700">
            <a:spAutoFit/>
          </a:bodyPr>
          <a:lstStyle/>
          <a:p>
            <a:pPr indent="-380981" lvl="0" marL="380981" marR="0" rtl="0" algn="l">
              <a:lnSpc>
                <a:spcPct val="100000"/>
              </a:lnSpc>
              <a:spcBef>
                <a:spcPts val="0"/>
              </a:spcBef>
              <a:spcAft>
                <a:spcPts val="0"/>
              </a:spcAft>
              <a:buClr>
                <a:schemeClr val="dk1"/>
              </a:buClr>
              <a:buSzPts val="2400"/>
              <a:buFont typeface="Arial"/>
              <a:buChar char="•"/>
            </a:pPr>
            <a:r>
              <a:rPr b="1" i="0" lang="fr-FR" sz="2400" u="none" cap="none" strike="noStrike">
                <a:solidFill>
                  <a:schemeClr val="dk1"/>
                </a:solidFill>
                <a:latin typeface="Calibri"/>
                <a:ea typeface="Calibri"/>
                <a:cs typeface="Calibri"/>
                <a:sym typeface="Calibri"/>
              </a:rPr>
              <a:t>Investigation</a:t>
            </a:r>
            <a:r>
              <a:rPr b="0" i="0" lang="fr-FR" sz="2400" u="none" cap="none" strike="noStrike">
                <a:solidFill>
                  <a:schemeClr val="dk1"/>
                </a:solidFill>
                <a:latin typeface="Calibri"/>
                <a:ea typeface="Calibri"/>
                <a:cs typeface="Calibri"/>
                <a:sym typeface="Calibri"/>
              </a:rPr>
              <a:t>: whole dataset</a:t>
            </a:r>
            <a:endParaRPr b="0" i="0" sz="1400" u="none" cap="none" strike="noStrike">
              <a:solidFill>
                <a:srgbClr val="000000"/>
              </a:solidFill>
              <a:latin typeface="Arial"/>
              <a:ea typeface="Arial"/>
              <a:cs typeface="Arial"/>
              <a:sym typeface="Arial"/>
            </a:endParaRPr>
          </a:p>
          <a:p>
            <a:pPr indent="-380981" lvl="0" marL="380981" marR="0" rtl="0" algn="l">
              <a:lnSpc>
                <a:spcPct val="100000"/>
              </a:lnSpc>
              <a:spcBef>
                <a:spcPts val="0"/>
              </a:spcBef>
              <a:spcAft>
                <a:spcPts val="0"/>
              </a:spcAft>
              <a:buClr>
                <a:schemeClr val="dk1"/>
              </a:buClr>
              <a:buSzPts val="2400"/>
              <a:buFont typeface="Arial"/>
              <a:buChar char="•"/>
            </a:pPr>
            <a:r>
              <a:rPr b="1" i="0" lang="fr-FR" sz="2400" u="none" cap="none" strike="noStrike">
                <a:solidFill>
                  <a:schemeClr val="dk1"/>
                </a:solidFill>
                <a:latin typeface="Calibri"/>
                <a:ea typeface="Calibri"/>
                <a:cs typeface="Calibri"/>
                <a:sym typeface="Calibri"/>
              </a:rPr>
              <a:t>Study</a:t>
            </a:r>
            <a:r>
              <a:rPr b="0" i="0" lang="fr-FR" sz="2400" u="none" cap="none" strike="noStrike">
                <a:solidFill>
                  <a:schemeClr val="dk1"/>
                </a:solidFill>
                <a:latin typeface="Calibri"/>
                <a:ea typeface="Calibri"/>
                <a:cs typeface="Calibri"/>
                <a:sym typeface="Calibri"/>
              </a:rPr>
              <a:t> : one experiment in one location for one to several year</a:t>
            </a:r>
            <a:endParaRPr b="0" i="0" sz="1400" u="none" cap="none" strike="noStrike">
              <a:solidFill>
                <a:srgbClr val="000000"/>
              </a:solidFill>
              <a:latin typeface="Arial"/>
              <a:ea typeface="Arial"/>
              <a:cs typeface="Arial"/>
              <a:sym typeface="Arial"/>
            </a:endParaRPr>
          </a:p>
          <a:p>
            <a:pPr indent="-380981" lvl="0" marL="380981" marR="0" rtl="0" algn="l">
              <a:lnSpc>
                <a:spcPct val="100000"/>
              </a:lnSpc>
              <a:spcBef>
                <a:spcPts val="0"/>
              </a:spcBef>
              <a:spcAft>
                <a:spcPts val="0"/>
              </a:spcAft>
              <a:buClr>
                <a:schemeClr val="dk1"/>
              </a:buClr>
              <a:buSzPts val="2400"/>
              <a:buFont typeface="Arial"/>
              <a:buChar char="•"/>
            </a:pPr>
            <a:r>
              <a:rPr b="1" i="0" lang="fr-FR" sz="2400" u="none" cap="none" strike="noStrike">
                <a:solidFill>
                  <a:schemeClr val="dk1"/>
                </a:solidFill>
                <a:latin typeface="Calibri"/>
                <a:ea typeface="Calibri"/>
                <a:cs typeface="Calibri"/>
                <a:sym typeface="Calibri"/>
              </a:rPr>
              <a:t>Assay</a:t>
            </a:r>
            <a:r>
              <a:rPr b="0" i="0" lang="fr-FR"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trait or indice (Pheno or Env) observed  </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Level + Trait + Method + Scale/Unit</a:t>
            </a:r>
            <a:endParaRPr b="0" i="0" sz="1400" u="none" cap="none" strike="noStrike">
              <a:solidFill>
                <a:srgbClr val="000000"/>
              </a:solidFill>
              <a:latin typeface="Arial"/>
              <a:ea typeface="Arial"/>
              <a:cs typeface="Arial"/>
              <a:sym typeface="Arial"/>
            </a:endParaRPr>
          </a:p>
          <a:p>
            <a:pPr indent="-228581" lvl="0" marL="380981"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380981" lvl="0" marL="3809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Level:</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Plant</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Microplot</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Block</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Trial</a:t>
            </a:r>
            <a:endParaRPr b="0" i="0" sz="1400" u="none" cap="none" strike="noStrike">
              <a:solidFill>
                <a:srgbClr val="000000"/>
              </a:solidFill>
              <a:latin typeface="Arial"/>
              <a:ea typeface="Arial"/>
              <a:cs typeface="Arial"/>
              <a:sym typeface="Arial"/>
            </a:endParaRPr>
          </a:p>
          <a:p>
            <a:pPr indent="-380981" lvl="1" marL="838181"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292" name="Google Shape;292;p13"/>
          <p:cNvGrpSpPr/>
          <p:nvPr/>
        </p:nvGrpSpPr>
        <p:grpSpPr>
          <a:xfrm>
            <a:off x="3168320" y="1046795"/>
            <a:ext cx="9054659" cy="5438678"/>
            <a:chOff x="2634070" y="1046795"/>
            <a:chExt cx="9054659" cy="5438678"/>
          </a:xfrm>
        </p:grpSpPr>
        <p:pic>
          <p:nvPicPr>
            <p:cNvPr id="293" name="Google Shape;293;p13"/>
            <p:cNvPicPr preferRelativeResize="0"/>
            <p:nvPr/>
          </p:nvPicPr>
          <p:blipFill rotWithShape="1">
            <a:blip r:embed="rId3">
              <a:alphaModFix/>
            </a:blip>
            <a:srcRect b="0" l="0" r="0" t="0"/>
            <a:stretch/>
          </p:blipFill>
          <p:spPr>
            <a:xfrm>
              <a:off x="4783504" y="1046795"/>
              <a:ext cx="6905225" cy="5109460"/>
            </a:xfrm>
            <a:prstGeom prst="rect">
              <a:avLst/>
            </a:prstGeom>
            <a:noFill/>
            <a:ln>
              <a:noFill/>
            </a:ln>
          </p:spPr>
        </p:pic>
        <p:sp>
          <p:nvSpPr>
            <p:cNvPr id="294" name="Google Shape;294;p13"/>
            <p:cNvSpPr txBox="1"/>
            <p:nvPr/>
          </p:nvSpPr>
          <p:spPr>
            <a:xfrm>
              <a:off x="7094202" y="1224620"/>
              <a:ext cx="1443700" cy="355653"/>
            </a:xfrm>
            <a:prstGeom prst="rect">
              <a:avLst/>
            </a:prstGeom>
            <a:solidFill>
              <a:srgbClr val="FF6600"/>
            </a:solidFill>
            <a:ln>
              <a:noFill/>
            </a:ln>
          </p:spPr>
          <p:txBody>
            <a:bodyPr anchorCtr="0" anchor="t" bIns="40600" lIns="81250" spcFirstLastPara="1" rIns="81250" wrap="square" tIns="40600">
              <a:noAutofit/>
            </a:bodyPr>
            <a:lstStyle/>
            <a:p>
              <a:pPr indent="0" lvl="0" marL="0" marR="0" rtl="0" algn="l">
                <a:lnSpc>
                  <a:spcPct val="100000"/>
                </a:lnSpc>
                <a:spcBef>
                  <a:spcPts val="0"/>
                </a:spcBef>
                <a:spcAft>
                  <a:spcPts val="0"/>
                </a:spcAft>
                <a:buClr>
                  <a:srgbClr val="000000"/>
                </a:buClr>
                <a:buSzPts val="1777"/>
                <a:buFont typeface="Arial"/>
                <a:buNone/>
              </a:pPr>
              <a:r>
                <a:rPr b="0" i="0" lang="fr-FR" sz="1777" u="none" cap="none" strike="noStrike">
                  <a:solidFill>
                    <a:schemeClr val="dk1"/>
                  </a:solidFill>
                  <a:latin typeface="Calibri"/>
                  <a:ea typeface="Calibri"/>
                  <a:cs typeface="Calibri"/>
                  <a:sym typeface="Calibri"/>
                </a:rPr>
                <a:t>Investigation</a:t>
              </a:r>
              <a:endParaRPr b="0" i="0" sz="1777" u="none" cap="none" strike="noStrike">
                <a:solidFill>
                  <a:schemeClr val="dk1"/>
                </a:solidFill>
                <a:latin typeface="Calibri"/>
                <a:ea typeface="Calibri"/>
                <a:cs typeface="Calibri"/>
                <a:sym typeface="Calibri"/>
              </a:endParaRPr>
            </a:p>
          </p:txBody>
        </p:sp>
        <p:sp>
          <p:nvSpPr>
            <p:cNvPr id="295" name="Google Shape;295;p13"/>
            <p:cNvSpPr txBox="1"/>
            <p:nvPr/>
          </p:nvSpPr>
          <p:spPr>
            <a:xfrm>
              <a:off x="7442588" y="2976439"/>
              <a:ext cx="746929" cy="355653"/>
            </a:xfrm>
            <a:prstGeom prst="rect">
              <a:avLst/>
            </a:prstGeom>
            <a:solidFill>
              <a:srgbClr val="FF6600"/>
            </a:solidFill>
            <a:ln>
              <a:noFill/>
            </a:ln>
          </p:spPr>
          <p:txBody>
            <a:bodyPr anchorCtr="0" anchor="t" bIns="40600" lIns="81250" spcFirstLastPara="1" rIns="81250" wrap="square" tIns="40600">
              <a:noAutofit/>
            </a:bodyPr>
            <a:lstStyle/>
            <a:p>
              <a:pPr indent="0" lvl="0" marL="0" marR="0" rtl="0" algn="l">
                <a:lnSpc>
                  <a:spcPct val="100000"/>
                </a:lnSpc>
                <a:spcBef>
                  <a:spcPts val="0"/>
                </a:spcBef>
                <a:spcAft>
                  <a:spcPts val="0"/>
                </a:spcAft>
                <a:buClr>
                  <a:srgbClr val="000000"/>
                </a:buClr>
                <a:buSzPts val="1777"/>
                <a:buFont typeface="Arial"/>
                <a:buNone/>
              </a:pPr>
              <a:r>
                <a:rPr b="0" i="0" lang="fr-FR" sz="1777" u="none" cap="none" strike="noStrike">
                  <a:solidFill>
                    <a:schemeClr val="dk1"/>
                  </a:solidFill>
                  <a:latin typeface="Calibri"/>
                  <a:ea typeface="Calibri"/>
                  <a:cs typeface="Calibri"/>
                  <a:sym typeface="Calibri"/>
                </a:rPr>
                <a:t>Study</a:t>
              </a:r>
              <a:endParaRPr b="0" i="0" sz="1777" u="none" cap="none" strike="noStrike">
                <a:solidFill>
                  <a:schemeClr val="dk1"/>
                </a:solidFill>
                <a:latin typeface="Calibri"/>
                <a:ea typeface="Calibri"/>
                <a:cs typeface="Calibri"/>
                <a:sym typeface="Calibri"/>
              </a:endParaRPr>
            </a:p>
          </p:txBody>
        </p:sp>
        <p:sp>
          <p:nvSpPr>
            <p:cNvPr id="296" name="Google Shape;296;p13"/>
            <p:cNvSpPr txBox="1"/>
            <p:nvPr/>
          </p:nvSpPr>
          <p:spPr>
            <a:xfrm>
              <a:off x="6862041" y="4652163"/>
              <a:ext cx="2164695" cy="629232"/>
            </a:xfrm>
            <a:prstGeom prst="rect">
              <a:avLst/>
            </a:prstGeom>
            <a:solidFill>
              <a:srgbClr val="FF6600"/>
            </a:solidFill>
            <a:ln>
              <a:noFill/>
            </a:ln>
          </p:spPr>
          <p:txBody>
            <a:bodyPr anchorCtr="0" anchor="t" bIns="40600" lIns="81250" spcFirstLastPara="1" rIns="81250" wrap="square" tIns="40600">
              <a:noAutofit/>
            </a:bodyPr>
            <a:lstStyle/>
            <a:p>
              <a:pPr indent="0" lvl="0" marL="0" marR="0" rtl="0" algn="l">
                <a:lnSpc>
                  <a:spcPct val="100000"/>
                </a:lnSpc>
                <a:spcBef>
                  <a:spcPts val="0"/>
                </a:spcBef>
                <a:spcAft>
                  <a:spcPts val="0"/>
                </a:spcAft>
                <a:buClr>
                  <a:srgbClr val="000000"/>
                </a:buClr>
                <a:buSzPts val="1777"/>
                <a:buFont typeface="Arial"/>
                <a:buNone/>
              </a:pPr>
              <a:r>
                <a:rPr b="0" i="0" lang="fr-FR" sz="1777" u="none" cap="none" strike="noStrike">
                  <a:solidFill>
                    <a:schemeClr val="dk1"/>
                  </a:solidFill>
                  <a:latin typeface="Calibri"/>
                  <a:ea typeface="Calibri"/>
                  <a:cs typeface="Calibri"/>
                  <a:sym typeface="Calibri"/>
                </a:rPr>
                <a:t>Assay</a:t>
              </a:r>
              <a:endParaRPr b="0" i="0" sz="1777"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7"/>
                <a:buFont typeface="Arial"/>
                <a:buNone/>
              </a:pPr>
              <a:r>
                <a:rPr b="0" i="0" lang="fr-FR" sz="1777" u="none" cap="none" strike="noStrike">
                  <a:solidFill>
                    <a:schemeClr val="dk1"/>
                  </a:solidFill>
                  <a:latin typeface="Calibri"/>
                  <a:ea typeface="Calibri"/>
                  <a:cs typeface="Calibri"/>
                  <a:sym typeface="Calibri"/>
                </a:rPr>
                <a:t>(Observed variable)</a:t>
              </a:r>
              <a:endParaRPr b="0" i="0" sz="1777" u="none" cap="none" strike="noStrike">
                <a:solidFill>
                  <a:schemeClr val="dk1"/>
                </a:solidFill>
                <a:latin typeface="Calibri"/>
                <a:ea typeface="Calibri"/>
                <a:cs typeface="Calibri"/>
                <a:sym typeface="Calibri"/>
              </a:endParaRPr>
            </a:p>
          </p:txBody>
        </p:sp>
        <p:pic>
          <p:nvPicPr>
            <p:cNvPr descr="http://www.cropontology.org/images/Crop_Ontology_logo.png" id="297" name="Google Shape;297;p13"/>
            <p:cNvPicPr preferRelativeResize="0"/>
            <p:nvPr/>
          </p:nvPicPr>
          <p:blipFill rotWithShape="1">
            <a:blip r:embed="rId4">
              <a:alphaModFix/>
            </a:blip>
            <a:srcRect b="0" l="0" r="0" t="0"/>
            <a:stretch/>
          </p:blipFill>
          <p:spPr>
            <a:xfrm>
              <a:off x="6569817" y="5054809"/>
              <a:ext cx="1619700" cy="572400"/>
            </a:xfrm>
            <a:prstGeom prst="rect">
              <a:avLst/>
            </a:prstGeom>
            <a:noFill/>
            <a:ln>
              <a:noFill/>
            </a:ln>
          </p:spPr>
        </p:pic>
        <p:grpSp>
          <p:nvGrpSpPr>
            <p:cNvPr id="298" name="Google Shape;298;p13"/>
            <p:cNvGrpSpPr/>
            <p:nvPr/>
          </p:nvGrpSpPr>
          <p:grpSpPr>
            <a:xfrm>
              <a:off x="2634070" y="5153978"/>
              <a:ext cx="1708239" cy="1331495"/>
              <a:chOff x="842457" y="1925053"/>
              <a:chExt cx="1708238" cy="1331494"/>
            </a:xfrm>
          </p:grpSpPr>
          <p:sp>
            <p:nvSpPr>
              <p:cNvPr id="299" name="Google Shape;299;p13"/>
              <p:cNvSpPr/>
              <p:nvPr/>
            </p:nvSpPr>
            <p:spPr>
              <a:xfrm>
                <a:off x="842457" y="1925053"/>
                <a:ext cx="1708238" cy="1331494"/>
              </a:xfrm>
              <a:prstGeom prst="rect">
                <a:avLst/>
              </a:prstGeom>
              <a:noFill/>
              <a:ln cap="flat" cmpd="sng" w="28575">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00" name="Google Shape;300;p13"/>
              <p:cNvGrpSpPr/>
              <p:nvPr/>
            </p:nvGrpSpPr>
            <p:grpSpPr>
              <a:xfrm>
                <a:off x="890585" y="1973179"/>
                <a:ext cx="1580146" cy="224589"/>
                <a:chOff x="914402" y="1973179"/>
                <a:chExt cx="1580146" cy="224589"/>
              </a:xfrm>
            </p:grpSpPr>
            <p:sp>
              <p:nvSpPr>
                <p:cNvPr id="301" name="Google Shape;301;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13"/>
                <p:cNvSpPr/>
                <p:nvPr/>
              </p:nvSpPr>
              <p:spPr>
                <a:xfrm>
                  <a:off x="1306288"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6" name="Google Shape;306;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09" name="Google Shape;309;p13"/>
              <p:cNvGrpSpPr/>
              <p:nvPr/>
            </p:nvGrpSpPr>
            <p:grpSpPr>
              <a:xfrm>
                <a:off x="890585" y="2144290"/>
                <a:ext cx="1580146" cy="224589"/>
                <a:chOff x="914402" y="1973179"/>
                <a:chExt cx="1580146" cy="224589"/>
              </a:xfrm>
            </p:grpSpPr>
            <p:sp>
              <p:nvSpPr>
                <p:cNvPr id="310" name="Google Shape;310;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1" name="Google Shape;311;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13"/>
                <p:cNvSpPr/>
                <p:nvPr/>
              </p:nvSpPr>
              <p:spPr>
                <a:xfrm>
                  <a:off x="1306288"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4" name="Google Shape;314;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7" name="Google Shape;317;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18" name="Google Shape;318;p13"/>
              <p:cNvGrpSpPr/>
              <p:nvPr/>
            </p:nvGrpSpPr>
            <p:grpSpPr>
              <a:xfrm>
                <a:off x="890585" y="2315401"/>
                <a:ext cx="1580146" cy="224589"/>
                <a:chOff x="914402" y="1973179"/>
                <a:chExt cx="1580146" cy="224589"/>
              </a:xfrm>
            </p:grpSpPr>
            <p:sp>
              <p:nvSpPr>
                <p:cNvPr id="319" name="Google Shape;319;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0" name="Google Shape;320;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p13"/>
                <p:cNvSpPr/>
                <p:nvPr/>
              </p:nvSpPr>
              <p:spPr>
                <a:xfrm>
                  <a:off x="1306288" y="1973179"/>
                  <a:ext cx="208547" cy="224589"/>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2" name="Google Shape;322;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4" name="Google Shape;324;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6" name="Google Shape;326;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27" name="Google Shape;327;p13"/>
              <p:cNvGrpSpPr/>
              <p:nvPr/>
            </p:nvGrpSpPr>
            <p:grpSpPr>
              <a:xfrm>
                <a:off x="890585" y="2486512"/>
                <a:ext cx="1580146" cy="224589"/>
                <a:chOff x="914402" y="1973179"/>
                <a:chExt cx="1580146" cy="224589"/>
              </a:xfrm>
            </p:grpSpPr>
            <p:sp>
              <p:nvSpPr>
                <p:cNvPr id="328" name="Google Shape;328;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9" name="Google Shape;329;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p13"/>
                <p:cNvSpPr/>
                <p:nvPr/>
              </p:nvSpPr>
              <p:spPr>
                <a:xfrm>
                  <a:off x="1306288"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3" name="Google Shape;333;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4" name="Google Shape;334;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5" name="Google Shape;335;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36" name="Google Shape;336;p13"/>
              <p:cNvGrpSpPr/>
              <p:nvPr/>
            </p:nvGrpSpPr>
            <p:grpSpPr>
              <a:xfrm>
                <a:off x="890585" y="2657623"/>
                <a:ext cx="1580146" cy="224589"/>
                <a:chOff x="914402" y="1973179"/>
                <a:chExt cx="1580146" cy="224589"/>
              </a:xfrm>
            </p:grpSpPr>
            <p:sp>
              <p:nvSpPr>
                <p:cNvPr id="337" name="Google Shape;337;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8" name="Google Shape;338;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9" name="Google Shape;339;p13"/>
                <p:cNvSpPr/>
                <p:nvPr/>
              </p:nvSpPr>
              <p:spPr>
                <a:xfrm>
                  <a:off x="1306288"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0" name="Google Shape;340;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2" name="Google Shape;342;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3" name="Google Shape;343;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45" name="Google Shape;345;p13"/>
              <p:cNvGrpSpPr/>
              <p:nvPr/>
            </p:nvGrpSpPr>
            <p:grpSpPr>
              <a:xfrm>
                <a:off x="890585" y="2828734"/>
                <a:ext cx="1580146" cy="224589"/>
                <a:chOff x="914402" y="1973179"/>
                <a:chExt cx="1580146" cy="224589"/>
              </a:xfrm>
            </p:grpSpPr>
            <p:sp>
              <p:nvSpPr>
                <p:cNvPr id="346" name="Google Shape;346;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8" name="Google Shape;348;p13"/>
                <p:cNvSpPr/>
                <p:nvPr/>
              </p:nvSpPr>
              <p:spPr>
                <a:xfrm>
                  <a:off x="1306288"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0" name="Google Shape;350;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1" name="Google Shape;351;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2" name="Google Shape;352;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3" name="Google Shape;353;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54" name="Google Shape;354;p13"/>
              <p:cNvGrpSpPr/>
              <p:nvPr/>
            </p:nvGrpSpPr>
            <p:grpSpPr>
              <a:xfrm>
                <a:off x="896888" y="2999844"/>
                <a:ext cx="1580146" cy="224589"/>
                <a:chOff x="914402" y="1973179"/>
                <a:chExt cx="1580146" cy="224589"/>
              </a:xfrm>
            </p:grpSpPr>
            <p:sp>
              <p:nvSpPr>
                <p:cNvPr id="355" name="Google Shape;355;p13"/>
                <p:cNvSpPr/>
                <p:nvPr/>
              </p:nvSpPr>
              <p:spPr>
                <a:xfrm>
                  <a:off x="914402"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6" name="Google Shape;356;p13"/>
                <p:cNvSpPr/>
                <p:nvPr/>
              </p:nvSpPr>
              <p:spPr>
                <a:xfrm>
                  <a:off x="1110345"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13"/>
                <p:cNvSpPr/>
                <p:nvPr/>
              </p:nvSpPr>
              <p:spPr>
                <a:xfrm>
                  <a:off x="1306288"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p13"/>
                <p:cNvSpPr/>
                <p:nvPr/>
              </p:nvSpPr>
              <p:spPr>
                <a:xfrm>
                  <a:off x="150223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13"/>
                <p:cNvSpPr/>
                <p:nvPr/>
              </p:nvSpPr>
              <p:spPr>
                <a:xfrm>
                  <a:off x="1698174"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p13"/>
                <p:cNvSpPr/>
                <p:nvPr/>
              </p:nvSpPr>
              <p:spPr>
                <a:xfrm>
                  <a:off x="1894117"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p13"/>
                <p:cNvSpPr/>
                <p:nvPr/>
              </p:nvSpPr>
              <p:spPr>
                <a:xfrm>
                  <a:off x="2090060"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p13"/>
                <p:cNvSpPr/>
                <p:nvPr/>
              </p:nvSpPr>
              <p:spPr>
                <a:xfrm>
                  <a:off x="2286001" y="1973179"/>
                  <a:ext cx="208547" cy="224589"/>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sp>
          <p:nvSpPr>
            <p:cNvPr id="363" name="Google Shape;363;p13"/>
            <p:cNvSpPr/>
            <p:nvPr/>
          </p:nvSpPr>
          <p:spPr>
            <a:xfrm>
              <a:off x="4420653" y="5656710"/>
              <a:ext cx="822811" cy="333524"/>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64" name="Google Shape;364;p13"/>
            <p:cNvSpPr/>
            <p:nvPr/>
          </p:nvSpPr>
          <p:spPr>
            <a:xfrm>
              <a:off x="5365087" y="5471381"/>
              <a:ext cx="941423" cy="1014091"/>
            </a:xfrm>
            <a:prstGeom prst="flowChartDocument">
              <a:avLst/>
            </a:prstGeom>
            <a:gradFill>
              <a:gsLst>
                <a:gs pos="0">
                  <a:srgbClr val="9A9A9A"/>
                </a:gs>
                <a:gs pos="50000">
                  <a:srgbClr val="8D8D8D"/>
                </a:gs>
                <a:gs pos="100000">
                  <a:srgbClr val="787878"/>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chemeClr val="dk1"/>
                  </a:solidFill>
                  <a:latin typeface="Calibri"/>
                  <a:ea typeface="Calibri"/>
                  <a:cs typeface="Calibri"/>
                  <a:sym typeface="Calibri"/>
                </a:rPr>
                <a:t>Data file</a:t>
              </a:r>
              <a:endParaRPr b="0" i="0" sz="1400" u="none" cap="none" strike="noStrike">
                <a:solidFill>
                  <a:srgbClr val="000000"/>
                </a:solidFill>
                <a:latin typeface="Arial"/>
                <a:ea typeface="Arial"/>
                <a:cs typeface="Arial"/>
                <a:sym typeface="Arial"/>
              </a:endParaRPr>
            </a:p>
          </p:txBody>
        </p:sp>
        <p:sp>
          <p:nvSpPr>
            <p:cNvPr id="365" name="Google Shape;365;p13"/>
            <p:cNvSpPr/>
            <p:nvPr/>
          </p:nvSpPr>
          <p:spPr>
            <a:xfrm>
              <a:off x="6506477" y="5696333"/>
              <a:ext cx="822811" cy="333524"/>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4"/>
          <p:cNvSpPr txBox="1"/>
          <p:nvPr>
            <p:ph type="title"/>
          </p:nvPr>
        </p:nvSpPr>
        <p:spPr>
          <a:xfrm>
            <a:off x="628650" y="365126"/>
            <a:ext cx="7886700" cy="765405"/>
          </a:xfrm>
          <a:prstGeom prst="rect">
            <a:avLst/>
          </a:prstGeom>
          <a:noFill/>
          <a:ln>
            <a:noFill/>
          </a:ln>
        </p:spPr>
        <p:txBody>
          <a:bodyPr anchorCtr="0" anchor="ctr" bIns="45700" lIns="0" spcFirstLastPara="1" rIns="91425" wrap="square" tIns="46800">
            <a:normAutofit fontScale="90000"/>
          </a:bodyPr>
          <a:lstStyle/>
          <a:p>
            <a:pPr indent="-457200" lvl="0" marL="457200" rtl="0" algn="l">
              <a:lnSpc>
                <a:spcPct val="90000"/>
              </a:lnSpc>
              <a:spcBef>
                <a:spcPts val="0"/>
              </a:spcBef>
              <a:spcAft>
                <a:spcPts val="0"/>
              </a:spcAft>
              <a:buClr>
                <a:srgbClr val="00A3A6"/>
              </a:buClr>
              <a:buSzPct val="100000"/>
              <a:buFont typeface="Calibri"/>
              <a:buChar char="•"/>
            </a:pPr>
            <a:r>
              <a:rPr lang="fr-FR"/>
              <a:t>MIAPPE V1.1 Overview</a:t>
            </a:r>
            <a:br>
              <a:rPr lang="fr-FR"/>
            </a:br>
            <a:r>
              <a:rPr lang="fr-FR"/>
              <a:t>Data file content</a:t>
            </a:r>
            <a:endParaRPr/>
          </a:p>
        </p:txBody>
      </p:sp>
      <p:sp>
        <p:nvSpPr>
          <p:cNvPr id="371" name="Google Shape;371;p14"/>
          <p:cNvSpPr txBox="1"/>
          <p:nvPr>
            <p:ph idx="1" type="body"/>
          </p:nvPr>
        </p:nvSpPr>
        <p:spPr>
          <a:xfrm>
            <a:off x="628650" y="1424045"/>
            <a:ext cx="7886700" cy="200495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A3A6"/>
              </a:buClr>
              <a:buSzPts val="2600"/>
              <a:buChar char="•"/>
            </a:pPr>
            <a:r>
              <a:rPr lang="fr-FR"/>
              <a:t>Any format (Near Infra Red Spectrum, Images, Image Archives references, ….)</a:t>
            </a:r>
            <a:endParaRPr/>
          </a:p>
          <a:p>
            <a:pPr indent="-228600" lvl="0" marL="228600" rtl="0" algn="l">
              <a:lnSpc>
                <a:spcPct val="90000"/>
              </a:lnSpc>
              <a:spcBef>
                <a:spcPts val="1000"/>
              </a:spcBef>
              <a:spcAft>
                <a:spcPts val="0"/>
              </a:spcAft>
              <a:buClr>
                <a:srgbClr val="00A3A6"/>
              </a:buClr>
              <a:buSzPts val="2600"/>
              <a:buChar char="•"/>
            </a:pPr>
            <a:r>
              <a:rPr lang="fr-FR"/>
              <a:t>Mostly tabular</a:t>
            </a:r>
            <a:endParaRPr/>
          </a:p>
          <a:p>
            <a:pPr indent="-228600" lvl="0" marL="228600" rtl="0" algn="l">
              <a:lnSpc>
                <a:spcPct val="90000"/>
              </a:lnSpc>
              <a:spcBef>
                <a:spcPts val="1000"/>
              </a:spcBef>
              <a:spcAft>
                <a:spcPts val="0"/>
              </a:spcAft>
              <a:buClr>
                <a:srgbClr val="00A3A6"/>
              </a:buClr>
              <a:buSzPts val="2600"/>
              <a:buChar char="•"/>
            </a:pPr>
            <a:r>
              <a:rPr lang="fr-FR"/>
              <a:t>Metadata on each column header</a:t>
            </a:r>
            <a:endParaRPr/>
          </a:p>
        </p:txBody>
      </p:sp>
      <p:sp>
        <p:nvSpPr>
          <p:cNvPr id="372" name="Google Shape;372;p14"/>
          <p:cNvSpPr txBox="1"/>
          <p:nvPr>
            <p:ph idx="12" type="sldNum"/>
          </p:nvPr>
        </p:nvSpPr>
        <p:spPr>
          <a:xfrm>
            <a:off x="9347200" y="6381334"/>
            <a:ext cx="2844800" cy="216023"/>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solidFill>
                  <a:srgbClr val="FFFFFF"/>
                </a:solidFill>
              </a:rPr>
              <a:t>‹#›</a:t>
            </a:fld>
            <a:endParaRPr>
              <a:solidFill>
                <a:srgbClr val="FFFFFF"/>
              </a:solidFill>
            </a:endParaRPr>
          </a:p>
        </p:txBody>
      </p:sp>
      <p:pic>
        <p:nvPicPr>
          <p:cNvPr id="373" name="Google Shape;373;p14"/>
          <p:cNvPicPr preferRelativeResize="0"/>
          <p:nvPr/>
        </p:nvPicPr>
        <p:blipFill rotWithShape="1">
          <a:blip r:embed="rId3">
            <a:alphaModFix/>
          </a:blip>
          <a:srcRect b="0" l="0" r="0" t="0"/>
          <a:stretch/>
        </p:blipFill>
        <p:spPr>
          <a:xfrm>
            <a:off x="-7432" y="2731241"/>
            <a:ext cx="12192000" cy="35225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5"/>
          <p:cNvSpPr/>
          <p:nvPr/>
        </p:nvSpPr>
        <p:spPr>
          <a:xfrm>
            <a:off x="-57367" y="5937860"/>
            <a:ext cx="3550580" cy="9691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79" name="Google Shape;379;p15"/>
          <p:cNvPicPr preferRelativeResize="0"/>
          <p:nvPr/>
        </p:nvPicPr>
        <p:blipFill rotWithShape="1">
          <a:blip r:embed="rId3">
            <a:alphaModFix/>
          </a:blip>
          <a:srcRect b="0" l="0" r="0" t="0"/>
          <a:stretch/>
        </p:blipFill>
        <p:spPr>
          <a:xfrm>
            <a:off x="5286776" y="372239"/>
            <a:ext cx="6905225" cy="5109460"/>
          </a:xfrm>
          <a:prstGeom prst="rect">
            <a:avLst/>
          </a:prstGeom>
          <a:noFill/>
          <a:ln>
            <a:noFill/>
          </a:ln>
        </p:spPr>
      </p:pic>
      <p:sp>
        <p:nvSpPr>
          <p:cNvPr id="380" name="Google Shape;380;p15"/>
          <p:cNvSpPr txBox="1"/>
          <p:nvPr>
            <p:ph type="title"/>
          </p:nvPr>
        </p:nvSpPr>
        <p:spPr>
          <a:xfrm>
            <a:off x="2" y="0"/>
            <a:ext cx="6754264" cy="908720"/>
          </a:xfrm>
          <a:prstGeom prst="rect">
            <a:avLst/>
          </a:prstGeom>
          <a:noFill/>
          <a:ln>
            <a:noFill/>
          </a:ln>
        </p:spPr>
        <p:txBody>
          <a:bodyPr anchorCtr="0" anchor="ctr" bIns="45700" lIns="0" spcFirstLastPara="1" rIns="91425" wrap="square" tIns="46800">
            <a:normAutofit fontScale="90000"/>
          </a:bodyPr>
          <a:lstStyle/>
          <a:p>
            <a:pPr indent="-457200" lvl="0" marL="457200" rtl="0" algn="l">
              <a:lnSpc>
                <a:spcPct val="90000"/>
              </a:lnSpc>
              <a:spcBef>
                <a:spcPts val="0"/>
              </a:spcBef>
              <a:spcAft>
                <a:spcPts val="0"/>
              </a:spcAft>
              <a:buClr>
                <a:srgbClr val="00A3A6"/>
              </a:buClr>
              <a:buSzPct val="100000"/>
              <a:buFont typeface="Calibri"/>
              <a:buChar char="•"/>
            </a:pPr>
            <a:r>
              <a:rPr lang="fr-FR"/>
              <a:t>MIAPPE main sections – Biological material</a:t>
            </a:r>
            <a:endParaRPr/>
          </a:p>
        </p:txBody>
      </p:sp>
      <p:sp>
        <p:nvSpPr>
          <p:cNvPr id="381" name="Google Shape;381;p15"/>
          <p:cNvSpPr txBox="1"/>
          <p:nvPr>
            <p:ph idx="1" type="body"/>
          </p:nvPr>
        </p:nvSpPr>
        <p:spPr>
          <a:xfrm>
            <a:off x="193593" y="821472"/>
            <a:ext cx="11617291" cy="500141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A3A6"/>
              </a:buClr>
              <a:buSzPts val="2600"/>
              <a:buChar char="•"/>
            </a:pPr>
            <a:r>
              <a:rPr lang="fr-FR"/>
              <a:t>Plant Material </a:t>
            </a:r>
            <a:endParaRPr/>
          </a:p>
          <a:p>
            <a:pPr indent="-342880" lvl="1" marL="800060" rtl="0" algn="l">
              <a:lnSpc>
                <a:spcPct val="90000"/>
              </a:lnSpc>
              <a:spcBef>
                <a:spcPts val="500"/>
              </a:spcBef>
              <a:spcAft>
                <a:spcPts val="0"/>
              </a:spcAft>
              <a:buClr>
                <a:srgbClr val="656565"/>
              </a:buClr>
              <a:buSzPts val="900"/>
              <a:buChar char="◆"/>
            </a:pPr>
            <a:r>
              <a:rPr lang="fr-FR"/>
              <a:t>Identification</a:t>
            </a:r>
            <a:endParaRPr/>
          </a:p>
          <a:p>
            <a:pPr indent="-342880" lvl="1" marL="800060" rtl="0" algn="l">
              <a:lnSpc>
                <a:spcPct val="90000"/>
              </a:lnSpc>
              <a:spcBef>
                <a:spcPts val="500"/>
              </a:spcBef>
              <a:spcAft>
                <a:spcPts val="0"/>
              </a:spcAft>
              <a:buClr>
                <a:srgbClr val="656565"/>
              </a:buClr>
              <a:buSzPts val="900"/>
              <a:buChar char="◆"/>
            </a:pPr>
            <a:r>
              <a:rPr lang="fr-FR"/>
              <a:t>Description</a:t>
            </a:r>
            <a:endParaRPr/>
          </a:p>
          <a:p>
            <a:pPr indent="-228600" lvl="0" marL="228600" rtl="0" algn="l">
              <a:lnSpc>
                <a:spcPct val="90000"/>
              </a:lnSpc>
              <a:spcBef>
                <a:spcPts val="1000"/>
              </a:spcBef>
              <a:spcAft>
                <a:spcPts val="0"/>
              </a:spcAft>
              <a:buClr>
                <a:srgbClr val="00A3A6"/>
              </a:buClr>
              <a:buSzPts val="2600"/>
              <a:buChar char="•"/>
            </a:pPr>
            <a:r>
              <a:rPr lang="fr-FR"/>
              <a:t>Multi Crop Passport Descriptor</a:t>
            </a:r>
            <a:endParaRPr/>
          </a:p>
        </p:txBody>
      </p:sp>
      <p:sp>
        <p:nvSpPr>
          <p:cNvPr id="382" name="Google Shape;382;p15"/>
          <p:cNvSpPr txBox="1"/>
          <p:nvPr>
            <p:ph idx="12" type="sldNum"/>
          </p:nvPr>
        </p:nvSpPr>
        <p:spPr>
          <a:xfrm>
            <a:off x="9347200" y="6381334"/>
            <a:ext cx="2844800" cy="21602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FFFF"/>
              </a:buClr>
              <a:buSzPts val="1400"/>
              <a:buFont typeface="Calibri"/>
              <a:buNone/>
            </a:pPr>
            <a:fld id="{00000000-1234-1234-1234-123412341234}" type="slidenum">
              <a:rPr b="0" i="0" lang="fr-FR"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83" name="Google Shape;383;p15"/>
          <p:cNvSpPr txBox="1"/>
          <p:nvPr/>
        </p:nvSpPr>
        <p:spPr>
          <a:xfrm>
            <a:off x="9030258" y="3180784"/>
            <a:ext cx="1861193" cy="355653"/>
          </a:xfrm>
          <a:prstGeom prst="rect">
            <a:avLst/>
          </a:prstGeom>
          <a:solidFill>
            <a:srgbClr val="A8D08C"/>
          </a:solidFill>
          <a:ln>
            <a:noFill/>
          </a:ln>
        </p:spPr>
        <p:txBody>
          <a:bodyPr anchorCtr="0" anchor="t" bIns="40600" lIns="81250" spcFirstLastPara="1" rIns="81250" wrap="square" tIns="40600">
            <a:noAutofit/>
          </a:bodyPr>
          <a:lstStyle/>
          <a:p>
            <a:pPr indent="0" lvl="0" marL="0" marR="0" rtl="0" algn="l">
              <a:lnSpc>
                <a:spcPct val="100000"/>
              </a:lnSpc>
              <a:spcBef>
                <a:spcPts val="0"/>
              </a:spcBef>
              <a:spcAft>
                <a:spcPts val="0"/>
              </a:spcAft>
              <a:buClr>
                <a:srgbClr val="000000"/>
              </a:buClr>
              <a:buSzPts val="2000"/>
              <a:buFont typeface="Calibri"/>
              <a:buNone/>
            </a:pPr>
            <a:r>
              <a:rPr b="0" i="0" lang="fr-FR" sz="1777" u="none" cap="none" strike="noStrike">
                <a:solidFill>
                  <a:srgbClr val="000000"/>
                </a:solidFill>
                <a:latin typeface="Calibri"/>
                <a:ea typeface="Calibri"/>
                <a:cs typeface="Calibri"/>
                <a:sym typeface="Calibri"/>
              </a:rPr>
              <a:t>Observation Unit</a:t>
            </a:r>
            <a:endParaRPr b="0" i="0" sz="1244" u="none" cap="none" strike="noStrike">
              <a:solidFill>
                <a:srgbClr val="000000"/>
              </a:solidFill>
              <a:latin typeface="Calibri"/>
              <a:ea typeface="Calibri"/>
              <a:cs typeface="Calibri"/>
              <a:sym typeface="Calibri"/>
            </a:endParaRPr>
          </a:p>
        </p:txBody>
      </p:sp>
      <p:sp>
        <p:nvSpPr>
          <p:cNvPr id="384" name="Google Shape;384;p15"/>
          <p:cNvSpPr txBox="1"/>
          <p:nvPr/>
        </p:nvSpPr>
        <p:spPr>
          <a:xfrm>
            <a:off x="9639465" y="3973284"/>
            <a:ext cx="937864" cy="355653"/>
          </a:xfrm>
          <a:prstGeom prst="rect">
            <a:avLst/>
          </a:prstGeom>
          <a:solidFill>
            <a:srgbClr val="A8D08C"/>
          </a:solidFill>
          <a:ln>
            <a:noFill/>
          </a:ln>
        </p:spPr>
        <p:txBody>
          <a:bodyPr anchorCtr="0" anchor="t" bIns="40600" lIns="81250" spcFirstLastPara="1" rIns="81250" wrap="square" tIns="40600">
            <a:noAutofit/>
          </a:bodyPr>
          <a:lstStyle/>
          <a:p>
            <a:pPr indent="0" lvl="0" marL="0" marR="0" rtl="0" algn="l">
              <a:lnSpc>
                <a:spcPct val="100000"/>
              </a:lnSpc>
              <a:spcBef>
                <a:spcPts val="0"/>
              </a:spcBef>
              <a:spcAft>
                <a:spcPts val="0"/>
              </a:spcAft>
              <a:buClr>
                <a:srgbClr val="000000"/>
              </a:buClr>
              <a:buSzPts val="2000"/>
              <a:buFont typeface="Calibri"/>
              <a:buNone/>
            </a:pPr>
            <a:r>
              <a:rPr b="0" i="0" lang="fr-FR" sz="1777" u="none" cap="none" strike="noStrike">
                <a:solidFill>
                  <a:srgbClr val="000000"/>
                </a:solidFill>
                <a:latin typeface="Calibri"/>
                <a:ea typeface="Calibri"/>
                <a:cs typeface="Calibri"/>
                <a:sym typeface="Calibri"/>
              </a:rPr>
              <a:t>Sample</a:t>
            </a:r>
            <a:endParaRPr b="0" i="0" sz="1777" u="none" cap="none" strike="noStrike">
              <a:solidFill>
                <a:srgbClr val="000000"/>
              </a:solidFill>
              <a:latin typeface="Calibri"/>
              <a:ea typeface="Calibri"/>
              <a:cs typeface="Calibri"/>
              <a:sym typeface="Calibri"/>
            </a:endParaRPr>
          </a:p>
        </p:txBody>
      </p:sp>
      <p:sp>
        <p:nvSpPr>
          <p:cNvPr id="385" name="Google Shape;385;p15"/>
          <p:cNvSpPr txBox="1"/>
          <p:nvPr/>
        </p:nvSpPr>
        <p:spPr>
          <a:xfrm>
            <a:off x="9444835" y="2490340"/>
            <a:ext cx="2016507" cy="355653"/>
          </a:xfrm>
          <a:prstGeom prst="rect">
            <a:avLst/>
          </a:prstGeom>
          <a:solidFill>
            <a:srgbClr val="A8D08C"/>
          </a:solidFill>
          <a:ln>
            <a:noFill/>
          </a:ln>
        </p:spPr>
        <p:txBody>
          <a:bodyPr anchorCtr="0" anchor="t" bIns="40600" lIns="81250" spcFirstLastPara="1" rIns="81250" wrap="square" tIns="40600">
            <a:noAutofit/>
          </a:bodyPr>
          <a:lstStyle/>
          <a:p>
            <a:pPr indent="0" lvl="0" marL="0" marR="0" rtl="0" algn="l">
              <a:lnSpc>
                <a:spcPct val="100000"/>
              </a:lnSpc>
              <a:spcBef>
                <a:spcPts val="0"/>
              </a:spcBef>
              <a:spcAft>
                <a:spcPts val="0"/>
              </a:spcAft>
              <a:buClr>
                <a:srgbClr val="000000"/>
              </a:buClr>
              <a:buSzPts val="2000"/>
              <a:buFont typeface="Calibri"/>
              <a:buNone/>
            </a:pPr>
            <a:r>
              <a:rPr b="0" i="0" lang="fr-FR" sz="1777" u="none" cap="none" strike="noStrike">
                <a:solidFill>
                  <a:srgbClr val="000000"/>
                </a:solidFill>
                <a:latin typeface="Calibri"/>
                <a:ea typeface="Calibri"/>
                <a:cs typeface="Calibri"/>
                <a:sym typeface="Calibri"/>
              </a:rPr>
              <a:t>Biological material</a:t>
            </a:r>
            <a:endParaRPr b="0" i="0" sz="1777" u="none" cap="none" strike="noStrike">
              <a:solidFill>
                <a:srgbClr val="000000"/>
              </a:solidFill>
              <a:latin typeface="Calibri"/>
              <a:ea typeface="Calibri"/>
              <a:cs typeface="Calibri"/>
              <a:sym typeface="Calibri"/>
            </a:endParaRPr>
          </a:p>
        </p:txBody>
      </p:sp>
      <p:sp>
        <p:nvSpPr>
          <p:cNvPr id="386" name="Google Shape;386;p15"/>
          <p:cNvSpPr txBox="1"/>
          <p:nvPr/>
        </p:nvSpPr>
        <p:spPr>
          <a:xfrm>
            <a:off x="21433" y="3361783"/>
            <a:ext cx="317383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Material Source</a:t>
            </a:r>
            <a:r>
              <a:rPr b="0" i="0" lang="fr-FR" sz="1800" u="none" cap="none" strike="noStrike">
                <a:solidFill>
                  <a:srgbClr val="000000"/>
                </a:solidFill>
                <a:latin typeface="Arial"/>
                <a:ea typeface="Arial"/>
                <a:cs typeface="Arial"/>
                <a:sym typeface="Arial"/>
              </a:rPr>
              <a:t>: accession, cultivar/variety, region of provenance, laboratory cross, ...</a:t>
            </a:r>
            <a:endParaRPr b="0" i="0" sz="1800" u="none" cap="none" strike="noStrike">
              <a:solidFill>
                <a:srgbClr val="000000"/>
              </a:solidFill>
              <a:latin typeface="Arial"/>
              <a:ea typeface="Arial"/>
              <a:cs typeface="Arial"/>
              <a:sym typeface="Arial"/>
            </a:endParaRPr>
          </a:p>
        </p:txBody>
      </p:sp>
      <p:sp>
        <p:nvSpPr>
          <p:cNvPr id="387" name="Google Shape;387;p15"/>
          <p:cNvSpPr txBox="1"/>
          <p:nvPr/>
        </p:nvSpPr>
        <p:spPr>
          <a:xfrm>
            <a:off x="3195263" y="3272869"/>
            <a:ext cx="3842783" cy="1182788"/>
          </a:xfrm>
          <a:prstGeom prst="rect">
            <a:avLst/>
          </a:prstGeom>
          <a:solidFill>
            <a:srgbClr val="FFD9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70C0"/>
                </a:solidFill>
                <a:latin typeface="Arial"/>
                <a:ea typeface="Arial"/>
                <a:cs typeface="Arial"/>
                <a:sym typeface="Arial"/>
              </a:rPr>
              <a:t>MCPD identification system: </a:t>
            </a:r>
            <a:endParaRPr b="0" i="0" sz="1800" u="sng"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1800"/>
              <a:buFont typeface="Arial"/>
              <a:buChar char="•"/>
            </a:pPr>
            <a:r>
              <a:rPr b="0" i="0" lang="fr-FR" sz="1800" u="sng" cap="none" strike="noStrike">
                <a:solidFill>
                  <a:srgbClr val="000000"/>
                </a:solidFill>
                <a:latin typeface="Arial"/>
                <a:ea typeface="Arial"/>
                <a:cs typeface="Arial"/>
                <a:sym typeface="Arial"/>
              </a:rPr>
              <a:t>Genebank/Lab + Species + accession number </a:t>
            </a:r>
            <a:endParaRPr b="0" i="0" sz="1400"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DOI</a:t>
            </a:r>
            <a:endParaRPr b="0" i="0" sz="1400" u="none" cap="none" strike="noStrike">
              <a:solidFill>
                <a:srgbClr val="000000"/>
              </a:solidFill>
              <a:latin typeface="Arial"/>
              <a:ea typeface="Arial"/>
              <a:cs typeface="Arial"/>
              <a:sym typeface="Arial"/>
            </a:endParaRPr>
          </a:p>
        </p:txBody>
      </p:sp>
      <p:cxnSp>
        <p:nvCxnSpPr>
          <p:cNvPr id="388" name="Google Shape;388;p15"/>
          <p:cNvCxnSpPr/>
          <p:nvPr/>
        </p:nvCxnSpPr>
        <p:spPr>
          <a:xfrm>
            <a:off x="1735615" y="4281972"/>
            <a:ext cx="0" cy="624000"/>
          </a:xfrm>
          <a:prstGeom prst="straightConnector1">
            <a:avLst/>
          </a:prstGeom>
          <a:noFill/>
          <a:ln cap="flat" cmpd="sng" w="28575">
            <a:solidFill>
              <a:srgbClr val="FF6600"/>
            </a:solidFill>
            <a:prstDash val="solid"/>
            <a:miter lim="800000"/>
            <a:headEnd len="sm" w="sm" type="none"/>
            <a:tailEnd len="med" w="med" type="triangle"/>
          </a:ln>
        </p:spPr>
      </p:cxnSp>
      <p:sp>
        <p:nvSpPr>
          <p:cNvPr id="389" name="Google Shape;389;p15"/>
          <p:cNvSpPr txBox="1"/>
          <p:nvPr/>
        </p:nvSpPr>
        <p:spPr>
          <a:xfrm>
            <a:off x="-57367" y="4898457"/>
            <a:ext cx="3746100" cy="62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Biological material used in the study</a:t>
            </a:r>
            <a:r>
              <a:rPr b="0" i="0" lang="fr-FR" sz="1800" u="none" cap="none" strike="noStrike">
                <a:solidFill>
                  <a:srgbClr val="000000"/>
                </a:solidFill>
                <a:latin typeface="Arial"/>
                <a:ea typeface="Arial"/>
                <a:cs typeface="Arial"/>
                <a:sym typeface="Arial"/>
              </a:rPr>
              <a:t>: seed lot, cuttings…</a:t>
            </a:r>
            <a:endParaRPr b="0" i="0" sz="1800" u="none" cap="none" strike="noStrike">
              <a:solidFill>
                <a:srgbClr val="000000"/>
              </a:solidFill>
              <a:latin typeface="Arial"/>
              <a:ea typeface="Arial"/>
              <a:cs typeface="Arial"/>
              <a:sym typeface="Arial"/>
            </a:endParaRPr>
          </a:p>
        </p:txBody>
      </p:sp>
      <p:sp>
        <p:nvSpPr>
          <p:cNvPr id="390" name="Google Shape;390;p15"/>
          <p:cNvSpPr txBox="1"/>
          <p:nvPr/>
        </p:nvSpPr>
        <p:spPr>
          <a:xfrm>
            <a:off x="3377134" y="4911818"/>
            <a:ext cx="3915162" cy="649408"/>
          </a:xfrm>
          <a:prstGeom prst="rect">
            <a:avLst/>
          </a:prstGeom>
          <a:solidFill>
            <a:srgbClr val="FFD966"/>
          </a:solid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000000"/>
              </a:buClr>
              <a:buSzPts val="1800"/>
              <a:buFont typeface="Arial"/>
              <a:buChar char="•"/>
            </a:pPr>
            <a:r>
              <a:rPr b="0" i="0" lang="fr-FR" sz="1800" u="sng" cap="none" strike="noStrike">
                <a:solidFill>
                  <a:srgbClr val="000000"/>
                </a:solidFill>
                <a:latin typeface="Arial"/>
                <a:ea typeface="Arial"/>
                <a:cs typeface="Arial"/>
                <a:sym typeface="Arial"/>
              </a:rPr>
              <a:t>Lab + internal accession number </a:t>
            </a:r>
            <a:endParaRPr b="0" i="0" sz="1400"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URI</a:t>
            </a:r>
            <a:endParaRPr b="0" i="0" sz="1800" u="none" cap="none" strike="noStrike">
              <a:solidFill>
                <a:srgbClr val="000000"/>
              </a:solidFill>
              <a:latin typeface="Arial"/>
              <a:ea typeface="Arial"/>
              <a:cs typeface="Arial"/>
              <a:sym typeface="Arial"/>
            </a:endParaRPr>
          </a:p>
        </p:txBody>
      </p:sp>
      <p:cxnSp>
        <p:nvCxnSpPr>
          <p:cNvPr id="391" name="Google Shape;391;p15"/>
          <p:cNvCxnSpPr/>
          <p:nvPr/>
        </p:nvCxnSpPr>
        <p:spPr>
          <a:xfrm>
            <a:off x="1735615" y="5501172"/>
            <a:ext cx="4200" cy="329100"/>
          </a:xfrm>
          <a:prstGeom prst="straightConnector1">
            <a:avLst/>
          </a:prstGeom>
          <a:noFill/>
          <a:ln cap="flat" cmpd="sng" w="28575">
            <a:solidFill>
              <a:srgbClr val="FF6600"/>
            </a:solidFill>
            <a:prstDash val="solid"/>
            <a:miter lim="800000"/>
            <a:headEnd len="sm" w="sm" type="none"/>
            <a:tailEnd len="med" w="med" type="triangle"/>
          </a:ln>
        </p:spPr>
      </p:cxnSp>
      <p:sp>
        <p:nvSpPr>
          <p:cNvPr id="392" name="Google Shape;392;p15"/>
          <p:cNvSpPr txBox="1"/>
          <p:nvPr/>
        </p:nvSpPr>
        <p:spPr>
          <a:xfrm>
            <a:off x="3377134" y="5803991"/>
            <a:ext cx="4382400" cy="923400"/>
          </a:xfrm>
          <a:prstGeom prst="rect">
            <a:avLst/>
          </a:prstGeom>
          <a:solidFill>
            <a:srgbClr val="FFD966"/>
          </a:solidFill>
          <a:ln>
            <a:noFill/>
          </a:ln>
        </p:spPr>
        <p:txBody>
          <a:bodyPr anchorCtr="0" anchor="t" bIns="45700" lIns="91425" spcFirstLastPara="1" rIns="91425" wrap="square" tIns="45700">
            <a:noAutofit/>
          </a:bodyPr>
          <a:lstStyle/>
          <a:p>
            <a:pPr indent="-380989" lvl="0" marL="380989" marR="0" rtl="0" algn="l">
              <a:lnSpc>
                <a:spcPct val="100000"/>
              </a:lnSpc>
              <a:spcBef>
                <a:spcPts val="0"/>
              </a:spcBef>
              <a:spcAft>
                <a:spcPts val="0"/>
              </a:spcAft>
              <a:buClr>
                <a:srgbClr val="000000"/>
              </a:buClr>
              <a:buSzPts val="1800"/>
              <a:buFont typeface="Arial"/>
              <a:buChar char="•"/>
            </a:pPr>
            <a:r>
              <a:rPr b="0" i="0" lang="fr-FR" sz="1800" u="sng" cap="none" strike="noStrike">
                <a:solidFill>
                  <a:srgbClr val="000000"/>
                </a:solidFill>
                <a:latin typeface="Arial"/>
                <a:ea typeface="Arial"/>
                <a:cs typeface="Arial"/>
                <a:sym typeface="Arial"/>
              </a:rPr>
              <a:t>Lab + internal accession number (mandatory)</a:t>
            </a:r>
            <a:endParaRPr b="0" i="0" sz="1400" u="none" cap="none" strike="noStrike">
              <a:solidFill>
                <a:srgbClr val="000000"/>
              </a:solidFill>
              <a:latin typeface="Arial"/>
              <a:ea typeface="Arial"/>
              <a:cs typeface="Arial"/>
              <a:sym typeface="Arial"/>
            </a:endParaRPr>
          </a:p>
          <a:p>
            <a:pPr indent="-380989" lvl="0" marL="380989"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BioSample ID</a:t>
            </a:r>
            <a:endParaRPr b="0" i="0" sz="1800" u="none" cap="none" strike="noStrike">
              <a:solidFill>
                <a:srgbClr val="000000"/>
              </a:solidFill>
              <a:latin typeface="Arial"/>
              <a:ea typeface="Arial"/>
              <a:cs typeface="Arial"/>
              <a:sym typeface="Arial"/>
            </a:endParaRPr>
          </a:p>
        </p:txBody>
      </p:sp>
      <p:sp>
        <p:nvSpPr>
          <p:cNvPr id="393" name="Google Shape;393;p15"/>
          <p:cNvSpPr txBox="1"/>
          <p:nvPr/>
        </p:nvSpPr>
        <p:spPr>
          <a:xfrm>
            <a:off x="-57367" y="5965257"/>
            <a:ext cx="3746100" cy="62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Plant Samples used in the study</a:t>
            </a:r>
            <a:r>
              <a:rPr b="0" i="0" lang="fr-FR" sz="1800" u="none" cap="none" strike="noStrike">
                <a:solidFill>
                  <a:srgbClr val="000000"/>
                </a:solidFill>
                <a:latin typeface="Arial"/>
                <a:ea typeface="Arial"/>
                <a:cs typeface="Arial"/>
                <a:sym typeface="Arial"/>
              </a:rPr>
              <a:t>: detached leaves,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6"/>
          <p:cNvSpPr txBox="1"/>
          <p:nvPr>
            <p:ph type="title"/>
          </p:nvPr>
        </p:nvSpPr>
        <p:spPr>
          <a:xfrm>
            <a:off x="743192" y="149638"/>
            <a:ext cx="10216343" cy="888251"/>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main sections – Observed Variable (Assay)</a:t>
            </a:r>
            <a:endParaRPr/>
          </a:p>
        </p:txBody>
      </p:sp>
      <p:sp>
        <p:nvSpPr>
          <p:cNvPr id="400" name="Google Shape;400;p16"/>
          <p:cNvSpPr txBox="1"/>
          <p:nvPr>
            <p:ph idx="4294967295" type="body"/>
          </p:nvPr>
        </p:nvSpPr>
        <p:spPr>
          <a:xfrm>
            <a:off x="0" y="941918"/>
            <a:ext cx="9679517" cy="4004733"/>
          </a:xfrm>
          <a:prstGeom prst="rect">
            <a:avLst/>
          </a:prstGeom>
          <a:noFill/>
          <a:ln>
            <a:noFill/>
          </a:ln>
        </p:spPr>
        <p:txBody>
          <a:bodyPr anchorCtr="0" anchor="t" bIns="60925" lIns="121900" spcFirstLastPara="1" rIns="121900" wrap="square" tIns="60925">
            <a:noAutofit/>
          </a:bodyPr>
          <a:lstStyle/>
          <a:p>
            <a:pPr indent="-342881" lvl="0" marL="342881" rtl="0" algn="l">
              <a:lnSpc>
                <a:spcPct val="90000"/>
              </a:lnSpc>
              <a:spcBef>
                <a:spcPts val="0"/>
              </a:spcBef>
              <a:spcAft>
                <a:spcPts val="0"/>
              </a:spcAft>
              <a:buClr>
                <a:schemeClr val="dk1"/>
              </a:buClr>
              <a:buSzPts val="1800"/>
              <a:buChar char="•"/>
            </a:pPr>
            <a:r>
              <a:rPr lang="fr-FR" sz="2400">
                <a:solidFill>
                  <a:schemeClr val="dk1"/>
                </a:solidFill>
              </a:rPr>
              <a:t>General : *omics, genomic (Gene Ontology)</a:t>
            </a:r>
            <a:endParaRPr sz="2400"/>
          </a:p>
          <a:p>
            <a:pPr indent="-342881" lvl="0" marL="342881" rtl="0" algn="l">
              <a:lnSpc>
                <a:spcPct val="90000"/>
              </a:lnSpc>
              <a:spcBef>
                <a:spcPts val="480"/>
              </a:spcBef>
              <a:spcAft>
                <a:spcPts val="0"/>
              </a:spcAft>
              <a:buClr>
                <a:schemeClr val="dk1"/>
              </a:buClr>
              <a:buSzPts val="1800"/>
              <a:buChar char="•"/>
            </a:pPr>
            <a:r>
              <a:rPr lang="fr-FR" sz="2400">
                <a:solidFill>
                  <a:schemeClr val="dk1"/>
                </a:solidFill>
              </a:rPr>
              <a:t>Plant Specific:</a:t>
            </a:r>
            <a:endParaRPr sz="2400"/>
          </a:p>
          <a:p>
            <a:pPr indent="-203181" lvl="1" marL="800059" rtl="0" algn="l">
              <a:lnSpc>
                <a:spcPct val="115000"/>
              </a:lnSpc>
              <a:spcBef>
                <a:spcPts val="400"/>
              </a:spcBef>
              <a:spcAft>
                <a:spcPts val="0"/>
              </a:spcAft>
              <a:buClr>
                <a:srgbClr val="000000"/>
              </a:buClr>
              <a:buSzPts val="2200"/>
              <a:buFont typeface="Corbel"/>
              <a:buNone/>
            </a:pPr>
            <a:r>
              <a:t/>
            </a:r>
            <a:endParaRPr sz="2667"/>
          </a:p>
        </p:txBody>
      </p:sp>
      <p:pic>
        <p:nvPicPr>
          <p:cNvPr id="401" name="Google Shape;401;p16"/>
          <p:cNvPicPr preferRelativeResize="0"/>
          <p:nvPr/>
        </p:nvPicPr>
        <p:blipFill rotWithShape="1">
          <a:blip r:embed="rId3">
            <a:alphaModFix/>
          </a:blip>
          <a:srcRect b="0" l="0" r="0" t="0"/>
          <a:stretch/>
        </p:blipFill>
        <p:spPr>
          <a:xfrm>
            <a:off x="10115584" y="415601"/>
            <a:ext cx="2085171" cy="627532"/>
          </a:xfrm>
          <a:prstGeom prst="rect">
            <a:avLst/>
          </a:prstGeom>
          <a:noFill/>
          <a:ln>
            <a:noFill/>
          </a:ln>
        </p:spPr>
      </p:pic>
      <p:pic>
        <p:nvPicPr>
          <p:cNvPr id="402" name="Google Shape;402;p16"/>
          <p:cNvPicPr preferRelativeResize="0"/>
          <p:nvPr/>
        </p:nvPicPr>
        <p:blipFill rotWithShape="1">
          <a:blip r:embed="rId4">
            <a:alphaModFix/>
          </a:blip>
          <a:srcRect b="0" l="0" r="0" t="0"/>
          <a:stretch/>
        </p:blipFill>
        <p:spPr>
          <a:xfrm>
            <a:off x="9197629" y="1142261"/>
            <a:ext cx="3143943" cy="469556"/>
          </a:xfrm>
          <a:prstGeom prst="rect">
            <a:avLst/>
          </a:prstGeom>
          <a:noFill/>
          <a:ln>
            <a:noFill/>
          </a:ln>
        </p:spPr>
      </p:pic>
      <p:grpSp>
        <p:nvGrpSpPr>
          <p:cNvPr id="403" name="Google Shape;403;p16"/>
          <p:cNvGrpSpPr/>
          <p:nvPr/>
        </p:nvGrpSpPr>
        <p:grpSpPr>
          <a:xfrm>
            <a:off x="2673184" y="2150396"/>
            <a:ext cx="8103819" cy="5474281"/>
            <a:chOff x="2796773" y="1635193"/>
            <a:chExt cx="6077864" cy="4105711"/>
          </a:xfrm>
        </p:grpSpPr>
        <p:sp>
          <p:nvSpPr>
            <p:cNvPr id="404" name="Google Shape;404;p16"/>
            <p:cNvSpPr/>
            <p:nvPr/>
          </p:nvSpPr>
          <p:spPr>
            <a:xfrm>
              <a:off x="4135845" y="1785704"/>
              <a:ext cx="875656" cy="346334"/>
            </a:xfrm>
            <a:prstGeom prst="foldedCorner">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Trait</a:t>
              </a:r>
              <a:endParaRPr b="0" i="0" sz="1400" u="none" cap="none" strike="noStrike">
                <a:solidFill>
                  <a:srgbClr val="000000"/>
                </a:solidFill>
                <a:latin typeface="Arial"/>
                <a:ea typeface="Arial"/>
                <a:cs typeface="Arial"/>
                <a:sym typeface="Arial"/>
              </a:endParaRPr>
            </a:p>
          </p:txBody>
        </p:sp>
        <p:sp>
          <p:nvSpPr>
            <p:cNvPr id="405" name="Google Shape;405;p16"/>
            <p:cNvSpPr/>
            <p:nvPr/>
          </p:nvSpPr>
          <p:spPr>
            <a:xfrm>
              <a:off x="6015618" y="1785704"/>
              <a:ext cx="875654" cy="346334"/>
            </a:xfrm>
            <a:prstGeom prst="foldedCorner">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Method</a:t>
              </a:r>
              <a:endParaRPr b="0" i="0" sz="1400" u="none" cap="none" strike="noStrike">
                <a:solidFill>
                  <a:srgbClr val="000000"/>
                </a:solidFill>
                <a:latin typeface="Arial"/>
                <a:ea typeface="Arial"/>
                <a:cs typeface="Arial"/>
                <a:sym typeface="Arial"/>
              </a:endParaRPr>
            </a:p>
          </p:txBody>
        </p:sp>
        <p:sp>
          <p:nvSpPr>
            <p:cNvPr id="406" name="Google Shape;406;p16"/>
            <p:cNvSpPr txBox="1"/>
            <p:nvPr/>
          </p:nvSpPr>
          <p:spPr>
            <a:xfrm>
              <a:off x="4135844" y="3886230"/>
              <a:ext cx="1012441" cy="230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T1: Plant Height</a:t>
              </a:r>
              <a:endParaRPr b="0" i="0" sz="1400" u="none" cap="none" strike="noStrike">
                <a:solidFill>
                  <a:schemeClr val="dk1"/>
                </a:solidFill>
                <a:latin typeface="Calibri"/>
                <a:ea typeface="Calibri"/>
                <a:cs typeface="Calibri"/>
                <a:sym typeface="Calibri"/>
              </a:endParaRPr>
            </a:p>
          </p:txBody>
        </p:sp>
        <p:sp>
          <p:nvSpPr>
            <p:cNvPr id="407" name="Google Shape;407;p16"/>
            <p:cNvSpPr/>
            <p:nvPr/>
          </p:nvSpPr>
          <p:spPr>
            <a:xfrm>
              <a:off x="7998983" y="1803921"/>
              <a:ext cx="875654" cy="335193"/>
            </a:xfrm>
            <a:prstGeom prst="foldedCorner">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Unit</a:t>
              </a:r>
              <a:endParaRPr b="0" i="0" sz="1400" u="none" cap="none" strike="noStrike">
                <a:solidFill>
                  <a:srgbClr val="000000"/>
                </a:solidFill>
                <a:latin typeface="Arial"/>
                <a:ea typeface="Arial"/>
                <a:cs typeface="Arial"/>
                <a:sym typeface="Arial"/>
              </a:endParaRPr>
            </a:p>
          </p:txBody>
        </p:sp>
        <p:sp>
          <p:nvSpPr>
            <p:cNvPr id="408" name="Google Shape;408;p16"/>
            <p:cNvSpPr txBox="1"/>
            <p:nvPr/>
          </p:nvSpPr>
          <p:spPr>
            <a:xfrm>
              <a:off x="8168637" y="3039983"/>
              <a:ext cx="573715" cy="3924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U1: cm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U2: mm</a:t>
              </a:r>
              <a:endParaRPr b="0" i="0" sz="1400" u="none" cap="none" strike="noStrike">
                <a:solidFill>
                  <a:srgbClr val="000000"/>
                </a:solidFill>
                <a:latin typeface="Arial"/>
                <a:ea typeface="Arial"/>
                <a:cs typeface="Arial"/>
                <a:sym typeface="Arial"/>
              </a:endParaRPr>
            </a:p>
          </p:txBody>
        </p:sp>
        <p:sp>
          <p:nvSpPr>
            <p:cNvPr id="409" name="Google Shape;409;p16"/>
            <p:cNvSpPr txBox="1"/>
            <p:nvPr/>
          </p:nvSpPr>
          <p:spPr>
            <a:xfrm>
              <a:off x="5316918" y="1635193"/>
              <a:ext cx="348894"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fr-FR" sz="4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410" name="Google Shape;410;p16"/>
            <p:cNvSpPr txBox="1"/>
            <p:nvPr/>
          </p:nvSpPr>
          <p:spPr>
            <a:xfrm>
              <a:off x="7178645" y="1635193"/>
              <a:ext cx="348894"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fr-FR" sz="4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411" name="Google Shape;411;p16"/>
            <p:cNvGrpSpPr/>
            <p:nvPr/>
          </p:nvGrpSpPr>
          <p:grpSpPr>
            <a:xfrm>
              <a:off x="3729282" y="2321848"/>
              <a:ext cx="3625142" cy="1480289"/>
              <a:chOff x="4159231" y="1894177"/>
              <a:chExt cx="4833522" cy="1973718"/>
            </a:xfrm>
          </p:grpSpPr>
          <p:cxnSp>
            <p:nvCxnSpPr>
              <p:cNvPr id="412" name="Google Shape;412;p16"/>
              <p:cNvCxnSpPr/>
              <p:nvPr/>
            </p:nvCxnSpPr>
            <p:spPr>
              <a:xfrm flipH="1" rot="10800000">
                <a:off x="4159231" y="1894177"/>
                <a:ext cx="2625" cy="1973718"/>
              </a:xfrm>
              <a:prstGeom prst="straightConnector1">
                <a:avLst/>
              </a:prstGeom>
              <a:noFill/>
              <a:ln cap="flat" cmpd="sng" w="38100">
                <a:solidFill>
                  <a:srgbClr val="0070C0"/>
                </a:solidFill>
                <a:prstDash val="solid"/>
                <a:miter lim="800000"/>
                <a:headEnd len="sm" w="sm" type="none"/>
                <a:tailEnd len="med" w="med" type="triangle"/>
              </a:ln>
            </p:spPr>
          </p:cxnSp>
          <p:sp>
            <p:nvSpPr>
              <p:cNvPr id="413" name="Google Shape;413;p16"/>
              <p:cNvSpPr txBox="1"/>
              <p:nvPr/>
            </p:nvSpPr>
            <p:spPr>
              <a:xfrm>
                <a:off x="7159879" y="2027508"/>
                <a:ext cx="183287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M2: First tassel branch</a:t>
                </a:r>
                <a:endParaRPr b="0" i="0" sz="1400" u="none" cap="none" strike="noStrike">
                  <a:solidFill>
                    <a:schemeClr val="dk1"/>
                  </a:solidFill>
                  <a:latin typeface="Calibri"/>
                  <a:ea typeface="Calibri"/>
                  <a:cs typeface="Calibri"/>
                  <a:sym typeface="Calibri"/>
                </a:endParaRPr>
              </a:p>
            </p:txBody>
          </p:sp>
        </p:grpSp>
        <p:grpSp>
          <p:nvGrpSpPr>
            <p:cNvPr id="414" name="Google Shape;414;p16"/>
            <p:cNvGrpSpPr/>
            <p:nvPr/>
          </p:nvGrpSpPr>
          <p:grpSpPr>
            <a:xfrm>
              <a:off x="3555750" y="2129356"/>
              <a:ext cx="3456562" cy="1680084"/>
              <a:chOff x="3980746" y="1627782"/>
              <a:chExt cx="4608749" cy="2240112"/>
            </a:xfrm>
          </p:grpSpPr>
          <p:cxnSp>
            <p:nvCxnSpPr>
              <p:cNvPr id="415" name="Google Shape;415;p16"/>
              <p:cNvCxnSpPr/>
              <p:nvPr/>
            </p:nvCxnSpPr>
            <p:spPr>
              <a:xfrm flipH="1" rot="10800000">
                <a:off x="3980746" y="1640793"/>
                <a:ext cx="2625" cy="2227101"/>
              </a:xfrm>
              <a:prstGeom prst="straightConnector1">
                <a:avLst/>
              </a:prstGeom>
              <a:noFill/>
              <a:ln cap="flat" cmpd="sng" w="38100">
                <a:solidFill>
                  <a:srgbClr val="0070C0"/>
                </a:solidFill>
                <a:prstDash val="solid"/>
                <a:miter lim="800000"/>
                <a:headEnd len="sm" w="sm" type="none"/>
                <a:tailEnd len="med" w="med" type="triangle"/>
              </a:ln>
            </p:spPr>
          </p:cxnSp>
          <p:sp>
            <p:nvSpPr>
              <p:cNvPr id="416" name="Google Shape;416;p16"/>
              <p:cNvSpPr txBox="1"/>
              <p:nvPr/>
            </p:nvSpPr>
            <p:spPr>
              <a:xfrm>
                <a:off x="7212771" y="1627782"/>
                <a:ext cx="13767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M1: Total height</a:t>
                </a:r>
                <a:endParaRPr b="0" i="0" sz="1400" u="none" cap="none" strike="noStrike">
                  <a:solidFill>
                    <a:schemeClr val="dk1"/>
                  </a:solidFill>
                  <a:latin typeface="Calibri"/>
                  <a:ea typeface="Calibri"/>
                  <a:cs typeface="Calibri"/>
                  <a:sym typeface="Calibri"/>
                </a:endParaRPr>
              </a:p>
            </p:txBody>
          </p:sp>
        </p:grpSp>
        <p:grpSp>
          <p:nvGrpSpPr>
            <p:cNvPr id="417" name="Google Shape;417;p16"/>
            <p:cNvGrpSpPr/>
            <p:nvPr/>
          </p:nvGrpSpPr>
          <p:grpSpPr>
            <a:xfrm>
              <a:off x="3892147" y="2471557"/>
              <a:ext cx="3498633" cy="1337883"/>
              <a:chOff x="4303590" y="2084051"/>
              <a:chExt cx="4664843" cy="1783844"/>
            </a:xfrm>
          </p:grpSpPr>
          <p:cxnSp>
            <p:nvCxnSpPr>
              <p:cNvPr id="418" name="Google Shape;418;p16"/>
              <p:cNvCxnSpPr/>
              <p:nvPr/>
            </p:nvCxnSpPr>
            <p:spPr>
              <a:xfrm flipH="1" rot="10800000">
                <a:off x="4303590" y="2084051"/>
                <a:ext cx="2842" cy="1783844"/>
              </a:xfrm>
              <a:prstGeom prst="straightConnector1">
                <a:avLst/>
              </a:prstGeom>
              <a:noFill/>
              <a:ln cap="flat" cmpd="sng" w="38100">
                <a:solidFill>
                  <a:srgbClr val="0070C0"/>
                </a:solidFill>
                <a:prstDash val="solid"/>
                <a:miter lim="800000"/>
                <a:headEnd len="sm" w="sm" type="none"/>
                <a:tailEnd len="med" w="med" type="triangle"/>
              </a:ln>
            </p:spPr>
          </p:cxnSp>
          <p:sp>
            <p:nvSpPr>
              <p:cNvPr id="419" name="Google Shape;419;p16"/>
              <p:cNvSpPr txBox="1"/>
              <p:nvPr/>
            </p:nvSpPr>
            <p:spPr>
              <a:xfrm>
                <a:off x="7087084" y="2385094"/>
                <a:ext cx="18813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M3: Last expanded leaf</a:t>
                </a:r>
                <a:endParaRPr b="0" i="0" sz="1400" u="none" cap="none" strike="noStrike">
                  <a:solidFill>
                    <a:schemeClr val="dk1"/>
                  </a:solidFill>
                  <a:latin typeface="Calibri"/>
                  <a:ea typeface="Calibri"/>
                  <a:cs typeface="Calibri"/>
                  <a:sym typeface="Calibri"/>
                </a:endParaRPr>
              </a:p>
            </p:txBody>
          </p:sp>
        </p:grpSp>
        <p:grpSp>
          <p:nvGrpSpPr>
            <p:cNvPr id="420" name="Google Shape;420;p16"/>
            <p:cNvGrpSpPr/>
            <p:nvPr/>
          </p:nvGrpSpPr>
          <p:grpSpPr>
            <a:xfrm>
              <a:off x="4042946" y="2651436"/>
              <a:ext cx="3523221" cy="1150702"/>
              <a:chOff x="4450571" y="2333626"/>
              <a:chExt cx="4697627" cy="1534269"/>
            </a:xfrm>
          </p:grpSpPr>
          <p:cxnSp>
            <p:nvCxnSpPr>
              <p:cNvPr id="421" name="Google Shape;421;p16"/>
              <p:cNvCxnSpPr/>
              <p:nvPr/>
            </p:nvCxnSpPr>
            <p:spPr>
              <a:xfrm rot="10800000">
                <a:off x="4450571" y="2333626"/>
                <a:ext cx="1" cy="1534269"/>
              </a:xfrm>
              <a:prstGeom prst="straightConnector1">
                <a:avLst/>
              </a:prstGeom>
              <a:noFill/>
              <a:ln cap="flat" cmpd="sng" w="38100">
                <a:solidFill>
                  <a:srgbClr val="0070C0"/>
                </a:solidFill>
                <a:prstDash val="solid"/>
                <a:miter lim="800000"/>
                <a:headEnd len="sm" w="sm" type="none"/>
                <a:tailEnd len="med" w="med" type="triangle"/>
              </a:ln>
            </p:spPr>
          </p:cxnSp>
          <p:sp>
            <p:nvSpPr>
              <p:cNvPr id="422" name="Google Shape;422;p16"/>
              <p:cNvSpPr txBox="1"/>
              <p:nvPr/>
            </p:nvSpPr>
            <p:spPr>
              <a:xfrm>
                <a:off x="7029348" y="2762154"/>
                <a:ext cx="21188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M4: Youngest growing leaf</a:t>
                </a:r>
                <a:endParaRPr b="0" i="0" sz="1400" u="none" cap="none" strike="noStrike">
                  <a:solidFill>
                    <a:schemeClr val="dk1"/>
                  </a:solidFill>
                  <a:latin typeface="Calibri"/>
                  <a:ea typeface="Calibri"/>
                  <a:cs typeface="Calibri"/>
                  <a:sym typeface="Calibri"/>
                </a:endParaRPr>
              </a:p>
            </p:txBody>
          </p:sp>
        </p:grpSp>
        <p:sp>
          <p:nvSpPr>
            <p:cNvPr id="423" name="Google Shape;423;p16"/>
            <p:cNvSpPr txBox="1"/>
            <p:nvPr/>
          </p:nvSpPr>
          <p:spPr>
            <a:xfrm>
              <a:off x="8168637" y="4784131"/>
              <a:ext cx="615841" cy="230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U3: pixel</a:t>
              </a:r>
              <a:endParaRPr b="0" i="0" sz="1400" u="none" cap="none" strike="noStrike">
                <a:solidFill>
                  <a:srgbClr val="000000"/>
                </a:solidFill>
                <a:latin typeface="Arial"/>
                <a:ea typeface="Arial"/>
                <a:cs typeface="Arial"/>
                <a:sym typeface="Arial"/>
              </a:endParaRPr>
            </a:p>
          </p:txBody>
        </p:sp>
        <p:pic>
          <p:nvPicPr>
            <p:cNvPr id="424" name="Google Shape;424;p16"/>
            <p:cNvPicPr preferRelativeResize="0"/>
            <p:nvPr/>
          </p:nvPicPr>
          <p:blipFill rotWithShape="1">
            <a:blip r:embed="rId5">
              <a:alphaModFix/>
            </a:blip>
            <a:srcRect b="0" l="0" r="0" t="0"/>
            <a:stretch/>
          </p:blipFill>
          <p:spPr>
            <a:xfrm>
              <a:off x="2796773" y="2127909"/>
              <a:ext cx="1097505" cy="2070218"/>
            </a:xfrm>
            <a:prstGeom prst="rect">
              <a:avLst/>
            </a:prstGeom>
            <a:noFill/>
            <a:ln>
              <a:noFill/>
            </a:ln>
          </p:spPr>
        </p:pic>
        <p:pic>
          <p:nvPicPr>
            <p:cNvPr descr="http://web.supagro.inra.fr/phis/data/phenoarch/thumbs/ARCH2017-03-30/6726/a9d44acc-78a5-42ec-ab07-ccc6b20a56b6.jpeg" id="425" name="Google Shape;425;p16"/>
            <p:cNvPicPr preferRelativeResize="0"/>
            <p:nvPr/>
          </p:nvPicPr>
          <p:blipFill rotWithShape="1">
            <a:blip r:embed="rId6">
              <a:alphaModFix/>
            </a:blip>
            <a:srcRect b="3605" l="8871" r="9802" t="0"/>
            <a:stretch/>
          </p:blipFill>
          <p:spPr>
            <a:xfrm>
              <a:off x="2796774" y="4104360"/>
              <a:ext cx="1155107" cy="1636544"/>
            </a:xfrm>
            <a:prstGeom prst="rect">
              <a:avLst/>
            </a:prstGeom>
            <a:noFill/>
            <a:ln>
              <a:noFill/>
            </a:ln>
          </p:spPr>
        </p:pic>
        <p:grpSp>
          <p:nvGrpSpPr>
            <p:cNvPr id="426" name="Google Shape;426;p16"/>
            <p:cNvGrpSpPr/>
            <p:nvPr/>
          </p:nvGrpSpPr>
          <p:grpSpPr>
            <a:xfrm>
              <a:off x="3374327" y="4230171"/>
              <a:ext cx="4136062" cy="1161059"/>
              <a:chOff x="1031631" y="4460905"/>
              <a:chExt cx="5514749" cy="1548078"/>
            </a:xfrm>
          </p:grpSpPr>
          <p:sp>
            <p:nvSpPr>
              <p:cNvPr id="427" name="Google Shape;427;p16"/>
              <p:cNvSpPr txBox="1"/>
              <p:nvPr/>
            </p:nvSpPr>
            <p:spPr>
              <a:xfrm>
                <a:off x="4316641" y="5122575"/>
                <a:ext cx="222973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M5: Highest pixel corresponding to plant</a:t>
                </a:r>
                <a:endParaRPr b="0" i="0" sz="1400" u="none" cap="none" strike="noStrike">
                  <a:solidFill>
                    <a:srgbClr val="000000"/>
                  </a:solidFill>
                  <a:latin typeface="Arial"/>
                  <a:ea typeface="Arial"/>
                  <a:cs typeface="Arial"/>
                  <a:sym typeface="Arial"/>
                </a:endParaRPr>
              </a:p>
            </p:txBody>
          </p:sp>
          <p:cxnSp>
            <p:nvCxnSpPr>
              <p:cNvPr id="428" name="Google Shape;428;p16"/>
              <p:cNvCxnSpPr/>
              <p:nvPr/>
            </p:nvCxnSpPr>
            <p:spPr>
              <a:xfrm rot="10800000">
                <a:off x="1031631" y="4460905"/>
                <a:ext cx="3394" cy="1548078"/>
              </a:xfrm>
              <a:prstGeom prst="straightConnector1">
                <a:avLst/>
              </a:prstGeom>
              <a:noFill/>
              <a:ln cap="flat" cmpd="sng" w="38100">
                <a:solidFill>
                  <a:srgbClr val="FF0000"/>
                </a:solidFill>
                <a:prstDash val="solid"/>
                <a:miter lim="800000"/>
                <a:headEnd len="sm" w="sm" type="none"/>
                <a:tailEnd len="med" w="med" type="triangle"/>
              </a:ln>
            </p:spPr>
          </p:cxnSp>
        </p:grpSp>
      </p:grpSp>
      <p:sp>
        <p:nvSpPr>
          <p:cNvPr id="429" name="Google Shape;429;p16"/>
          <p:cNvSpPr/>
          <p:nvPr/>
        </p:nvSpPr>
        <p:spPr>
          <a:xfrm>
            <a:off x="841007" y="1772085"/>
            <a:ext cx="95939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Calibri"/>
                <a:ea typeface="Calibri"/>
                <a:cs typeface="Calibri"/>
                <a:sym typeface="Calibri"/>
              </a:rPr>
              <a:t>Phenotyping/environment variable = </a:t>
            </a:r>
            <a:r>
              <a:rPr b="1" i="1" lang="fr-FR" sz="2000" u="none" cap="none" strike="noStrike">
                <a:solidFill>
                  <a:srgbClr val="0070C0"/>
                </a:solidFill>
                <a:latin typeface="Calibri"/>
                <a:ea typeface="Calibri"/>
                <a:cs typeface="Calibri"/>
                <a:sym typeface="Calibri"/>
              </a:rPr>
              <a:t>Trait + Method + Unit/Scale</a:t>
            </a:r>
            <a:endParaRPr b="0" i="1" sz="2000" u="none" cap="none" strike="noStrike">
              <a:solidFill>
                <a:schemeClr val="dk1"/>
              </a:solidFill>
              <a:latin typeface="Calibri"/>
              <a:ea typeface="Calibri"/>
              <a:cs typeface="Calibri"/>
              <a:sym typeface="Calibri"/>
            </a:endParaRPr>
          </a:p>
        </p:txBody>
      </p:sp>
      <p:sp>
        <p:nvSpPr>
          <p:cNvPr id="430" name="Google Shape;430;p16"/>
          <p:cNvSpPr txBox="1"/>
          <p:nvPr/>
        </p:nvSpPr>
        <p:spPr>
          <a:xfrm>
            <a:off x="113945" y="7677643"/>
            <a:ext cx="8727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L Cabrera</a:t>
            </a:r>
            <a:endParaRPr b="0" i="0" sz="1400" u="none" cap="none" strike="noStrike">
              <a:solidFill>
                <a:srgbClr val="000000"/>
              </a:solidFill>
              <a:latin typeface="Arial"/>
              <a:ea typeface="Arial"/>
              <a:cs typeface="Arial"/>
              <a:sym typeface="Arial"/>
            </a:endParaRPr>
          </a:p>
        </p:txBody>
      </p:sp>
      <p:pic>
        <p:nvPicPr>
          <p:cNvPr id="431" name="Google Shape;431;p16"/>
          <p:cNvPicPr preferRelativeResize="0"/>
          <p:nvPr/>
        </p:nvPicPr>
        <p:blipFill rotWithShape="1">
          <a:blip r:embed="rId7">
            <a:alphaModFix/>
          </a:blip>
          <a:srcRect b="0" l="0" r="0" t="0"/>
          <a:stretch/>
        </p:blipFill>
        <p:spPr>
          <a:xfrm>
            <a:off x="5869566" y="972111"/>
            <a:ext cx="2262951" cy="451319"/>
          </a:xfrm>
          <a:prstGeom prst="rect">
            <a:avLst/>
          </a:prstGeom>
          <a:noFill/>
          <a:ln>
            <a:noFill/>
          </a:ln>
        </p:spPr>
      </p:pic>
      <p:pic>
        <p:nvPicPr>
          <p:cNvPr id="432" name="Google Shape;432;p16"/>
          <p:cNvPicPr preferRelativeResize="0"/>
          <p:nvPr/>
        </p:nvPicPr>
        <p:blipFill rotWithShape="1">
          <a:blip r:embed="rId8">
            <a:alphaModFix/>
          </a:blip>
          <a:srcRect b="0" l="0" r="0" t="0"/>
          <a:stretch/>
        </p:blipFill>
        <p:spPr>
          <a:xfrm>
            <a:off x="10419648" y="1612205"/>
            <a:ext cx="1712536" cy="553996"/>
          </a:xfrm>
          <a:prstGeom prst="rect">
            <a:avLst/>
          </a:prstGeom>
          <a:noFill/>
          <a:ln>
            <a:noFill/>
          </a:ln>
        </p:spPr>
      </p:pic>
      <p:pic>
        <p:nvPicPr>
          <p:cNvPr id="433" name="Google Shape;433;p16"/>
          <p:cNvPicPr preferRelativeResize="0"/>
          <p:nvPr/>
        </p:nvPicPr>
        <p:blipFill rotWithShape="1">
          <a:blip r:embed="rId9">
            <a:alphaModFix/>
          </a:blip>
          <a:srcRect b="0" l="0" r="0" t="0"/>
          <a:stretch/>
        </p:blipFill>
        <p:spPr>
          <a:xfrm>
            <a:off x="17409" y="5953837"/>
            <a:ext cx="1451568" cy="513152"/>
          </a:xfrm>
          <a:prstGeom prst="rect">
            <a:avLst/>
          </a:prstGeom>
          <a:noFill/>
          <a:ln>
            <a:noFill/>
          </a:ln>
        </p:spPr>
      </p:pic>
      <p:grpSp>
        <p:nvGrpSpPr>
          <p:cNvPr id="434" name="Google Shape;434;p16"/>
          <p:cNvGrpSpPr/>
          <p:nvPr/>
        </p:nvGrpSpPr>
        <p:grpSpPr>
          <a:xfrm>
            <a:off x="113945" y="2380939"/>
            <a:ext cx="1752918" cy="1538496"/>
            <a:chOff x="85458" y="1785704"/>
            <a:chExt cx="1314688" cy="1153872"/>
          </a:xfrm>
        </p:grpSpPr>
        <p:sp>
          <p:nvSpPr>
            <p:cNvPr id="435" name="Google Shape;435;p16"/>
            <p:cNvSpPr/>
            <p:nvPr/>
          </p:nvSpPr>
          <p:spPr>
            <a:xfrm>
              <a:off x="85458" y="1785704"/>
              <a:ext cx="1314688" cy="1153872"/>
            </a:xfrm>
            <a:prstGeom prst="roundRect">
              <a:avLst>
                <a:gd fmla="val 16667" name="adj"/>
              </a:avLst>
            </a:prstGeom>
            <a:no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accent3"/>
                </a:solidFill>
                <a:latin typeface="Calibri"/>
                <a:ea typeface="Calibri"/>
                <a:cs typeface="Calibri"/>
                <a:sym typeface="Calibri"/>
              </a:endParaRPr>
            </a:p>
          </p:txBody>
        </p:sp>
        <p:grpSp>
          <p:nvGrpSpPr>
            <p:cNvPr id="436" name="Google Shape;436;p16"/>
            <p:cNvGrpSpPr/>
            <p:nvPr/>
          </p:nvGrpSpPr>
          <p:grpSpPr>
            <a:xfrm>
              <a:off x="103636" y="1792133"/>
              <a:ext cx="1296510" cy="1124360"/>
              <a:chOff x="103636" y="1792133"/>
              <a:chExt cx="1296510" cy="1124360"/>
            </a:xfrm>
          </p:grpSpPr>
          <p:pic>
            <p:nvPicPr>
              <p:cNvPr id="437" name="Google Shape;437;p16"/>
              <p:cNvPicPr preferRelativeResize="0"/>
              <p:nvPr/>
            </p:nvPicPr>
            <p:blipFill rotWithShape="1">
              <a:blip r:embed="rId8">
                <a:alphaModFix/>
              </a:blip>
              <a:srcRect b="0" l="0" r="0" t="0"/>
              <a:stretch/>
            </p:blipFill>
            <p:spPr>
              <a:xfrm>
                <a:off x="115744" y="1792133"/>
                <a:ext cx="1284402" cy="415497"/>
              </a:xfrm>
              <a:prstGeom prst="rect">
                <a:avLst/>
              </a:prstGeom>
              <a:noFill/>
              <a:ln>
                <a:noFill/>
              </a:ln>
            </p:spPr>
          </p:pic>
          <p:sp>
            <p:nvSpPr>
              <p:cNvPr id="438" name="Google Shape;438;p16"/>
              <p:cNvSpPr txBox="1"/>
              <p:nvPr/>
            </p:nvSpPr>
            <p:spPr>
              <a:xfrm>
                <a:off x="179575" y="2524078"/>
                <a:ext cx="1146756" cy="3924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Slide: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L Cabrera-Bosquet</a:t>
                </a:r>
                <a:endParaRPr b="0" i="0" sz="1400" u="none" cap="none" strike="noStrike">
                  <a:solidFill>
                    <a:srgbClr val="000000"/>
                  </a:solidFill>
                  <a:latin typeface="Arial"/>
                  <a:ea typeface="Arial"/>
                  <a:cs typeface="Arial"/>
                  <a:sym typeface="Arial"/>
                </a:endParaRPr>
              </a:p>
            </p:txBody>
          </p:sp>
          <p:pic>
            <p:nvPicPr>
              <p:cNvPr id="439" name="Google Shape;439;p16"/>
              <p:cNvPicPr preferRelativeResize="0"/>
              <p:nvPr/>
            </p:nvPicPr>
            <p:blipFill rotWithShape="1">
              <a:blip r:embed="rId10">
                <a:alphaModFix/>
              </a:blip>
              <a:srcRect b="0" l="0" r="0" t="0"/>
              <a:stretch/>
            </p:blipFill>
            <p:spPr>
              <a:xfrm>
                <a:off x="103636" y="2178108"/>
                <a:ext cx="801633" cy="431458"/>
              </a:xfrm>
              <a:prstGeom prst="rect">
                <a:avLst/>
              </a:prstGeom>
              <a:noFill/>
              <a:ln>
                <a:noFill/>
              </a:ln>
            </p:spPr>
          </p:pic>
          <p:pic>
            <p:nvPicPr>
              <p:cNvPr id="440" name="Google Shape;440;p16"/>
              <p:cNvPicPr preferRelativeResize="0"/>
              <p:nvPr/>
            </p:nvPicPr>
            <p:blipFill rotWithShape="1">
              <a:blip r:embed="rId11">
                <a:alphaModFix/>
              </a:blip>
              <a:srcRect b="0" l="0" r="64443" t="0"/>
              <a:stretch/>
            </p:blipFill>
            <p:spPr>
              <a:xfrm>
                <a:off x="925228" y="2222519"/>
                <a:ext cx="434566" cy="301560"/>
              </a:xfrm>
              <a:prstGeom prst="rect">
                <a:avLst/>
              </a:prstGeom>
              <a:noFill/>
              <a:ln>
                <a:noFill/>
              </a:ln>
            </p:spPr>
          </p:pic>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88cbfdd17c_0_0"/>
          <p:cNvSpPr/>
          <p:nvPr/>
        </p:nvSpPr>
        <p:spPr>
          <a:xfrm>
            <a:off x="2031799" y="565639"/>
            <a:ext cx="246300" cy="1231200"/>
          </a:xfrm>
          <a:prstGeom prst="rect">
            <a:avLst/>
          </a:prstGeom>
          <a:noFill/>
          <a:ln>
            <a:noFill/>
          </a:ln>
        </p:spPr>
        <p:txBody>
          <a:bodyPr anchorCtr="0" anchor="ctr" bIns="60950" lIns="121900" spcFirstLastPara="1" rIns="121900" wrap="square" tIns="60950">
            <a:noAutofit/>
          </a:bodyPr>
          <a:lstStyle/>
          <a:p>
            <a:pPr indent="0" lvl="0" marL="0" marR="0" rtl="0" algn="l">
              <a:spcBef>
                <a:spcPts val="0"/>
              </a:spcBef>
              <a:spcAft>
                <a:spcPts val="0"/>
              </a:spcAft>
              <a:buNone/>
            </a:pPr>
            <a:br>
              <a:rPr lang="fr-FR"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pic>
        <p:nvPicPr>
          <p:cNvPr id="447" name="Google Shape;447;g288cbfdd17c_0_0"/>
          <p:cNvPicPr preferRelativeResize="0"/>
          <p:nvPr/>
        </p:nvPicPr>
        <p:blipFill rotWithShape="1">
          <a:blip r:embed="rId3">
            <a:alphaModFix/>
          </a:blip>
          <a:srcRect b="0" l="0" r="0" t="0"/>
          <a:stretch/>
        </p:blipFill>
        <p:spPr>
          <a:xfrm>
            <a:off x="2154943" y="1080932"/>
            <a:ext cx="7768380" cy="5748144"/>
          </a:xfrm>
          <a:prstGeom prst="rect">
            <a:avLst/>
          </a:prstGeom>
          <a:noFill/>
          <a:ln>
            <a:noFill/>
          </a:ln>
        </p:spPr>
      </p:pic>
      <p:sp>
        <p:nvSpPr>
          <p:cNvPr id="448" name="Google Shape;448;g288cbfdd17c_0_0"/>
          <p:cNvSpPr txBox="1"/>
          <p:nvPr/>
        </p:nvSpPr>
        <p:spPr>
          <a:xfrm>
            <a:off x="4754481" y="1280986"/>
            <a:ext cx="1624200" cy="400200"/>
          </a:xfrm>
          <a:prstGeom prst="rect">
            <a:avLst/>
          </a:prstGeom>
          <a:solidFill>
            <a:srgbClr val="FF6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Investigation</a:t>
            </a:r>
            <a:endParaRPr sz="2000">
              <a:solidFill>
                <a:schemeClr val="dk1"/>
              </a:solidFill>
              <a:latin typeface="Arial"/>
              <a:ea typeface="Arial"/>
              <a:cs typeface="Arial"/>
              <a:sym typeface="Arial"/>
            </a:endParaRPr>
          </a:p>
        </p:txBody>
      </p:sp>
      <p:sp>
        <p:nvSpPr>
          <p:cNvPr id="449" name="Google Shape;449;g288cbfdd17c_0_0"/>
          <p:cNvSpPr txBox="1"/>
          <p:nvPr/>
        </p:nvSpPr>
        <p:spPr>
          <a:xfrm>
            <a:off x="5146414" y="3251783"/>
            <a:ext cx="840300" cy="400200"/>
          </a:xfrm>
          <a:prstGeom prst="rect">
            <a:avLst/>
          </a:prstGeom>
          <a:solidFill>
            <a:srgbClr val="FF6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Study</a:t>
            </a:r>
            <a:endParaRPr sz="2000">
              <a:solidFill>
                <a:schemeClr val="dk1"/>
              </a:solidFill>
              <a:latin typeface="Arial"/>
              <a:ea typeface="Arial"/>
              <a:cs typeface="Arial"/>
              <a:sym typeface="Arial"/>
            </a:endParaRPr>
          </a:p>
        </p:txBody>
      </p:sp>
      <p:sp>
        <p:nvSpPr>
          <p:cNvPr id="450" name="Google Shape;450;g288cbfdd17c_0_0"/>
          <p:cNvSpPr txBox="1"/>
          <p:nvPr/>
        </p:nvSpPr>
        <p:spPr>
          <a:xfrm>
            <a:off x="4493298" y="5136974"/>
            <a:ext cx="2435400" cy="708000"/>
          </a:xfrm>
          <a:prstGeom prst="rect">
            <a:avLst/>
          </a:prstGeom>
          <a:solidFill>
            <a:srgbClr val="FF6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Assay</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fr-FR" sz="2000">
                <a:solidFill>
                  <a:schemeClr val="dk1"/>
                </a:solidFill>
                <a:latin typeface="Arial"/>
                <a:ea typeface="Arial"/>
                <a:cs typeface="Arial"/>
                <a:sym typeface="Arial"/>
              </a:rPr>
              <a:t>(Observed variable)</a:t>
            </a:r>
            <a:endParaRPr sz="2000">
              <a:solidFill>
                <a:schemeClr val="dk1"/>
              </a:solidFill>
              <a:latin typeface="Arial"/>
              <a:ea typeface="Arial"/>
              <a:cs typeface="Arial"/>
              <a:sym typeface="Arial"/>
            </a:endParaRPr>
          </a:p>
        </p:txBody>
      </p:sp>
      <p:sp>
        <p:nvSpPr>
          <p:cNvPr id="451" name="Google Shape;451;g288cbfdd17c_0_0"/>
          <p:cNvSpPr txBox="1"/>
          <p:nvPr/>
        </p:nvSpPr>
        <p:spPr>
          <a:xfrm>
            <a:off x="6366362" y="4240546"/>
            <a:ext cx="2093700" cy="400200"/>
          </a:xfrm>
          <a:prstGeom prst="rect">
            <a:avLst/>
          </a:prstGeom>
          <a:solidFill>
            <a:srgbClr val="A8D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Observation Unit</a:t>
            </a:r>
            <a:endParaRPr sz="1400">
              <a:solidFill>
                <a:srgbClr val="000000"/>
              </a:solidFill>
              <a:latin typeface="Arial"/>
              <a:ea typeface="Arial"/>
              <a:cs typeface="Arial"/>
              <a:sym typeface="Arial"/>
            </a:endParaRPr>
          </a:p>
        </p:txBody>
      </p:sp>
      <p:sp>
        <p:nvSpPr>
          <p:cNvPr id="452" name="Google Shape;452;g288cbfdd17c_0_0"/>
          <p:cNvSpPr txBox="1"/>
          <p:nvPr/>
        </p:nvSpPr>
        <p:spPr>
          <a:xfrm>
            <a:off x="7051724" y="5132109"/>
            <a:ext cx="1055100" cy="400200"/>
          </a:xfrm>
          <a:prstGeom prst="rect">
            <a:avLst/>
          </a:prstGeom>
          <a:solidFill>
            <a:srgbClr val="A8D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Sample</a:t>
            </a:r>
            <a:endParaRPr sz="2000">
              <a:solidFill>
                <a:schemeClr val="dk1"/>
              </a:solidFill>
              <a:latin typeface="Arial"/>
              <a:ea typeface="Arial"/>
              <a:cs typeface="Arial"/>
              <a:sym typeface="Arial"/>
            </a:endParaRPr>
          </a:p>
        </p:txBody>
      </p:sp>
      <p:sp>
        <p:nvSpPr>
          <p:cNvPr id="453" name="Google Shape;453;g288cbfdd17c_0_0"/>
          <p:cNvSpPr txBox="1"/>
          <p:nvPr/>
        </p:nvSpPr>
        <p:spPr>
          <a:xfrm>
            <a:off x="3412317" y="3640381"/>
            <a:ext cx="1624200" cy="400200"/>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Expe Factor</a:t>
            </a:r>
            <a:endParaRPr sz="2000">
              <a:solidFill>
                <a:schemeClr val="dk1"/>
              </a:solidFill>
              <a:latin typeface="Arial"/>
              <a:ea typeface="Arial"/>
              <a:cs typeface="Arial"/>
              <a:sym typeface="Arial"/>
            </a:endParaRPr>
          </a:p>
        </p:txBody>
      </p:sp>
      <p:sp>
        <p:nvSpPr>
          <p:cNvPr id="454" name="Google Shape;454;g288cbfdd17c_0_0"/>
          <p:cNvSpPr txBox="1"/>
          <p:nvPr/>
        </p:nvSpPr>
        <p:spPr>
          <a:xfrm>
            <a:off x="3632040" y="3180560"/>
            <a:ext cx="968400" cy="400200"/>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Events</a:t>
            </a:r>
            <a:endParaRPr sz="2000">
              <a:solidFill>
                <a:schemeClr val="dk1"/>
              </a:solidFill>
              <a:latin typeface="Arial"/>
              <a:ea typeface="Arial"/>
              <a:cs typeface="Arial"/>
              <a:sym typeface="Arial"/>
            </a:endParaRPr>
          </a:p>
        </p:txBody>
      </p:sp>
      <p:sp>
        <p:nvSpPr>
          <p:cNvPr id="455" name="Google Shape;455;g288cbfdd17c_0_0"/>
          <p:cNvSpPr txBox="1"/>
          <p:nvPr/>
        </p:nvSpPr>
        <p:spPr>
          <a:xfrm>
            <a:off x="6832762" y="3463798"/>
            <a:ext cx="2268600" cy="400200"/>
          </a:xfrm>
          <a:prstGeom prst="rect">
            <a:avLst/>
          </a:prstGeom>
          <a:solidFill>
            <a:srgbClr val="A8D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Biological material</a:t>
            </a:r>
            <a:endParaRPr sz="2000">
              <a:solidFill>
                <a:schemeClr val="dk1"/>
              </a:solidFill>
              <a:latin typeface="Arial"/>
              <a:ea typeface="Arial"/>
              <a:cs typeface="Arial"/>
              <a:sym typeface="Arial"/>
            </a:endParaRPr>
          </a:p>
        </p:txBody>
      </p:sp>
      <p:sp>
        <p:nvSpPr>
          <p:cNvPr id="456" name="Google Shape;456;g288cbfdd17c_0_0"/>
          <p:cNvSpPr txBox="1"/>
          <p:nvPr/>
        </p:nvSpPr>
        <p:spPr>
          <a:xfrm>
            <a:off x="3412319" y="2471053"/>
            <a:ext cx="1624200" cy="400200"/>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Environment</a:t>
            </a:r>
            <a:endParaRPr sz="2000">
              <a:solidFill>
                <a:schemeClr val="dk1"/>
              </a:solidFill>
              <a:latin typeface="Arial"/>
              <a:ea typeface="Arial"/>
              <a:cs typeface="Arial"/>
              <a:sym typeface="Arial"/>
            </a:endParaRPr>
          </a:p>
        </p:txBody>
      </p:sp>
      <p:sp>
        <p:nvSpPr>
          <p:cNvPr id="457" name="Google Shape;457;g288cbfdd17c_0_0"/>
          <p:cNvSpPr/>
          <p:nvPr/>
        </p:nvSpPr>
        <p:spPr>
          <a:xfrm>
            <a:off x="5146414" y="5873888"/>
            <a:ext cx="840300" cy="875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58" name="Google Shape;458;g288cbfdd17c_0_0"/>
          <p:cNvSpPr txBox="1"/>
          <p:nvPr/>
        </p:nvSpPr>
        <p:spPr>
          <a:xfrm>
            <a:off x="3564718" y="1839685"/>
            <a:ext cx="1771200" cy="400200"/>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chemeClr val="dk1"/>
                </a:solidFill>
                <a:latin typeface="Arial"/>
                <a:ea typeface="Arial"/>
                <a:cs typeface="Arial"/>
                <a:sym typeface="Arial"/>
              </a:rPr>
              <a:t>Files: data,…</a:t>
            </a:r>
            <a:endParaRPr sz="2000">
              <a:solidFill>
                <a:schemeClr val="dk1"/>
              </a:solidFill>
              <a:latin typeface="Arial"/>
              <a:ea typeface="Arial"/>
              <a:cs typeface="Arial"/>
              <a:sym typeface="Arial"/>
            </a:endParaRPr>
          </a:p>
        </p:txBody>
      </p:sp>
      <p:cxnSp>
        <p:nvCxnSpPr>
          <p:cNvPr id="459" name="Google Shape;459;g288cbfdd17c_0_0"/>
          <p:cNvCxnSpPr>
            <a:stCxn id="449" idx="0"/>
          </p:cNvCxnSpPr>
          <p:nvPr/>
        </p:nvCxnSpPr>
        <p:spPr>
          <a:xfrm rot="10800000">
            <a:off x="5146564" y="2239883"/>
            <a:ext cx="420000" cy="1011900"/>
          </a:xfrm>
          <a:prstGeom prst="straightConnector1">
            <a:avLst/>
          </a:prstGeom>
          <a:noFill/>
          <a:ln cap="flat" cmpd="sng" w="9525">
            <a:solidFill>
              <a:srgbClr val="3E6EC2"/>
            </a:solidFill>
            <a:prstDash val="solid"/>
            <a:round/>
            <a:headEnd len="sm" w="sm" type="none"/>
            <a:tailEnd len="med" w="med" type="triangle"/>
          </a:ln>
        </p:spPr>
      </p:cxnSp>
      <p:sp>
        <p:nvSpPr>
          <p:cNvPr id="460" name="Google Shape;460;g288cbfdd17c_0_0"/>
          <p:cNvSpPr txBox="1"/>
          <p:nvPr>
            <p:ph type="title"/>
          </p:nvPr>
        </p:nvSpPr>
        <p:spPr>
          <a:xfrm>
            <a:off x="1131110" y="149629"/>
            <a:ext cx="10216200" cy="888300"/>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 Other Important sections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descr="ttps://www6.inra.fr/var/internet6_national_anr_answer/storage/images/partners/mistea/33462-8-eng-GB/MIST" id="465" name="Google Shape;465;p18"/>
          <p:cNvPicPr preferRelativeResize="0"/>
          <p:nvPr/>
        </p:nvPicPr>
        <p:blipFill rotWithShape="1">
          <a:blip r:embed="rId3">
            <a:alphaModFix/>
          </a:blip>
          <a:srcRect b="0" l="0" r="0" t="0"/>
          <a:stretch/>
        </p:blipFill>
        <p:spPr>
          <a:xfrm>
            <a:off x="9813925" y="5789248"/>
            <a:ext cx="1698625" cy="968375"/>
          </a:xfrm>
          <a:prstGeom prst="rect">
            <a:avLst/>
          </a:prstGeom>
          <a:noFill/>
          <a:ln>
            <a:noFill/>
          </a:ln>
        </p:spPr>
      </p:pic>
      <p:pic>
        <p:nvPicPr>
          <p:cNvPr id="466" name="Google Shape;466;p18"/>
          <p:cNvPicPr preferRelativeResize="0"/>
          <p:nvPr/>
        </p:nvPicPr>
        <p:blipFill rotWithShape="1">
          <a:blip r:embed="rId4">
            <a:alphaModFix/>
          </a:blip>
          <a:srcRect b="0" l="0" r="0" t="0"/>
          <a:stretch/>
        </p:blipFill>
        <p:spPr>
          <a:xfrm>
            <a:off x="2316164" y="4992692"/>
            <a:ext cx="1082675" cy="744537"/>
          </a:xfrm>
          <a:prstGeom prst="rect">
            <a:avLst/>
          </a:prstGeom>
          <a:noFill/>
          <a:ln>
            <a:noFill/>
          </a:ln>
        </p:spPr>
      </p:pic>
      <p:pic>
        <p:nvPicPr>
          <p:cNvPr descr="http://www.cropontology.org/images/bioversity_LD.jpg" id="467" name="Google Shape;467;p18"/>
          <p:cNvPicPr preferRelativeResize="0"/>
          <p:nvPr/>
        </p:nvPicPr>
        <p:blipFill rotWithShape="1">
          <a:blip r:embed="rId5">
            <a:alphaModFix/>
          </a:blip>
          <a:srcRect b="0" l="0" r="0" t="0"/>
          <a:stretch/>
        </p:blipFill>
        <p:spPr>
          <a:xfrm>
            <a:off x="3502026" y="5151442"/>
            <a:ext cx="952500" cy="838200"/>
          </a:xfrm>
          <a:prstGeom prst="rect">
            <a:avLst/>
          </a:prstGeom>
          <a:noFill/>
          <a:ln>
            <a:noFill/>
          </a:ln>
        </p:spPr>
      </p:pic>
      <p:pic>
        <p:nvPicPr>
          <p:cNvPr descr="http://www.cropontology.org/images/Crop_Ontology_logo.png" id="468" name="Google Shape;468;p18"/>
          <p:cNvPicPr preferRelativeResize="0"/>
          <p:nvPr/>
        </p:nvPicPr>
        <p:blipFill rotWithShape="1">
          <a:blip r:embed="rId6">
            <a:alphaModFix/>
          </a:blip>
          <a:srcRect b="0" l="0" r="0" t="0"/>
          <a:stretch/>
        </p:blipFill>
        <p:spPr>
          <a:xfrm>
            <a:off x="10464800" y="5260978"/>
            <a:ext cx="1619251" cy="573088"/>
          </a:xfrm>
          <a:prstGeom prst="rect">
            <a:avLst/>
          </a:prstGeom>
          <a:noFill/>
          <a:ln>
            <a:noFill/>
          </a:ln>
        </p:spPr>
      </p:pic>
      <p:pic>
        <p:nvPicPr>
          <p:cNvPr descr="b43b7095-e452-482a-8969-fed9a50393a8_WUR_RGB_standard.png" id="469" name="Google Shape;469;p18"/>
          <p:cNvPicPr preferRelativeResize="0"/>
          <p:nvPr/>
        </p:nvPicPr>
        <p:blipFill rotWithShape="1">
          <a:blip r:embed="rId7">
            <a:alphaModFix/>
          </a:blip>
          <a:srcRect b="0" l="0" r="0" t="0"/>
          <a:stretch/>
        </p:blipFill>
        <p:spPr>
          <a:xfrm>
            <a:off x="3454093" y="4726366"/>
            <a:ext cx="2246312" cy="427039"/>
          </a:xfrm>
          <a:prstGeom prst="rect">
            <a:avLst/>
          </a:prstGeom>
          <a:noFill/>
          <a:ln>
            <a:noFill/>
          </a:ln>
        </p:spPr>
      </p:pic>
      <p:pic>
        <p:nvPicPr>
          <p:cNvPr descr="IBET.png" id="470" name="Google Shape;470;p18"/>
          <p:cNvPicPr preferRelativeResize="0"/>
          <p:nvPr/>
        </p:nvPicPr>
        <p:blipFill rotWithShape="1">
          <a:blip r:embed="rId8">
            <a:alphaModFix/>
          </a:blip>
          <a:srcRect b="0" l="0" r="0" t="0"/>
          <a:stretch/>
        </p:blipFill>
        <p:spPr>
          <a:xfrm>
            <a:off x="1259597" y="6143630"/>
            <a:ext cx="1306512" cy="600075"/>
          </a:xfrm>
          <a:prstGeom prst="rect">
            <a:avLst/>
          </a:prstGeom>
          <a:noFill/>
          <a:ln>
            <a:noFill/>
          </a:ln>
        </p:spPr>
      </p:pic>
      <p:pic>
        <p:nvPicPr>
          <p:cNvPr descr="logo-cirad.jpg" id="471" name="Google Shape;471;p18"/>
          <p:cNvPicPr preferRelativeResize="0"/>
          <p:nvPr/>
        </p:nvPicPr>
        <p:blipFill rotWithShape="1">
          <a:blip r:embed="rId9">
            <a:alphaModFix/>
          </a:blip>
          <a:srcRect b="0" l="0" r="0" t="0"/>
          <a:stretch/>
        </p:blipFill>
        <p:spPr>
          <a:xfrm>
            <a:off x="764382" y="5554498"/>
            <a:ext cx="1800225" cy="600075"/>
          </a:xfrm>
          <a:prstGeom prst="rect">
            <a:avLst/>
          </a:prstGeom>
          <a:noFill/>
          <a:ln>
            <a:noFill/>
          </a:ln>
        </p:spPr>
      </p:pic>
      <p:pic>
        <p:nvPicPr>
          <p:cNvPr descr="Logo.png" id="472" name="Google Shape;472;p18"/>
          <p:cNvPicPr preferRelativeResize="0"/>
          <p:nvPr/>
        </p:nvPicPr>
        <p:blipFill rotWithShape="1">
          <a:blip r:embed="rId10">
            <a:alphaModFix/>
          </a:blip>
          <a:srcRect b="0" l="0" r="0" t="0"/>
          <a:stretch/>
        </p:blipFill>
        <p:spPr>
          <a:xfrm>
            <a:off x="4867277" y="5137154"/>
            <a:ext cx="917575" cy="600075"/>
          </a:xfrm>
          <a:prstGeom prst="rect">
            <a:avLst/>
          </a:prstGeom>
          <a:noFill/>
          <a:ln>
            <a:noFill/>
          </a:ln>
        </p:spPr>
      </p:pic>
      <p:pic>
        <p:nvPicPr>
          <p:cNvPr descr="EMBL_EBI-logo.png" id="473" name="Google Shape;473;p18"/>
          <p:cNvPicPr preferRelativeResize="0"/>
          <p:nvPr/>
        </p:nvPicPr>
        <p:blipFill rotWithShape="1">
          <a:blip r:embed="rId11">
            <a:alphaModFix/>
          </a:blip>
          <a:srcRect b="0" l="0" r="0" t="0"/>
          <a:stretch/>
        </p:blipFill>
        <p:spPr>
          <a:xfrm>
            <a:off x="8078787" y="5548981"/>
            <a:ext cx="1611312" cy="501651"/>
          </a:xfrm>
          <a:prstGeom prst="rect">
            <a:avLst/>
          </a:prstGeom>
          <a:noFill/>
          <a:ln>
            <a:noFill/>
          </a:ln>
        </p:spPr>
      </p:pic>
      <p:pic>
        <p:nvPicPr>
          <p:cNvPr descr="1200px-Earlham_Institute_logo.png" id="474" name="Google Shape;474;p18"/>
          <p:cNvPicPr preferRelativeResize="0"/>
          <p:nvPr/>
        </p:nvPicPr>
        <p:blipFill rotWithShape="1">
          <a:blip r:embed="rId12">
            <a:alphaModFix/>
          </a:blip>
          <a:srcRect b="0" l="0" r="0" t="0"/>
          <a:stretch/>
        </p:blipFill>
        <p:spPr>
          <a:xfrm>
            <a:off x="3871119" y="6053142"/>
            <a:ext cx="1123951" cy="390525"/>
          </a:xfrm>
          <a:prstGeom prst="rect">
            <a:avLst/>
          </a:prstGeom>
          <a:noFill/>
          <a:ln>
            <a:noFill/>
          </a:ln>
        </p:spPr>
      </p:pic>
      <p:pic>
        <p:nvPicPr>
          <p:cNvPr descr="r1591_9_logo_nib-2.jpg" id="475" name="Google Shape;475;p18"/>
          <p:cNvPicPr preferRelativeResize="0"/>
          <p:nvPr/>
        </p:nvPicPr>
        <p:blipFill rotWithShape="1">
          <a:blip r:embed="rId13">
            <a:alphaModFix/>
          </a:blip>
          <a:srcRect b="0" l="0" r="0" t="0"/>
          <a:stretch/>
        </p:blipFill>
        <p:spPr>
          <a:xfrm>
            <a:off x="640868" y="5121279"/>
            <a:ext cx="1216025" cy="392112"/>
          </a:xfrm>
          <a:prstGeom prst="rect">
            <a:avLst/>
          </a:prstGeom>
          <a:noFill/>
          <a:ln>
            <a:noFill/>
          </a:ln>
        </p:spPr>
      </p:pic>
      <p:pic>
        <p:nvPicPr>
          <p:cNvPr id="476" name="Google Shape;476;p18"/>
          <p:cNvPicPr preferRelativeResize="0"/>
          <p:nvPr/>
        </p:nvPicPr>
        <p:blipFill rotWithShape="1">
          <a:blip r:embed="rId14">
            <a:alphaModFix/>
          </a:blip>
          <a:srcRect b="0" l="0" r="0" t="0"/>
          <a:stretch/>
        </p:blipFill>
        <p:spPr>
          <a:xfrm>
            <a:off x="7509496" y="4584792"/>
            <a:ext cx="881063" cy="698500"/>
          </a:xfrm>
          <a:prstGeom prst="rect">
            <a:avLst/>
          </a:prstGeom>
          <a:noFill/>
          <a:ln>
            <a:noFill/>
          </a:ln>
        </p:spPr>
      </p:pic>
      <p:pic>
        <p:nvPicPr>
          <p:cNvPr descr="ttp://pages.igc.gulbenkian.pt/pgcd/files/site_img/Logo_igc.png" id="477" name="Google Shape;477;p18"/>
          <p:cNvPicPr preferRelativeResize="0"/>
          <p:nvPr/>
        </p:nvPicPr>
        <p:blipFill rotWithShape="1">
          <a:blip r:embed="rId15">
            <a:alphaModFix/>
          </a:blip>
          <a:srcRect b="0" l="0" r="0" t="0"/>
          <a:stretch/>
        </p:blipFill>
        <p:spPr>
          <a:xfrm>
            <a:off x="2382839" y="5827632"/>
            <a:ext cx="1571625" cy="642939"/>
          </a:xfrm>
          <a:prstGeom prst="rect">
            <a:avLst/>
          </a:prstGeom>
          <a:noFill/>
          <a:ln>
            <a:noFill/>
          </a:ln>
        </p:spPr>
      </p:pic>
      <p:pic>
        <p:nvPicPr>
          <p:cNvPr id="478" name="Google Shape;478;p18"/>
          <p:cNvPicPr preferRelativeResize="0"/>
          <p:nvPr/>
        </p:nvPicPr>
        <p:blipFill rotWithShape="1">
          <a:blip r:embed="rId16">
            <a:alphaModFix/>
          </a:blip>
          <a:srcRect b="0" l="0" r="0" t="0"/>
          <a:stretch/>
        </p:blipFill>
        <p:spPr>
          <a:xfrm>
            <a:off x="5130007" y="5757868"/>
            <a:ext cx="663575" cy="771525"/>
          </a:xfrm>
          <a:prstGeom prst="rect">
            <a:avLst/>
          </a:prstGeom>
          <a:noFill/>
          <a:ln>
            <a:noFill/>
          </a:ln>
        </p:spPr>
      </p:pic>
      <p:pic>
        <p:nvPicPr>
          <p:cNvPr id="479" name="Google Shape;479;p18"/>
          <p:cNvPicPr preferRelativeResize="0"/>
          <p:nvPr/>
        </p:nvPicPr>
        <p:blipFill rotWithShape="1">
          <a:blip r:embed="rId17">
            <a:alphaModFix/>
          </a:blip>
          <a:srcRect b="0" l="0" r="0" t="0"/>
          <a:stretch/>
        </p:blipFill>
        <p:spPr>
          <a:xfrm>
            <a:off x="5886405" y="4666592"/>
            <a:ext cx="1481139" cy="433388"/>
          </a:xfrm>
          <a:prstGeom prst="rect">
            <a:avLst/>
          </a:prstGeom>
          <a:noFill/>
          <a:ln>
            <a:noFill/>
          </a:ln>
        </p:spPr>
      </p:pic>
      <p:pic>
        <p:nvPicPr>
          <p:cNvPr id="480" name="Google Shape;480;p18"/>
          <p:cNvPicPr preferRelativeResize="0"/>
          <p:nvPr/>
        </p:nvPicPr>
        <p:blipFill rotWithShape="1">
          <a:blip r:embed="rId18">
            <a:alphaModFix/>
          </a:blip>
          <a:srcRect b="0" l="0" r="0" t="0"/>
          <a:stretch/>
        </p:blipFill>
        <p:spPr>
          <a:xfrm>
            <a:off x="6064998" y="6073939"/>
            <a:ext cx="1057275" cy="457200"/>
          </a:xfrm>
          <a:prstGeom prst="rect">
            <a:avLst/>
          </a:prstGeom>
          <a:noFill/>
          <a:ln>
            <a:noFill/>
          </a:ln>
        </p:spPr>
      </p:pic>
      <p:pic>
        <p:nvPicPr>
          <p:cNvPr descr="link to homepage" id="481" name="Google Shape;481;p18"/>
          <p:cNvPicPr preferRelativeResize="0"/>
          <p:nvPr/>
        </p:nvPicPr>
        <p:blipFill rotWithShape="1">
          <a:blip r:embed="rId19">
            <a:alphaModFix/>
          </a:blip>
          <a:srcRect b="0" l="0" r="0" t="0"/>
          <a:stretch/>
        </p:blipFill>
        <p:spPr>
          <a:xfrm>
            <a:off x="7764042" y="6029863"/>
            <a:ext cx="1408113" cy="623888"/>
          </a:xfrm>
          <a:prstGeom prst="rect">
            <a:avLst/>
          </a:prstGeom>
          <a:noFill/>
          <a:ln>
            <a:noFill/>
          </a:ln>
        </p:spPr>
      </p:pic>
      <p:sp>
        <p:nvSpPr>
          <p:cNvPr id="482" name="Google Shape;482;p18"/>
          <p:cNvSpPr/>
          <p:nvPr/>
        </p:nvSpPr>
        <p:spPr>
          <a:xfrm>
            <a:off x="64865" y="-225051"/>
            <a:ext cx="9732151"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0" i="0" lang="fr-FR" sz="9600" u="none" cap="none" strike="noStrike">
                <a:solidFill>
                  <a:srgbClr val="006C2D"/>
                </a:solidFill>
                <a:latin typeface="Radley"/>
                <a:ea typeface="Radley"/>
                <a:cs typeface="Radley"/>
                <a:sym typeface="Radley"/>
              </a:rPr>
              <a:t>Aknowledgments</a:t>
            </a:r>
            <a:endParaRPr b="0" i="0" sz="9600" u="none" cap="none" strike="noStrike">
              <a:solidFill>
                <a:srgbClr val="006C2D"/>
              </a:solidFill>
              <a:latin typeface="Radley"/>
              <a:ea typeface="Radley"/>
              <a:cs typeface="Radley"/>
              <a:sym typeface="Radley"/>
            </a:endParaRPr>
          </a:p>
        </p:txBody>
      </p:sp>
      <p:pic>
        <p:nvPicPr>
          <p:cNvPr id="483" name="Google Shape;483;p18"/>
          <p:cNvPicPr preferRelativeResize="0"/>
          <p:nvPr/>
        </p:nvPicPr>
        <p:blipFill rotWithShape="1">
          <a:blip r:embed="rId20">
            <a:alphaModFix/>
          </a:blip>
          <a:srcRect b="0" l="0" r="0" t="0"/>
          <a:stretch/>
        </p:blipFill>
        <p:spPr>
          <a:xfrm>
            <a:off x="5783087" y="5194786"/>
            <a:ext cx="2540000" cy="360826"/>
          </a:xfrm>
          <a:prstGeom prst="rect">
            <a:avLst/>
          </a:prstGeom>
          <a:noFill/>
          <a:ln>
            <a:noFill/>
          </a:ln>
        </p:spPr>
      </p:pic>
      <p:sp>
        <p:nvSpPr>
          <p:cNvPr id="484" name="Google Shape;484;p18"/>
          <p:cNvSpPr txBox="1"/>
          <p:nvPr/>
        </p:nvSpPr>
        <p:spPr>
          <a:xfrm>
            <a:off x="-3578" y="964969"/>
            <a:ext cx="4331253" cy="1415772"/>
          </a:xfrm>
          <a:prstGeom prst="rect">
            <a:avLst/>
          </a:prstGeom>
          <a:gradFill>
            <a:gsLst>
              <a:gs pos="0">
                <a:srgbClr val="B0500F"/>
              </a:gs>
              <a:gs pos="48000">
                <a:srgbClr val="ED8037"/>
              </a:gs>
              <a:gs pos="100000">
                <a:srgbClr val="F4B081"/>
              </a:gs>
            </a:gsLst>
            <a:lin ang="162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FR" sz="1600" u="sng" cap="none" strike="noStrike">
                <a:solidFill>
                  <a:schemeClr val="lt1"/>
                </a:solidFill>
                <a:latin typeface="Calibri"/>
                <a:ea typeface="Calibri"/>
                <a:cs typeface="Calibri"/>
                <a:sym typeface="Calibri"/>
              </a:rPr>
              <a:t>Elixir Plant community &amp; platforms</a:t>
            </a:r>
            <a:endParaRPr b="1" i="0" sz="16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Beier S., Gruden C., Pommier C., Coppens F, Scholz U., Lange M., Contreras B., Adam Blondon AF, Faria D, Chavez I, Miguel C, Droedsbek B, Finkers R, Papoutsoglou E, Olster R, Ramsak Z,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5" name="Google Shape;485;p18"/>
          <p:cNvSpPr txBox="1"/>
          <p:nvPr/>
        </p:nvSpPr>
        <p:spPr>
          <a:xfrm>
            <a:off x="7863411" y="893581"/>
            <a:ext cx="4188451" cy="1158285"/>
          </a:xfrm>
          <a:prstGeom prst="rect">
            <a:avLst/>
          </a:prstGeom>
          <a:gradFill>
            <a:gsLst>
              <a:gs pos="0">
                <a:srgbClr val="6E6E6E"/>
              </a:gs>
              <a:gs pos="48000">
                <a:srgbClr val="A7A7A7"/>
              </a:gs>
              <a:gs pos="100000">
                <a:srgbClr val="C9C9C9"/>
              </a:gs>
            </a:gsLst>
            <a:lin ang="162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595959"/>
              </a:buClr>
              <a:buSzPts val="1600"/>
              <a:buFont typeface="Arial"/>
              <a:buNone/>
            </a:pPr>
            <a:r>
              <a:rPr b="1" i="0" lang="fr-FR" sz="1600" u="sng" cap="none" strike="noStrike">
                <a:solidFill>
                  <a:srgbClr val="595959"/>
                </a:solidFill>
                <a:latin typeface="Arial"/>
                <a:ea typeface="Arial"/>
                <a:cs typeface="Arial"/>
                <a:sym typeface="Arial"/>
              </a:rPr>
              <a:t>H2020 AGENT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595959"/>
              </a:buClr>
              <a:buSzPts val="1400"/>
              <a:buFont typeface="Arial"/>
              <a:buNone/>
            </a:pPr>
            <a:r>
              <a:rPr b="0" i="0" lang="fr-FR" sz="1400" u="none" cap="none" strike="noStrike">
                <a:solidFill>
                  <a:srgbClr val="595959"/>
                </a:solidFill>
                <a:latin typeface="Arial"/>
                <a:ea typeface="Arial"/>
                <a:cs typeface="Arial"/>
                <a:sym typeface="Arial"/>
              </a:rPr>
              <a:t>N. Stein (IPK, coord), P. Kersey (RBGK), M. Alaux (INRAE), S. Weise (IPK), C. Pommier (INRAE), M. Lange (IPK), R. Finkers (WUR), </a:t>
            </a:r>
            <a:r>
              <a:rPr b="0" i="1" lang="fr-FR" sz="1400" u="none" cap="none" strike="noStrike">
                <a:solidFill>
                  <a:srgbClr val="595959"/>
                </a:solidFill>
                <a:latin typeface="Arial"/>
                <a:ea typeface="Arial"/>
                <a:cs typeface="Arial"/>
                <a:sym typeface="Arial"/>
              </a:rPr>
              <a:t>J. Destin (INRAE)</a:t>
            </a:r>
            <a:endParaRPr b="0" i="0" sz="1400" u="none" cap="none" strike="noStrike">
              <a:solidFill>
                <a:srgbClr val="000000"/>
              </a:solidFill>
              <a:latin typeface="Arial"/>
              <a:ea typeface="Arial"/>
              <a:cs typeface="Arial"/>
              <a:sym typeface="Arial"/>
            </a:endParaRPr>
          </a:p>
        </p:txBody>
      </p:sp>
      <p:pic>
        <p:nvPicPr>
          <p:cNvPr id="486" name="Google Shape;486;p18"/>
          <p:cNvPicPr preferRelativeResize="0"/>
          <p:nvPr/>
        </p:nvPicPr>
        <p:blipFill rotWithShape="1">
          <a:blip r:embed="rId21">
            <a:alphaModFix/>
          </a:blip>
          <a:srcRect b="0" l="0" r="0" t="0"/>
          <a:stretch/>
        </p:blipFill>
        <p:spPr>
          <a:xfrm>
            <a:off x="10945368" y="833529"/>
            <a:ext cx="1181767" cy="382208"/>
          </a:xfrm>
          <a:prstGeom prst="rect">
            <a:avLst/>
          </a:prstGeom>
          <a:noFill/>
          <a:ln>
            <a:noFill/>
          </a:ln>
        </p:spPr>
      </p:pic>
      <p:sp>
        <p:nvSpPr>
          <p:cNvPr id="487" name="Google Shape;487;p18"/>
          <p:cNvSpPr txBox="1"/>
          <p:nvPr/>
        </p:nvSpPr>
        <p:spPr>
          <a:xfrm>
            <a:off x="4102430" y="2150873"/>
            <a:ext cx="5100213" cy="1723549"/>
          </a:xfrm>
          <a:prstGeom prst="rect">
            <a:avLst/>
          </a:prstGeom>
          <a:gradFill>
            <a:gsLst>
              <a:gs pos="0">
                <a:schemeClr val="dk1"/>
              </a:gs>
              <a:gs pos="48000">
                <a:srgbClr val="070707"/>
              </a:gs>
              <a:gs pos="100000">
                <a:srgbClr val="666666"/>
              </a:gs>
            </a:gsLst>
            <a:lin ang="162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chemeClr val="lt1"/>
                </a:solidFill>
                <a:latin typeface="Calibri"/>
                <a:ea typeface="Calibri"/>
                <a:cs typeface="Calibri"/>
                <a:sym typeface="Calibri"/>
              </a:rPr>
              <a:t>MIAPPE community</a:t>
            </a:r>
            <a:endParaRPr b="1" i="0" sz="18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ELIXIR Plant Community,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Krajewsky P, Cwiek H, Tardieu F, Usadel B, Arend D, Arnaud E, Junker A, King G, Laporte MA, Poorter H, Reif J, Rocca-Serra P, Sansone SA,  Kersey 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alibri"/>
                <a:ea typeface="Calibri"/>
                <a:cs typeface="Calibri"/>
                <a:sym typeface="Calibri"/>
              </a:rPr>
              <a:t>And many more!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88" name="Google Shape;488;p18"/>
          <p:cNvPicPr preferRelativeResize="0"/>
          <p:nvPr/>
        </p:nvPicPr>
        <p:blipFill rotWithShape="1">
          <a:blip r:embed="rId22">
            <a:alphaModFix/>
          </a:blip>
          <a:srcRect b="0" l="0" r="0" t="0"/>
          <a:stretch/>
        </p:blipFill>
        <p:spPr>
          <a:xfrm>
            <a:off x="4102430" y="1538842"/>
            <a:ext cx="661328" cy="565646"/>
          </a:xfrm>
          <a:prstGeom prst="rect">
            <a:avLst/>
          </a:prstGeom>
          <a:noFill/>
          <a:ln>
            <a:noFill/>
          </a:ln>
        </p:spPr>
      </p:pic>
      <p:pic>
        <p:nvPicPr>
          <p:cNvPr id="489" name="Google Shape;489;p18"/>
          <p:cNvPicPr preferRelativeResize="0"/>
          <p:nvPr/>
        </p:nvPicPr>
        <p:blipFill rotWithShape="1">
          <a:blip r:embed="rId23">
            <a:alphaModFix/>
          </a:blip>
          <a:srcRect b="0" l="0" r="0" t="0"/>
          <a:stretch/>
        </p:blipFill>
        <p:spPr>
          <a:xfrm>
            <a:off x="7759502" y="2146672"/>
            <a:ext cx="1412653" cy="361867"/>
          </a:xfrm>
          <a:prstGeom prst="rect">
            <a:avLst/>
          </a:prstGeom>
          <a:noFill/>
          <a:ln>
            <a:noFill/>
          </a:ln>
        </p:spPr>
      </p:pic>
      <p:pic>
        <p:nvPicPr>
          <p:cNvPr descr="elixir_1_RZ_mac.eps" id="490" name="Google Shape;490;p18"/>
          <p:cNvPicPr preferRelativeResize="0"/>
          <p:nvPr/>
        </p:nvPicPr>
        <p:blipFill rotWithShape="1">
          <a:blip r:embed="rId24">
            <a:alphaModFix/>
          </a:blip>
          <a:srcRect b="0" l="0" r="0" t="0"/>
          <a:stretch/>
        </p:blipFill>
        <p:spPr>
          <a:xfrm>
            <a:off x="3532158" y="772544"/>
            <a:ext cx="997435" cy="716274"/>
          </a:xfrm>
          <a:prstGeom prst="rect">
            <a:avLst/>
          </a:prstGeom>
          <a:noFill/>
          <a:ln>
            <a:noFill/>
          </a:ln>
        </p:spPr>
      </p:pic>
      <p:sp>
        <p:nvSpPr>
          <p:cNvPr id="491" name="Google Shape;491;p18"/>
          <p:cNvSpPr/>
          <p:nvPr/>
        </p:nvSpPr>
        <p:spPr>
          <a:xfrm>
            <a:off x="16211" y="2524871"/>
            <a:ext cx="3515947" cy="584775"/>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chemeClr val="dk1"/>
                </a:solidFill>
                <a:latin typeface="Calibri"/>
                <a:ea typeface="Calibri"/>
                <a:cs typeface="Calibri"/>
                <a:sym typeface="Calibri"/>
              </a:rPr>
              <a:t>Crop Ontology</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Arnaud E, Laporte MA, …</a:t>
            </a:r>
            <a:endParaRPr b="0" i="0" sz="1400" u="none" cap="none" strike="noStrike">
              <a:solidFill>
                <a:srgbClr val="000000"/>
              </a:solidFill>
              <a:latin typeface="Arial"/>
              <a:ea typeface="Arial"/>
              <a:cs typeface="Arial"/>
              <a:sym typeface="Arial"/>
            </a:endParaRPr>
          </a:p>
        </p:txBody>
      </p:sp>
      <p:pic>
        <p:nvPicPr>
          <p:cNvPr descr="http://www.cropontology.org/images/Crop_Ontology_logo.png" id="492" name="Google Shape;492;p18"/>
          <p:cNvPicPr preferRelativeResize="0"/>
          <p:nvPr/>
        </p:nvPicPr>
        <p:blipFill rotWithShape="1">
          <a:blip r:embed="rId6">
            <a:alphaModFix/>
          </a:blip>
          <a:srcRect b="0" l="0" r="0" t="0"/>
          <a:stretch/>
        </p:blipFill>
        <p:spPr>
          <a:xfrm>
            <a:off x="1882775" y="2422066"/>
            <a:ext cx="1619251" cy="573088"/>
          </a:xfrm>
          <a:prstGeom prst="rect">
            <a:avLst/>
          </a:prstGeom>
          <a:noFill/>
          <a:ln>
            <a:noFill/>
          </a:ln>
        </p:spPr>
      </p:pic>
      <p:sp>
        <p:nvSpPr>
          <p:cNvPr id="493" name="Google Shape;493;p18"/>
          <p:cNvSpPr txBox="1"/>
          <p:nvPr/>
        </p:nvSpPr>
        <p:spPr>
          <a:xfrm>
            <a:off x="-3578" y="3261384"/>
            <a:ext cx="3928270" cy="1292662"/>
          </a:xfrm>
          <a:prstGeom prst="rect">
            <a:avLst/>
          </a:prstGeom>
          <a:gradFill>
            <a:gsLst>
              <a:gs pos="0">
                <a:srgbClr val="9A9A9A"/>
              </a:gs>
              <a:gs pos="50000">
                <a:srgbClr val="8D8D8D"/>
              </a:gs>
              <a:gs pos="100000">
                <a:srgbClr val="787878"/>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chemeClr val="dk1"/>
                </a:solidFill>
                <a:latin typeface="Calibri"/>
                <a:ea typeface="Calibri"/>
                <a:cs typeface="Calibri"/>
                <a:sym typeface="Calibri"/>
              </a:rPr>
              <a:t>Emphasis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Tardieu F, Usadel B, Arend D, Junker A, Poorter H, Neveu P, Pierushka R, Shur 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And many more!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94" name="Google Shape;494;p18"/>
          <p:cNvPicPr preferRelativeResize="0"/>
          <p:nvPr/>
        </p:nvPicPr>
        <p:blipFill rotWithShape="1">
          <a:blip r:embed="rId20">
            <a:alphaModFix/>
          </a:blip>
          <a:srcRect b="0" l="0" r="0" t="0"/>
          <a:stretch/>
        </p:blipFill>
        <p:spPr>
          <a:xfrm>
            <a:off x="2110624" y="3260164"/>
            <a:ext cx="1873859" cy="266196"/>
          </a:xfrm>
          <a:prstGeom prst="rect">
            <a:avLst/>
          </a:prstGeom>
          <a:noFill/>
          <a:ln>
            <a:noFill/>
          </a:ln>
        </p:spPr>
      </p:pic>
      <p:sp>
        <p:nvSpPr>
          <p:cNvPr id="495" name="Google Shape;495;p18"/>
          <p:cNvSpPr txBox="1"/>
          <p:nvPr/>
        </p:nvSpPr>
        <p:spPr>
          <a:xfrm>
            <a:off x="9172156" y="2648660"/>
            <a:ext cx="2968744" cy="1292662"/>
          </a:xfrm>
          <a:prstGeom prst="rect">
            <a:avLst/>
          </a:prstGeom>
          <a:solidFill>
            <a:srgbClr val="92D050"/>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chemeClr val="dk1"/>
                </a:solidFill>
                <a:latin typeface="Calibri"/>
                <a:ea typeface="Calibri"/>
                <a:cs typeface="Calibri"/>
                <a:sym typeface="Calibri"/>
              </a:rPr>
              <a:t>Breeding API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Selby P, Mueller L, Robbins K, Backlund JE, …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Calibri"/>
                <a:ea typeface="Calibri"/>
                <a:cs typeface="Calibri"/>
                <a:sym typeface="Calibri"/>
              </a:rPr>
              <a:t>And many more!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brapi_logo.png" id="496" name="Google Shape;496;p18"/>
          <p:cNvPicPr preferRelativeResize="0"/>
          <p:nvPr/>
        </p:nvPicPr>
        <p:blipFill rotWithShape="1">
          <a:blip r:embed="rId25">
            <a:alphaModFix/>
          </a:blip>
          <a:srcRect b="0" l="0" r="0" t="0"/>
          <a:stretch/>
        </p:blipFill>
        <p:spPr>
          <a:xfrm>
            <a:off x="10007162" y="2263798"/>
            <a:ext cx="2044700" cy="445711"/>
          </a:xfrm>
          <a:prstGeom prst="rect">
            <a:avLst/>
          </a:prstGeom>
          <a:noFill/>
          <a:ln>
            <a:noFill/>
          </a:ln>
        </p:spPr>
      </p:pic>
      <p:pic>
        <p:nvPicPr>
          <p:cNvPr id="497" name="Google Shape;497;p18"/>
          <p:cNvPicPr preferRelativeResize="0"/>
          <p:nvPr/>
        </p:nvPicPr>
        <p:blipFill rotWithShape="1">
          <a:blip r:embed="rId22">
            <a:alphaModFix/>
          </a:blip>
          <a:srcRect b="0" l="0" r="0" t="0"/>
          <a:stretch/>
        </p:blipFill>
        <p:spPr>
          <a:xfrm>
            <a:off x="9620584" y="4868619"/>
            <a:ext cx="661328" cy="565646"/>
          </a:xfrm>
          <a:prstGeom prst="rect">
            <a:avLst/>
          </a:prstGeom>
          <a:noFill/>
          <a:ln>
            <a:noFill/>
          </a:ln>
        </p:spPr>
      </p:pic>
      <p:pic>
        <p:nvPicPr>
          <p:cNvPr descr="elixir_1_RZ_mac.eps" id="498" name="Google Shape;498;p18"/>
          <p:cNvPicPr preferRelativeResize="0"/>
          <p:nvPr/>
        </p:nvPicPr>
        <p:blipFill rotWithShape="1">
          <a:blip r:embed="rId24">
            <a:alphaModFix/>
          </a:blip>
          <a:srcRect b="0" l="0" r="0" t="0"/>
          <a:stretch/>
        </p:blipFill>
        <p:spPr>
          <a:xfrm>
            <a:off x="8205208" y="4234233"/>
            <a:ext cx="997435" cy="716274"/>
          </a:xfrm>
          <a:prstGeom prst="rect">
            <a:avLst/>
          </a:prstGeom>
          <a:noFill/>
          <a:ln>
            <a:noFill/>
          </a:ln>
        </p:spPr>
      </p:pic>
      <p:pic>
        <p:nvPicPr>
          <p:cNvPr descr="Une image contenant dessin, signe&#10;&#10;Description générée automatiquement" id="499" name="Google Shape;499;p18"/>
          <p:cNvPicPr preferRelativeResize="0"/>
          <p:nvPr/>
        </p:nvPicPr>
        <p:blipFill rotWithShape="1">
          <a:blip r:embed="rId26">
            <a:alphaModFix/>
          </a:blip>
          <a:srcRect b="0" l="0" r="0" t="0"/>
          <a:stretch/>
        </p:blipFill>
        <p:spPr>
          <a:xfrm>
            <a:off x="9410786" y="3954473"/>
            <a:ext cx="2286000" cy="8972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
          <p:cNvSpPr/>
          <p:nvPr/>
        </p:nvSpPr>
        <p:spPr>
          <a:xfrm>
            <a:off x="1241258" y="3227071"/>
            <a:ext cx="9817800" cy="2072400"/>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 name="Google Shape;206;p2"/>
          <p:cNvSpPr txBox="1"/>
          <p:nvPr/>
        </p:nvSpPr>
        <p:spPr>
          <a:xfrm>
            <a:off x="1241258" y="170748"/>
            <a:ext cx="9817768" cy="95410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rgbClr val="0070C0"/>
                </a:solidFill>
                <a:latin typeface="Arial"/>
                <a:ea typeface="Arial"/>
                <a:cs typeface="Arial"/>
                <a:sym typeface="Arial"/>
              </a:rPr>
              <a:t>Why should we standardize phenotyping data?</a:t>
            </a:r>
            <a:endParaRPr b="0" i="0" sz="1400" u="none" cap="none" strike="noStrike">
              <a:solidFill>
                <a:srgbClr val="000000"/>
              </a:solidFill>
              <a:latin typeface="Arial"/>
              <a:ea typeface="Arial"/>
              <a:cs typeface="Arial"/>
              <a:sym typeface="Arial"/>
            </a:endParaRPr>
          </a:p>
        </p:txBody>
      </p:sp>
      <p:sp>
        <p:nvSpPr>
          <p:cNvPr id="207" name="Google Shape;207;p2"/>
          <p:cNvSpPr txBox="1"/>
          <p:nvPr/>
        </p:nvSpPr>
        <p:spPr>
          <a:xfrm>
            <a:off x="1241250" y="823430"/>
            <a:ext cx="9473100" cy="2249400"/>
          </a:xfrm>
          <a:prstGeom prst="rect">
            <a:avLst/>
          </a:prstGeom>
          <a:noFill/>
          <a:ln>
            <a:noFill/>
          </a:ln>
        </p:spPr>
        <p:txBody>
          <a:bodyPr anchorCtr="0" anchor="t" bIns="45700" lIns="91425" spcFirstLastPara="1" rIns="91425" wrap="square" tIns="45700">
            <a:noAutofit/>
          </a:bodyPr>
          <a:lstStyle/>
          <a:p>
            <a:pPr indent="-228594" lvl="0" marL="228594"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Arial"/>
                <a:ea typeface="Arial"/>
                <a:cs typeface="Arial"/>
                <a:sym typeface="Arial"/>
              </a:rPr>
              <a:t>To enable anyone (including yourself) to reuse it</a:t>
            </a:r>
            <a:r>
              <a:rPr b="0" i="0" lang="fr-FR" sz="2400" u="none" cap="none" strike="noStrike">
                <a:solidFill>
                  <a:srgbClr val="000000"/>
                </a:solidFill>
                <a:latin typeface="Arial"/>
                <a:ea typeface="Arial"/>
                <a:cs typeface="Arial"/>
                <a:sym typeface="Arial"/>
              </a:rPr>
              <a:t>:</a:t>
            </a:r>
            <a:r>
              <a:rPr b="0" i="0" lang="fr-FR" sz="2400" u="none" cap="none" strike="noStrike">
                <a:solidFill>
                  <a:schemeClr val="dk1"/>
                </a:solidFill>
                <a:latin typeface="Arial"/>
                <a:ea typeface="Arial"/>
                <a:cs typeface="Arial"/>
                <a:sym typeface="Arial"/>
              </a:rPr>
              <a:t> </a:t>
            </a:r>
            <a:r>
              <a:rPr b="0" i="0" lang="fr-FR" sz="2400" u="none" cap="none" strike="noStrike">
                <a:solidFill>
                  <a:srgbClr val="0070C0"/>
                </a:solidFill>
                <a:latin typeface="Arial"/>
                <a:ea typeface="Arial"/>
                <a:cs typeface="Arial"/>
                <a:sym typeface="Arial"/>
              </a:rPr>
              <a:t>metadata about the experiment (who did it, for what purpose, where and how)</a:t>
            </a:r>
            <a:endParaRPr b="0" i="0" sz="1400" u="none" cap="none" strike="noStrike">
              <a:solidFill>
                <a:srgbClr val="000000"/>
              </a:solidFill>
              <a:latin typeface="Arial"/>
              <a:ea typeface="Arial"/>
              <a:cs typeface="Arial"/>
              <a:sym typeface="Arial"/>
            </a:endParaRPr>
          </a:p>
          <a:p>
            <a:pPr indent="-76190" lvl="0" marL="228594"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228593" lvl="0" marL="228593"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Arial"/>
                <a:ea typeface="Arial"/>
                <a:cs typeface="Arial"/>
                <a:sym typeface="Arial"/>
              </a:rPr>
              <a:t>To enable the (automatic) integration with other types of data</a:t>
            </a:r>
            <a:r>
              <a:rPr b="0" i="0" lang="fr-FR" sz="2400" u="none" cap="none" strike="noStrike">
                <a:solidFill>
                  <a:srgbClr val="000000"/>
                </a:solidFill>
                <a:latin typeface="Arial"/>
                <a:ea typeface="Arial"/>
                <a:cs typeface="Arial"/>
                <a:sym typeface="Arial"/>
              </a:rPr>
              <a:t>:</a:t>
            </a:r>
            <a:r>
              <a:rPr b="0" i="0" lang="fr-FR" sz="2400" u="none" cap="none" strike="noStrike">
                <a:solidFill>
                  <a:schemeClr val="dk1"/>
                </a:solidFill>
                <a:latin typeface="Arial"/>
                <a:ea typeface="Arial"/>
                <a:cs typeface="Arial"/>
                <a:sym typeface="Arial"/>
              </a:rPr>
              <a:t> </a:t>
            </a:r>
            <a:r>
              <a:rPr b="0" i="0" lang="fr-FR" sz="2400" u="none" cap="none" strike="noStrike">
                <a:solidFill>
                  <a:srgbClr val="0070C0"/>
                </a:solidFill>
                <a:latin typeface="Arial"/>
                <a:ea typeface="Arial"/>
                <a:cs typeface="Arial"/>
                <a:sym typeface="Arial"/>
              </a:rPr>
              <a:t>Linked data between datasets using identification of pivot objects</a:t>
            </a:r>
            <a:endParaRPr b="0" i="0" sz="2400" u="none" cap="none" strike="noStrike">
              <a:solidFill>
                <a:schemeClr val="dk1"/>
              </a:solidFill>
              <a:latin typeface="Arial"/>
              <a:ea typeface="Arial"/>
              <a:cs typeface="Arial"/>
              <a:sym typeface="Arial"/>
            </a:endParaRPr>
          </a:p>
        </p:txBody>
      </p:sp>
      <p:sp>
        <p:nvSpPr>
          <p:cNvPr id="208" name="Google Shape;208;p2"/>
          <p:cNvSpPr txBox="1"/>
          <p:nvPr/>
        </p:nvSpPr>
        <p:spPr>
          <a:xfrm>
            <a:off x="1631504" y="3322310"/>
            <a:ext cx="9082800" cy="4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fr-FR" sz="2133" u="none" cap="none" strike="noStrike">
                <a:solidFill>
                  <a:schemeClr val="dk1"/>
                </a:solidFill>
                <a:latin typeface="Arial"/>
                <a:ea typeface="Arial"/>
                <a:cs typeface="Arial"/>
                <a:sym typeface="Arial"/>
              </a:rPr>
              <a:t>Phenotype 1 = </a:t>
            </a:r>
            <a:r>
              <a:rPr b="0" i="0" lang="fr-FR" sz="2133" u="none" cap="none" strike="noStrike">
                <a:solidFill>
                  <a:srgbClr val="0070C0"/>
                </a:solidFill>
                <a:latin typeface="Arial"/>
                <a:ea typeface="Arial"/>
                <a:cs typeface="Arial"/>
                <a:sym typeface="Arial"/>
              </a:rPr>
              <a:t>measurement</a:t>
            </a:r>
            <a:r>
              <a:rPr b="0" i="0" lang="fr-FR" sz="2133" u="none" cap="none" strike="noStrike">
                <a:solidFill>
                  <a:schemeClr val="dk1"/>
                </a:solidFill>
                <a:latin typeface="Arial"/>
                <a:ea typeface="Arial"/>
                <a:cs typeface="Arial"/>
                <a:sym typeface="Arial"/>
              </a:rPr>
              <a:t> on a </a:t>
            </a:r>
            <a:r>
              <a:rPr b="0" i="0" lang="fr-FR" sz="2133" u="none" cap="none" strike="noStrike">
                <a:solidFill>
                  <a:srgbClr val="0070C0"/>
                </a:solidFill>
                <a:latin typeface="Arial"/>
                <a:ea typeface="Arial"/>
                <a:cs typeface="Arial"/>
                <a:sym typeface="Arial"/>
              </a:rPr>
              <a:t>cultivar</a:t>
            </a:r>
            <a:r>
              <a:rPr b="0" i="0" lang="fr-FR" sz="2133" u="none" cap="none" strike="noStrike">
                <a:solidFill>
                  <a:schemeClr val="dk1"/>
                </a:solidFill>
                <a:latin typeface="Arial"/>
                <a:ea typeface="Arial"/>
                <a:cs typeface="Arial"/>
                <a:sym typeface="Arial"/>
              </a:rPr>
              <a:t> in an environment-</a:t>
            </a:r>
            <a:r>
              <a:rPr b="0" i="0" lang="fr-FR" sz="2133" u="none" cap="none" strike="noStrike">
                <a:solidFill>
                  <a:srgbClr val="0070C0"/>
                </a:solidFill>
                <a:latin typeface="Arial"/>
                <a:ea typeface="Arial"/>
                <a:cs typeface="Arial"/>
                <a:sym typeface="Arial"/>
              </a:rPr>
              <a:t>GPS</a:t>
            </a:r>
            <a:r>
              <a:rPr b="0" i="0" lang="fr-FR" sz="2133" u="none" cap="none" strike="noStrike">
                <a:solidFill>
                  <a:schemeClr val="dk1"/>
                </a:solidFill>
                <a:latin typeface="Arial"/>
                <a:ea typeface="Arial"/>
                <a:cs typeface="Arial"/>
                <a:sym typeface="Arial"/>
              </a:rPr>
              <a:t>1-</a:t>
            </a:r>
            <a:r>
              <a:rPr b="0" i="0" lang="fr-FR" sz="2133" u="none" cap="none" strike="noStrike">
                <a:solidFill>
                  <a:srgbClr val="0070C0"/>
                </a:solidFill>
                <a:latin typeface="Arial"/>
                <a:ea typeface="Arial"/>
                <a:cs typeface="Arial"/>
                <a:sym typeface="Arial"/>
              </a:rPr>
              <a:t>time</a:t>
            </a:r>
            <a:r>
              <a:rPr b="0" i="0" lang="fr-FR" sz="2133"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209" name="Google Shape;209;p2"/>
          <p:cNvSpPr txBox="1"/>
          <p:nvPr/>
        </p:nvSpPr>
        <p:spPr>
          <a:xfrm>
            <a:off x="1631504" y="3831011"/>
            <a:ext cx="9082800" cy="4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fr-FR" sz="2133" u="none" cap="none" strike="noStrike">
                <a:solidFill>
                  <a:schemeClr val="dk1"/>
                </a:solidFill>
                <a:latin typeface="Arial"/>
                <a:ea typeface="Arial"/>
                <a:cs typeface="Arial"/>
                <a:sym typeface="Arial"/>
              </a:rPr>
              <a:t>Phenotype 2 = </a:t>
            </a:r>
            <a:r>
              <a:rPr b="0" i="0" lang="fr-FR" sz="2133" u="none" cap="none" strike="noStrike">
                <a:solidFill>
                  <a:srgbClr val="0070C0"/>
                </a:solidFill>
                <a:latin typeface="Arial"/>
                <a:ea typeface="Arial"/>
                <a:cs typeface="Arial"/>
                <a:sym typeface="Arial"/>
              </a:rPr>
              <a:t>measurement</a:t>
            </a:r>
            <a:r>
              <a:rPr b="0" i="0" lang="fr-FR" sz="2133" u="none" cap="none" strike="noStrike">
                <a:solidFill>
                  <a:schemeClr val="dk1"/>
                </a:solidFill>
                <a:latin typeface="Arial"/>
                <a:ea typeface="Arial"/>
                <a:cs typeface="Arial"/>
                <a:sym typeface="Arial"/>
              </a:rPr>
              <a:t> on a </a:t>
            </a:r>
            <a:r>
              <a:rPr b="0" i="0" lang="fr-FR" sz="2133" u="none" cap="none" strike="noStrike">
                <a:solidFill>
                  <a:srgbClr val="0070C0"/>
                </a:solidFill>
                <a:latin typeface="Arial"/>
                <a:ea typeface="Arial"/>
                <a:cs typeface="Arial"/>
                <a:sym typeface="Arial"/>
              </a:rPr>
              <a:t>cultivar</a:t>
            </a:r>
            <a:r>
              <a:rPr b="0" i="0" lang="fr-FR" sz="2133" u="none" cap="none" strike="noStrike">
                <a:solidFill>
                  <a:schemeClr val="dk1"/>
                </a:solidFill>
                <a:latin typeface="Arial"/>
                <a:ea typeface="Arial"/>
                <a:cs typeface="Arial"/>
                <a:sym typeface="Arial"/>
              </a:rPr>
              <a:t> in an environment-</a:t>
            </a:r>
            <a:r>
              <a:rPr b="0" i="0" lang="fr-FR" sz="2133" u="none" cap="none" strike="noStrike">
                <a:solidFill>
                  <a:srgbClr val="0070C0"/>
                </a:solidFill>
                <a:latin typeface="Arial"/>
                <a:ea typeface="Arial"/>
                <a:cs typeface="Arial"/>
                <a:sym typeface="Arial"/>
              </a:rPr>
              <a:t>GPS</a:t>
            </a:r>
            <a:r>
              <a:rPr b="0" i="0" lang="fr-FR" sz="2133" u="none" cap="none" strike="noStrike">
                <a:solidFill>
                  <a:schemeClr val="dk1"/>
                </a:solidFill>
                <a:latin typeface="Arial"/>
                <a:ea typeface="Arial"/>
                <a:cs typeface="Arial"/>
                <a:sym typeface="Arial"/>
              </a:rPr>
              <a:t>2-</a:t>
            </a:r>
            <a:r>
              <a:rPr b="0" i="0" lang="fr-FR" sz="2133" u="none" cap="none" strike="noStrike">
                <a:solidFill>
                  <a:srgbClr val="0070C0"/>
                </a:solidFill>
                <a:latin typeface="Arial"/>
                <a:ea typeface="Arial"/>
                <a:cs typeface="Arial"/>
                <a:sym typeface="Arial"/>
              </a:rPr>
              <a:t>time</a:t>
            </a:r>
            <a:r>
              <a:rPr b="0" i="0" lang="fr-FR" sz="2133"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210" name="Google Shape;210;p2"/>
          <p:cNvSpPr txBox="1"/>
          <p:nvPr/>
        </p:nvSpPr>
        <p:spPr>
          <a:xfrm>
            <a:off x="1442754" y="4330422"/>
            <a:ext cx="6335700" cy="4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fr-FR" sz="2133" u="none" cap="none" strike="noStrike">
                <a:solidFill>
                  <a:schemeClr val="dk1"/>
                </a:solidFill>
                <a:latin typeface="Arial"/>
                <a:ea typeface="Arial"/>
                <a:cs typeface="Arial"/>
                <a:sym typeface="Arial"/>
              </a:rPr>
              <a:t>Genotype = observed marker’s alleles on a </a:t>
            </a:r>
            <a:r>
              <a:rPr b="0" i="0" lang="fr-FR" sz="2133" u="none" cap="none" strike="noStrike">
                <a:solidFill>
                  <a:srgbClr val="0070C0"/>
                </a:solidFill>
                <a:latin typeface="Arial"/>
                <a:ea typeface="Arial"/>
                <a:cs typeface="Arial"/>
                <a:sym typeface="Arial"/>
              </a:rPr>
              <a:t>cultivar</a:t>
            </a:r>
            <a:endParaRPr b="0" i="0" sz="1400" u="none" cap="none" strike="noStrike">
              <a:solidFill>
                <a:srgbClr val="000000"/>
              </a:solidFill>
              <a:latin typeface="Arial"/>
              <a:ea typeface="Arial"/>
              <a:cs typeface="Arial"/>
              <a:sym typeface="Arial"/>
            </a:endParaRPr>
          </a:p>
        </p:txBody>
      </p:sp>
      <p:sp>
        <p:nvSpPr>
          <p:cNvPr id="211" name="Google Shape;211;p2"/>
          <p:cNvSpPr txBox="1"/>
          <p:nvPr/>
        </p:nvSpPr>
        <p:spPr>
          <a:xfrm>
            <a:off x="5618410" y="4791118"/>
            <a:ext cx="5037000" cy="4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fr-FR" sz="2133" u="none" cap="none" strike="noStrike">
                <a:solidFill>
                  <a:schemeClr val="dk1"/>
                </a:solidFill>
                <a:latin typeface="Arial"/>
                <a:ea typeface="Arial"/>
                <a:cs typeface="Arial"/>
                <a:sym typeface="Arial"/>
              </a:rPr>
              <a:t>Climate 1 = climatic data at </a:t>
            </a:r>
            <a:r>
              <a:rPr b="0" i="0" lang="fr-FR" sz="2133" u="none" cap="none" strike="noStrike">
                <a:solidFill>
                  <a:srgbClr val="0070C0"/>
                </a:solidFill>
                <a:latin typeface="Arial"/>
                <a:ea typeface="Arial"/>
                <a:cs typeface="Arial"/>
                <a:sym typeface="Arial"/>
              </a:rPr>
              <a:t>GPS</a:t>
            </a:r>
            <a:r>
              <a:rPr b="0" i="0" lang="fr-FR" sz="2133" u="none" cap="none" strike="noStrike">
                <a:solidFill>
                  <a:schemeClr val="dk1"/>
                </a:solidFill>
                <a:latin typeface="Arial"/>
                <a:ea typeface="Arial"/>
                <a:cs typeface="Arial"/>
                <a:sym typeface="Arial"/>
              </a:rPr>
              <a:t>1-</a:t>
            </a:r>
            <a:r>
              <a:rPr b="0" i="0" lang="fr-FR" sz="2133" u="none" cap="none" strike="noStrike">
                <a:solidFill>
                  <a:srgbClr val="0070C0"/>
                </a:solidFill>
                <a:latin typeface="Arial"/>
                <a:ea typeface="Arial"/>
                <a:cs typeface="Arial"/>
                <a:sym typeface="Arial"/>
              </a:rPr>
              <a:t>time</a:t>
            </a:r>
            <a:r>
              <a:rPr b="0" i="0" lang="fr-FR" sz="2133"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cxnSp>
        <p:nvCxnSpPr>
          <p:cNvPr id="212" name="Google Shape;212;p2"/>
          <p:cNvCxnSpPr/>
          <p:nvPr/>
        </p:nvCxnSpPr>
        <p:spPr>
          <a:xfrm>
            <a:off x="4367808" y="3706352"/>
            <a:ext cx="0" cy="240000"/>
          </a:xfrm>
          <a:prstGeom prst="straightConnector1">
            <a:avLst/>
          </a:prstGeom>
          <a:noFill/>
          <a:ln cap="flat" cmpd="sng" w="25400">
            <a:solidFill>
              <a:srgbClr val="0070C0"/>
            </a:solidFill>
            <a:prstDash val="dash"/>
            <a:miter lim="800000"/>
            <a:headEnd len="sm" w="sm" type="none"/>
            <a:tailEnd len="sm" w="sm" type="none"/>
          </a:ln>
        </p:spPr>
      </p:cxnSp>
      <p:cxnSp>
        <p:nvCxnSpPr>
          <p:cNvPr id="213" name="Google Shape;213;p2"/>
          <p:cNvCxnSpPr/>
          <p:nvPr/>
        </p:nvCxnSpPr>
        <p:spPr>
          <a:xfrm>
            <a:off x="6288021" y="3667356"/>
            <a:ext cx="0" cy="240000"/>
          </a:xfrm>
          <a:prstGeom prst="straightConnector1">
            <a:avLst/>
          </a:prstGeom>
          <a:noFill/>
          <a:ln cap="flat" cmpd="sng" w="25400">
            <a:solidFill>
              <a:srgbClr val="0070C0"/>
            </a:solidFill>
            <a:prstDash val="dash"/>
            <a:miter lim="800000"/>
            <a:headEnd len="sm" w="sm" type="none"/>
            <a:tailEnd len="sm" w="sm" type="none"/>
          </a:ln>
        </p:spPr>
      </p:cxnSp>
      <p:cxnSp>
        <p:nvCxnSpPr>
          <p:cNvPr id="214" name="Google Shape;214;p2"/>
          <p:cNvCxnSpPr/>
          <p:nvPr/>
        </p:nvCxnSpPr>
        <p:spPr>
          <a:xfrm>
            <a:off x="9409113" y="3667356"/>
            <a:ext cx="0" cy="240000"/>
          </a:xfrm>
          <a:prstGeom prst="straightConnector1">
            <a:avLst/>
          </a:prstGeom>
          <a:noFill/>
          <a:ln cap="flat" cmpd="sng" w="25400">
            <a:solidFill>
              <a:srgbClr val="0070C0"/>
            </a:solidFill>
            <a:prstDash val="dash"/>
            <a:miter lim="800000"/>
            <a:headEnd len="sm" w="sm" type="none"/>
            <a:tailEnd len="sm" w="sm" type="none"/>
          </a:ln>
        </p:spPr>
      </p:cxnSp>
      <p:cxnSp>
        <p:nvCxnSpPr>
          <p:cNvPr id="215" name="Google Shape;215;p2"/>
          <p:cNvCxnSpPr/>
          <p:nvPr/>
        </p:nvCxnSpPr>
        <p:spPr>
          <a:xfrm>
            <a:off x="10128448" y="3667356"/>
            <a:ext cx="0" cy="240000"/>
          </a:xfrm>
          <a:prstGeom prst="straightConnector1">
            <a:avLst/>
          </a:prstGeom>
          <a:noFill/>
          <a:ln cap="flat" cmpd="sng" w="25400">
            <a:solidFill>
              <a:srgbClr val="0070C0"/>
            </a:solidFill>
            <a:prstDash val="dash"/>
            <a:miter lim="800000"/>
            <a:headEnd len="sm" w="sm" type="none"/>
            <a:tailEnd len="sm" w="sm" type="none"/>
          </a:ln>
        </p:spPr>
      </p:cxnSp>
      <p:cxnSp>
        <p:nvCxnSpPr>
          <p:cNvPr id="216" name="Google Shape;216;p2"/>
          <p:cNvCxnSpPr/>
          <p:nvPr/>
        </p:nvCxnSpPr>
        <p:spPr>
          <a:xfrm>
            <a:off x="9409113" y="4282416"/>
            <a:ext cx="0" cy="499500"/>
          </a:xfrm>
          <a:prstGeom prst="straightConnector1">
            <a:avLst/>
          </a:prstGeom>
          <a:noFill/>
          <a:ln cap="flat" cmpd="sng" w="25400">
            <a:solidFill>
              <a:srgbClr val="0070C0"/>
            </a:solidFill>
            <a:prstDash val="dash"/>
            <a:miter lim="800000"/>
            <a:headEnd len="sm" w="sm" type="none"/>
            <a:tailEnd len="sm" w="sm" type="none"/>
          </a:ln>
        </p:spPr>
      </p:cxnSp>
      <p:cxnSp>
        <p:nvCxnSpPr>
          <p:cNvPr id="217" name="Google Shape;217;p2"/>
          <p:cNvCxnSpPr/>
          <p:nvPr/>
        </p:nvCxnSpPr>
        <p:spPr>
          <a:xfrm>
            <a:off x="10154517" y="4282416"/>
            <a:ext cx="0" cy="499500"/>
          </a:xfrm>
          <a:prstGeom prst="straightConnector1">
            <a:avLst/>
          </a:prstGeom>
          <a:noFill/>
          <a:ln cap="flat" cmpd="sng" w="25400">
            <a:solidFill>
              <a:srgbClr val="0070C0"/>
            </a:solidFill>
            <a:prstDash val="dash"/>
            <a:miter lim="800000"/>
            <a:headEnd len="sm" w="sm" type="none"/>
            <a:tailEnd len="sm" w="sm" type="none"/>
          </a:ln>
        </p:spPr>
      </p:cxnSp>
      <p:cxnSp>
        <p:nvCxnSpPr>
          <p:cNvPr id="218" name="Google Shape;218;p2"/>
          <p:cNvCxnSpPr/>
          <p:nvPr/>
        </p:nvCxnSpPr>
        <p:spPr>
          <a:xfrm>
            <a:off x="6288021" y="4197584"/>
            <a:ext cx="864000" cy="228900"/>
          </a:xfrm>
          <a:prstGeom prst="straightConnector1">
            <a:avLst/>
          </a:prstGeom>
          <a:noFill/>
          <a:ln cap="flat" cmpd="sng" w="25400">
            <a:solidFill>
              <a:srgbClr val="0070C0"/>
            </a:solidFill>
            <a:prstDash val="dash"/>
            <a:miter lim="800000"/>
            <a:headEnd len="sm" w="sm" type="none"/>
            <a:tailEnd len="sm" w="sm" type="none"/>
          </a:ln>
        </p:spPr>
      </p:cxnSp>
      <p:sp>
        <p:nvSpPr>
          <p:cNvPr id="219" name="Google Shape;219;p2"/>
          <p:cNvSpPr txBox="1"/>
          <p:nvPr/>
        </p:nvSpPr>
        <p:spPr>
          <a:xfrm>
            <a:off x="1317450" y="5395429"/>
            <a:ext cx="9473100" cy="954000"/>
          </a:xfrm>
          <a:prstGeom prst="rect">
            <a:avLst/>
          </a:prstGeom>
          <a:noFill/>
          <a:ln>
            <a:noFill/>
          </a:ln>
        </p:spPr>
        <p:txBody>
          <a:bodyPr anchorCtr="0" anchor="t" bIns="45700" lIns="91425" spcFirstLastPara="1" rIns="91425" wrap="square" tIns="45700">
            <a:noAutofit/>
          </a:bodyPr>
          <a:lstStyle/>
          <a:p>
            <a:pPr indent="-228593" lvl="0" marL="228593" marR="0" rtl="0" algn="l">
              <a:lnSpc>
                <a:spcPct val="100000"/>
              </a:lnSpc>
              <a:spcBef>
                <a:spcPts val="0"/>
              </a:spcBef>
              <a:spcAft>
                <a:spcPts val="0"/>
              </a:spcAft>
              <a:buClr>
                <a:schemeClr val="dk1"/>
              </a:buClr>
              <a:buSzPts val="2400"/>
              <a:buFont typeface="Arial"/>
              <a:buChar char="•"/>
            </a:pPr>
            <a:r>
              <a:rPr b="0" i="0" lang="fr-FR" sz="2400" u="none" cap="none" strike="noStrike">
                <a:solidFill>
                  <a:schemeClr val="dk1"/>
                </a:solidFill>
                <a:latin typeface="Arial"/>
                <a:ea typeface="Arial"/>
                <a:cs typeface="Arial"/>
                <a:sym typeface="Arial"/>
              </a:rPr>
              <a:t>To enable knowledge discovery</a:t>
            </a:r>
            <a:r>
              <a:rPr b="0" i="0" lang="fr-FR" sz="2400" u="none" cap="none" strike="noStrike">
                <a:solidFill>
                  <a:srgbClr val="000000"/>
                </a:solidFill>
                <a:latin typeface="Arial"/>
                <a:ea typeface="Arial"/>
                <a:cs typeface="Arial"/>
                <a:sym typeface="Arial"/>
              </a:rPr>
              <a:t>:</a:t>
            </a:r>
            <a:r>
              <a:rPr b="0" i="0" lang="fr-FR" sz="2400" u="none" cap="none" strike="noStrike">
                <a:solidFill>
                  <a:schemeClr val="dk1"/>
                </a:solidFill>
                <a:latin typeface="Arial"/>
                <a:ea typeface="Arial"/>
                <a:cs typeface="Arial"/>
                <a:sym typeface="Arial"/>
              </a:rPr>
              <a:t> </a:t>
            </a:r>
            <a:r>
              <a:rPr b="0" i="0" lang="fr-FR" sz="2400" u="none" cap="none" strike="noStrike">
                <a:solidFill>
                  <a:srgbClr val="0070C0"/>
                </a:solidFill>
                <a:latin typeface="Arial"/>
                <a:ea typeface="Arial"/>
                <a:cs typeface="Arial"/>
                <a:sym typeface="Arial"/>
              </a:rPr>
              <a:t>metadata about the experiment, controlled vocabularies, ontologies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
          <p:cNvSpPr txBox="1"/>
          <p:nvPr>
            <p:ph type="title"/>
          </p:nvPr>
        </p:nvSpPr>
        <p:spPr>
          <a:xfrm>
            <a:off x="0" y="0"/>
            <a:ext cx="7886700" cy="765405"/>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Data standards for FAIR</a:t>
            </a:r>
            <a:endParaRPr/>
          </a:p>
        </p:txBody>
      </p:sp>
      <p:sp>
        <p:nvSpPr>
          <p:cNvPr id="225" name="Google Shape;225;p5"/>
          <p:cNvSpPr txBox="1"/>
          <p:nvPr>
            <p:ph idx="1" type="body"/>
          </p:nvPr>
        </p:nvSpPr>
        <p:spPr>
          <a:xfrm>
            <a:off x="0" y="710965"/>
            <a:ext cx="5399317" cy="2670991"/>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A3A6"/>
              </a:buClr>
              <a:buSzPts val="2600"/>
              <a:buNone/>
            </a:pPr>
            <a:r>
              <a:rPr lang="fr-FR"/>
              <a:t>  Semantic</a:t>
            </a:r>
            <a:endParaRPr/>
          </a:p>
          <a:p>
            <a:pPr indent="-342880" lvl="1" marL="800060" rtl="0" algn="l">
              <a:lnSpc>
                <a:spcPct val="90000"/>
              </a:lnSpc>
              <a:spcBef>
                <a:spcPts val="500"/>
              </a:spcBef>
              <a:spcAft>
                <a:spcPts val="0"/>
              </a:spcAft>
              <a:buClr>
                <a:srgbClr val="656565"/>
              </a:buClr>
              <a:buSzPts val="900"/>
              <a:buChar char="◆"/>
            </a:pPr>
            <a:r>
              <a:rPr b="0" lang="fr-FR"/>
              <a:t>Description of the data</a:t>
            </a:r>
            <a:endParaRPr/>
          </a:p>
          <a:p>
            <a:pPr indent="-342880" lvl="1" marL="800060" rtl="0" algn="l">
              <a:lnSpc>
                <a:spcPct val="90000"/>
              </a:lnSpc>
              <a:spcBef>
                <a:spcPts val="500"/>
              </a:spcBef>
              <a:spcAft>
                <a:spcPts val="0"/>
              </a:spcAft>
              <a:buClr>
                <a:srgbClr val="656565"/>
              </a:buClr>
              <a:buSzPts val="900"/>
              <a:buChar char="◆"/>
            </a:pPr>
            <a:r>
              <a:rPr b="0" lang="fr-FR"/>
              <a:t>Controlled vocabularies: term name and definitions</a:t>
            </a:r>
            <a:endParaRPr/>
          </a:p>
          <a:p>
            <a:pPr indent="-342880" lvl="1" marL="800060" rtl="0" algn="l">
              <a:lnSpc>
                <a:spcPct val="90000"/>
              </a:lnSpc>
              <a:spcBef>
                <a:spcPts val="500"/>
              </a:spcBef>
              <a:spcAft>
                <a:spcPts val="0"/>
              </a:spcAft>
              <a:buClr>
                <a:srgbClr val="656565"/>
              </a:buClr>
              <a:buSzPts val="900"/>
              <a:buChar char="◆"/>
            </a:pPr>
            <a:r>
              <a:rPr b="0" lang="fr-FR"/>
              <a:t>Ontologies: semantic links between terms</a:t>
            </a:r>
            <a:endParaRPr/>
          </a:p>
          <a:p>
            <a:pPr indent="-342880" lvl="1" marL="800060" rtl="0" algn="l">
              <a:lnSpc>
                <a:spcPct val="90000"/>
              </a:lnSpc>
              <a:spcBef>
                <a:spcPts val="500"/>
              </a:spcBef>
              <a:spcAft>
                <a:spcPts val="0"/>
              </a:spcAft>
              <a:buClr>
                <a:srgbClr val="656565"/>
              </a:buClr>
              <a:buSzPts val="900"/>
              <a:buChar char="◆"/>
            </a:pPr>
            <a:r>
              <a:rPr b="0" i="1" lang="fr-FR"/>
              <a:t>Biologist </a:t>
            </a:r>
            <a:r>
              <a:rPr b="0" lang="fr-FR"/>
              <a:t>driven</a:t>
            </a:r>
            <a:endParaRPr/>
          </a:p>
          <a:p>
            <a:pPr indent="-63500" lvl="0" marL="228600" rtl="0" algn="l">
              <a:lnSpc>
                <a:spcPct val="90000"/>
              </a:lnSpc>
              <a:spcBef>
                <a:spcPts val="1000"/>
              </a:spcBef>
              <a:spcAft>
                <a:spcPts val="0"/>
              </a:spcAft>
              <a:buClr>
                <a:srgbClr val="00A3A6"/>
              </a:buClr>
              <a:buSzPts val="2600"/>
              <a:buNone/>
            </a:pPr>
            <a:r>
              <a:t/>
            </a:r>
            <a:endParaRPr/>
          </a:p>
        </p:txBody>
      </p:sp>
      <p:pic>
        <p:nvPicPr>
          <p:cNvPr id="226" name="Google Shape;226;p5"/>
          <p:cNvPicPr preferRelativeResize="0"/>
          <p:nvPr/>
        </p:nvPicPr>
        <p:blipFill rotWithShape="1">
          <a:blip r:embed="rId3">
            <a:alphaModFix/>
          </a:blip>
          <a:srcRect b="0" l="0" r="0" t="0"/>
          <a:stretch/>
        </p:blipFill>
        <p:spPr>
          <a:xfrm>
            <a:off x="2813915" y="2664361"/>
            <a:ext cx="2262951" cy="451319"/>
          </a:xfrm>
          <a:prstGeom prst="rect">
            <a:avLst/>
          </a:prstGeom>
          <a:noFill/>
          <a:ln>
            <a:noFill/>
          </a:ln>
        </p:spPr>
      </p:pic>
      <p:pic>
        <p:nvPicPr>
          <p:cNvPr descr="http://www.cropontology.org/images/Crop_Ontology_logo.png" id="227" name="Google Shape;227;p5"/>
          <p:cNvPicPr preferRelativeResize="0"/>
          <p:nvPr/>
        </p:nvPicPr>
        <p:blipFill rotWithShape="1">
          <a:blip r:embed="rId4">
            <a:alphaModFix/>
          </a:blip>
          <a:srcRect b="0" l="0" r="0" t="0"/>
          <a:stretch/>
        </p:blipFill>
        <p:spPr>
          <a:xfrm>
            <a:off x="3641939" y="2288992"/>
            <a:ext cx="1619700" cy="572400"/>
          </a:xfrm>
          <a:prstGeom prst="rect">
            <a:avLst/>
          </a:prstGeom>
          <a:noFill/>
          <a:ln>
            <a:noFill/>
          </a:ln>
        </p:spPr>
      </p:pic>
      <p:grpSp>
        <p:nvGrpSpPr>
          <p:cNvPr id="228" name="Google Shape;228;p5"/>
          <p:cNvGrpSpPr/>
          <p:nvPr/>
        </p:nvGrpSpPr>
        <p:grpSpPr>
          <a:xfrm>
            <a:off x="5993256" y="301984"/>
            <a:ext cx="6096000" cy="2585323"/>
            <a:chOff x="5951984" y="869663"/>
            <a:chExt cx="6096000" cy="2585323"/>
          </a:xfrm>
        </p:grpSpPr>
        <p:sp>
          <p:nvSpPr>
            <p:cNvPr id="229" name="Google Shape;229;p5"/>
            <p:cNvSpPr/>
            <p:nvPr/>
          </p:nvSpPr>
          <p:spPr>
            <a:xfrm>
              <a:off x="5951984" y="869663"/>
              <a:ext cx="6096000" cy="2585323"/>
            </a:xfrm>
            <a:prstGeom prst="rect">
              <a:avLst/>
            </a:prstGeom>
            <a:noFill/>
            <a:ln cap="flat" cmpd="sng" w="9525">
              <a:solidFill>
                <a:srgbClr val="BFBFB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0" i="0" lang="fr-FR" sz="2600" u="none" cap="none" strike="noStrike">
                  <a:solidFill>
                    <a:srgbClr val="00A3A6"/>
                  </a:solidFill>
                  <a:latin typeface="Calibri"/>
                  <a:ea typeface="Calibri"/>
                  <a:cs typeface="Calibri"/>
                  <a:sym typeface="Calibri"/>
                </a:rPr>
                <a:t>Structure</a:t>
              </a:r>
              <a:endParaRPr b="0" i="0" sz="1400" u="none" cap="none" strike="noStrike">
                <a:solidFill>
                  <a:srgbClr val="000000"/>
                </a:solidFill>
                <a:latin typeface="Arial"/>
                <a:ea typeface="Arial"/>
                <a:cs typeface="Arial"/>
                <a:sym typeface="Arial"/>
              </a:endParaRPr>
            </a:p>
            <a:p>
              <a:pPr indent="-285744" lvl="1" marL="742932"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Formatting and Organizing the data</a:t>
              </a:r>
              <a:endParaRPr b="0" i="0" sz="1400" u="none" cap="none" strike="noStrike">
                <a:solidFill>
                  <a:srgbClr val="000000"/>
                </a:solidFill>
                <a:latin typeface="Arial"/>
                <a:ea typeface="Arial"/>
                <a:cs typeface="Arial"/>
                <a:sym typeface="Arial"/>
              </a:endParaRPr>
            </a:p>
            <a:p>
              <a:pPr indent="-285744" lvl="1" marL="742932"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Data Models</a:t>
              </a:r>
              <a:endParaRPr b="0" i="0" sz="1400" u="none" cap="none" strike="noStrike">
                <a:solidFill>
                  <a:srgbClr val="000000"/>
                </a:solidFill>
                <a:latin typeface="Arial"/>
                <a:ea typeface="Arial"/>
                <a:cs typeface="Arial"/>
                <a:sym typeface="Arial"/>
              </a:endParaRPr>
            </a:p>
            <a:p>
              <a:pPr indent="-285744" lvl="1" marL="742932"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Standards : CSV, VCF, GFF, MIAPPE</a:t>
              </a:r>
              <a:r>
                <a:rPr b="0" i="0" lang="fr-FR" sz="2000" u="sng" cap="none" strike="noStrike">
                  <a:solidFill>
                    <a:srgbClr val="000000"/>
                  </a:solidFill>
                  <a:latin typeface="Corbel"/>
                  <a:ea typeface="Corbel"/>
                  <a:cs typeface="Corbel"/>
                  <a:sym typeface="Corbel"/>
                </a:rPr>
                <a:t> </a:t>
              </a:r>
              <a:r>
                <a:rPr b="0" i="0" lang="fr-FR" sz="2000" u="none" cap="none" strike="noStrike">
                  <a:solidFill>
                    <a:srgbClr val="000000"/>
                  </a:solidFill>
                  <a:latin typeface="Corbel"/>
                  <a:ea typeface="Corbel"/>
                  <a:cs typeface="Corbel"/>
                  <a:sym typeface="Corbel"/>
                </a:rPr>
                <a:t>(</a:t>
              </a:r>
              <a:r>
                <a:rPr b="0" i="0" lang="fr-FR" sz="2000" u="sng" cap="none" strike="noStrike">
                  <a:solidFill>
                    <a:srgbClr val="000000"/>
                  </a:solidFill>
                  <a:latin typeface="Corbel"/>
                  <a:ea typeface="Corbel"/>
                  <a:cs typeface="Corbel"/>
                  <a:sym typeface="Corbel"/>
                  <a:hlinkClick r:id="rId5">
                    <a:extLst>
                      <a:ext uri="{A12FA001-AC4F-418D-AE19-62706E023703}">
                        <ahyp:hlinkClr val="tx"/>
                      </a:ext>
                    </a:extLst>
                  </a:hlinkClick>
                </a:rPr>
                <a:t>www.miappe.org</a:t>
              </a:r>
              <a:r>
                <a:rPr b="0" i="0" lang="fr-FR" sz="2000" u="none" cap="none" strike="noStrike">
                  <a:solidFill>
                    <a:srgbClr val="000000"/>
                  </a:solidFill>
                  <a:latin typeface="Corbel"/>
                  <a:ea typeface="Corbel"/>
                  <a:cs typeface="Corbel"/>
                  <a:sym typeface="Corbel"/>
                </a:rPr>
                <a:t>) , etc…</a:t>
              </a:r>
              <a:endParaRPr b="0" i="0" sz="1400" u="none" cap="none" strike="noStrike">
                <a:solidFill>
                  <a:srgbClr val="000000"/>
                </a:solidFill>
                <a:latin typeface="Arial"/>
                <a:ea typeface="Arial"/>
                <a:cs typeface="Arial"/>
                <a:sym typeface="Arial"/>
              </a:endParaRPr>
            </a:p>
            <a:p>
              <a:pPr indent="-285744" lvl="1" marL="742932" marR="0" rtl="0" algn="l">
                <a:lnSpc>
                  <a:spcPct val="100000"/>
                </a:lnSpc>
                <a:spcBef>
                  <a:spcPts val="1000"/>
                </a:spcBef>
                <a:spcAft>
                  <a:spcPts val="0"/>
                </a:spcAft>
                <a:buClr>
                  <a:srgbClr val="6076B4"/>
                </a:buClr>
                <a:buSzPts val="2000"/>
                <a:buFont typeface="Times"/>
                <a:buChar char="•"/>
              </a:pPr>
              <a:r>
                <a:rPr b="0" i="1" lang="fr-FR" sz="2000" u="none" cap="none" strike="noStrike">
                  <a:solidFill>
                    <a:srgbClr val="000000"/>
                  </a:solidFill>
                  <a:latin typeface="Corbel"/>
                  <a:ea typeface="Corbel"/>
                  <a:cs typeface="Corbel"/>
                  <a:sym typeface="Corbel"/>
                </a:rPr>
                <a:t>Biologist &amp; Computer scientist </a:t>
              </a:r>
              <a:r>
                <a:rPr b="0" i="0" lang="fr-FR" sz="2000" u="none" cap="none" strike="noStrike">
                  <a:solidFill>
                    <a:srgbClr val="000000"/>
                  </a:solidFill>
                  <a:latin typeface="Corbel"/>
                  <a:ea typeface="Corbel"/>
                  <a:cs typeface="Corbel"/>
                  <a:sym typeface="Corbel"/>
                </a:rPr>
                <a:t>driven</a:t>
              </a:r>
              <a:endParaRPr b="0" i="0" sz="1400" u="none" cap="none" strike="noStrike">
                <a:solidFill>
                  <a:srgbClr val="000000"/>
                </a:solidFill>
                <a:latin typeface="Arial"/>
                <a:ea typeface="Arial"/>
                <a:cs typeface="Arial"/>
                <a:sym typeface="Arial"/>
              </a:endParaRPr>
            </a:p>
          </p:txBody>
        </p:sp>
        <p:pic>
          <p:nvPicPr>
            <p:cNvPr id="230" name="Google Shape;230;p5"/>
            <p:cNvPicPr preferRelativeResize="0"/>
            <p:nvPr/>
          </p:nvPicPr>
          <p:blipFill rotWithShape="1">
            <a:blip r:embed="rId6">
              <a:alphaModFix/>
            </a:blip>
            <a:srcRect b="0" l="0" r="0" t="0"/>
            <a:stretch/>
          </p:blipFill>
          <p:spPr>
            <a:xfrm>
              <a:off x="10688984" y="1982838"/>
              <a:ext cx="1359000" cy="432965"/>
            </a:xfrm>
            <a:prstGeom prst="rect">
              <a:avLst/>
            </a:prstGeom>
            <a:noFill/>
            <a:ln cap="flat" cmpd="sng" w="9525">
              <a:solidFill>
                <a:srgbClr val="000000"/>
              </a:solidFill>
              <a:prstDash val="solid"/>
              <a:miter lim="800000"/>
              <a:headEnd len="sm" w="sm" type="none"/>
              <a:tailEnd len="sm" w="sm" type="none"/>
            </a:ln>
          </p:spPr>
        </p:pic>
      </p:grpSp>
      <p:grpSp>
        <p:nvGrpSpPr>
          <p:cNvPr id="231" name="Google Shape;231;p5"/>
          <p:cNvGrpSpPr/>
          <p:nvPr/>
        </p:nvGrpSpPr>
        <p:grpSpPr>
          <a:xfrm>
            <a:off x="4362253" y="4093047"/>
            <a:ext cx="5616624" cy="2723823"/>
            <a:chOff x="2495600" y="3951121"/>
            <a:chExt cx="5616624" cy="2723823"/>
          </a:xfrm>
        </p:grpSpPr>
        <p:sp>
          <p:nvSpPr>
            <p:cNvPr id="232" name="Google Shape;232;p5"/>
            <p:cNvSpPr/>
            <p:nvPr/>
          </p:nvSpPr>
          <p:spPr>
            <a:xfrm>
              <a:off x="2495600" y="3951121"/>
              <a:ext cx="5616624" cy="2723823"/>
            </a:xfrm>
            <a:prstGeom prst="rect">
              <a:avLst/>
            </a:prstGeom>
            <a:no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0" i="0" lang="fr-FR" sz="2600" u="none" cap="none" strike="noStrike">
                  <a:solidFill>
                    <a:srgbClr val="00A3A6"/>
                  </a:solidFill>
                  <a:latin typeface="Calibri"/>
                  <a:ea typeface="Calibri"/>
                  <a:cs typeface="Calibri"/>
                  <a:sym typeface="Calibri"/>
                </a:rPr>
                <a:t>Technical</a:t>
              </a:r>
              <a:endParaRPr b="0" i="0" sz="1400" u="none" cap="none" strike="noStrike">
                <a:solidFill>
                  <a:srgbClr val="000000"/>
                </a:solidFill>
                <a:latin typeface="Arial"/>
                <a:ea typeface="Arial"/>
                <a:cs typeface="Arial"/>
                <a:sym typeface="Arial"/>
              </a:endParaRPr>
            </a:p>
            <a:p>
              <a:pPr indent="-285744" lvl="1" marL="742932"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Data integration and sharing</a:t>
              </a:r>
              <a:endParaRPr b="0" i="0" sz="1400" u="none" cap="none" strike="noStrike">
                <a:solidFill>
                  <a:srgbClr val="000000"/>
                </a:solidFill>
                <a:latin typeface="Arial"/>
                <a:ea typeface="Arial"/>
                <a:cs typeface="Arial"/>
                <a:sym typeface="Arial"/>
              </a:endParaRPr>
            </a:p>
            <a:p>
              <a:pPr indent="-285744" lvl="1" marL="742932"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Interoperability : tools and systems</a:t>
              </a:r>
              <a:endParaRPr b="0" i="0" sz="1400" u="none" cap="none" strike="noStrike">
                <a:solidFill>
                  <a:srgbClr val="000000"/>
                </a:solidFill>
                <a:latin typeface="Arial"/>
                <a:ea typeface="Arial"/>
                <a:cs typeface="Arial"/>
                <a:sym typeface="Arial"/>
              </a:endParaRPr>
            </a:p>
            <a:p>
              <a:pPr indent="-228594" lvl="2" marL="1142971"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GA4GH </a:t>
              </a:r>
              <a:endParaRPr b="0" i="0" sz="1400" u="none" cap="none" strike="noStrike">
                <a:solidFill>
                  <a:srgbClr val="000000"/>
                </a:solidFill>
                <a:latin typeface="Arial"/>
                <a:ea typeface="Arial"/>
                <a:cs typeface="Arial"/>
                <a:sym typeface="Arial"/>
              </a:endParaRPr>
            </a:p>
            <a:p>
              <a:pPr indent="-228594" lvl="2" marL="1142971" marR="0" rtl="0" algn="l">
                <a:lnSpc>
                  <a:spcPct val="100000"/>
                </a:lnSpc>
                <a:spcBef>
                  <a:spcPts val="1000"/>
                </a:spcBef>
                <a:spcAft>
                  <a:spcPts val="0"/>
                </a:spcAft>
                <a:buClr>
                  <a:srgbClr val="6076B4"/>
                </a:buClr>
                <a:buSzPts val="2000"/>
                <a:buFont typeface="Times"/>
                <a:buChar char="•"/>
              </a:pPr>
              <a:r>
                <a:rPr b="0" i="0" lang="fr-FR" sz="2000" u="none" cap="none" strike="noStrike">
                  <a:solidFill>
                    <a:srgbClr val="000000"/>
                  </a:solidFill>
                  <a:latin typeface="Corbel"/>
                  <a:ea typeface="Corbel"/>
                  <a:cs typeface="Corbel"/>
                  <a:sym typeface="Corbel"/>
                </a:rPr>
                <a:t>Breeding API </a:t>
              </a:r>
              <a:r>
                <a:rPr b="0" i="0" lang="fr-FR" sz="2000" u="sng" cap="none" strike="noStrike">
                  <a:solidFill>
                    <a:srgbClr val="000000"/>
                  </a:solidFill>
                  <a:latin typeface="Corbel"/>
                  <a:ea typeface="Corbel"/>
                  <a:cs typeface="Corbel"/>
                  <a:sym typeface="Corbel"/>
                  <a:hlinkClick r:id="rId7">
                    <a:extLst>
                      <a:ext uri="{A12FA001-AC4F-418D-AE19-62706E023703}">
                        <ahyp:hlinkClr val="tx"/>
                      </a:ext>
                    </a:extLst>
                  </a:hlinkClick>
                </a:rPr>
                <a:t>www.brapi.org</a:t>
              </a:r>
              <a:r>
                <a:rPr b="0" i="0" lang="fr-FR" sz="2000" u="none" cap="none" strike="noStrike">
                  <a:solidFill>
                    <a:srgbClr val="000000"/>
                  </a:solidFill>
                  <a:latin typeface="Corbel"/>
                  <a:ea typeface="Corbel"/>
                  <a:cs typeface="Corbel"/>
                  <a:sym typeface="Corbel"/>
                </a:rPr>
                <a:t> </a:t>
              </a:r>
              <a:endParaRPr b="0" i="0" sz="2000" u="sng" cap="none" strike="noStrike">
                <a:solidFill>
                  <a:srgbClr val="000000"/>
                </a:solidFill>
                <a:latin typeface="Corbel"/>
                <a:ea typeface="Corbel"/>
                <a:cs typeface="Corbel"/>
                <a:sym typeface="Corbel"/>
              </a:endParaRPr>
            </a:p>
            <a:p>
              <a:pPr indent="-285744" lvl="1" marL="742932" marR="0" rtl="0" algn="l">
                <a:lnSpc>
                  <a:spcPct val="100000"/>
                </a:lnSpc>
                <a:spcBef>
                  <a:spcPts val="1000"/>
                </a:spcBef>
                <a:spcAft>
                  <a:spcPts val="0"/>
                </a:spcAft>
                <a:buClr>
                  <a:srgbClr val="6076B4"/>
                </a:buClr>
                <a:buSzPts val="2000"/>
                <a:buFont typeface="Times"/>
                <a:buChar char="•"/>
              </a:pPr>
              <a:r>
                <a:rPr b="0" i="1" lang="fr-FR" sz="2000" u="none" cap="none" strike="noStrike">
                  <a:solidFill>
                    <a:srgbClr val="000000"/>
                  </a:solidFill>
                  <a:latin typeface="Corbel"/>
                  <a:ea typeface="Corbel"/>
                  <a:cs typeface="Corbel"/>
                  <a:sym typeface="Corbel"/>
                </a:rPr>
                <a:t>Computer scientist </a:t>
              </a:r>
              <a:r>
                <a:rPr b="0" i="0" lang="fr-FR" sz="2000" u="none" cap="none" strike="noStrike">
                  <a:solidFill>
                    <a:srgbClr val="000000"/>
                  </a:solidFill>
                  <a:latin typeface="Corbel"/>
                  <a:ea typeface="Corbel"/>
                  <a:cs typeface="Corbel"/>
                  <a:sym typeface="Corbel"/>
                </a:rPr>
                <a:t>driven</a:t>
              </a:r>
              <a:endParaRPr b="0" i="0" sz="1400" u="none" cap="none" strike="noStrike">
                <a:solidFill>
                  <a:srgbClr val="000000"/>
                </a:solidFill>
                <a:latin typeface="Arial"/>
                <a:ea typeface="Arial"/>
                <a:cs typeface="Arial"/>
                <a:sym typeface="Arial"/>
              </a:endParaRPr>
            </a:p>
          </p:txBody>
        </p:sp>
        <p:pic>
          <p:nvPicPr>
            <p:cNvPr id="233" name="Google Shape;233;p5"/>
            <p:cNvPicPr preferRelativeResize="0"/>
            <p:nvPr/>
          </p:nvPicPr>
          <p:blipFill rotWithShape="1">
            <a:blip r:embed="rId8">
              <a:alphaModFix/>
            </a:blip>
            <a:srcRect b="0" l="0" r="0" t="0"/>
            <a:stretch/>
          </p:blipFill>
          <p:spPr>
            <a:xfrm>
              <a:off x="6888090" y="5791852"/>
              <a:ext cx="1091951" cy="240203"/>
            </a:xfrm>
            <a:prstGeom prst="rect">
              <a:avLst/>
            </a:prstGeom>
            <a:noFill/>
            <a:ln>
              <a:noFill/>
            </a:ln>
          </p:spPr>
        </p:pic>
        <p:pic>
          <p:nvPicPr>
            <p:cNvPr id="234" name="Google Shape;234;p5"/>
            <p:cNvPicPr preferRelativeResize="0"/>
            <p:nvPr/>
          </p:nvPicPr>
          <p:blipFill rotWithShape="1">
            <a:blip r:embed="rId9">
              <a:alphaModFix/>
            </a:blip>
            <a:srcRect b="0" l="0" r="0" t="0"/>
            <a:stretch/>
          </p:blipFill>
          <p:spPr>
            <a:xfrm>
              <a:off x="6451325" y="5356563"/>
              <a:ext cx="436763" cy="425979"/>
            </a:xfrm>
            <a:prstGeom prst="rect">
              <a:avLst/>
            </a:prstGeom>
            <a:noFill/>
            <a:ln>
              <a:noFill/>
            </a:ln>
          </p:spPr>
        </p:pic>
      </p:grpSp>
      <p:sp>
        <p:nvSpPr>
          <p:cNvPr id="235" name="Google Shape;235;p5"/>
          <p:cNvSpPr/>
          <p:nvPr/>
        </p:nvSpPr>
        <p:spPr>
          <a:xfrm>
            <a:off x="3641939" y="2434903"/>
            <a:ext cx="3289942" cy="2082284"/>
          </a:xfrm>
          <a:prstGeom prst="ellipse">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70C0"/>
                </a:solidFill>
                <a:latin typeface="Arial"/>
                <a:ea typeface="Arial"/>
                <a:cs typeface="Arial"/>
                <a:sym typeface="Arial"/>
              </a:rPr>
              <a:t>Persistent Unique Identifiers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Arial"/>
                <a:ea typeface="Arial"/>
                <a:cs typeface="Arial"/>
                <a:sym typeface="Arial"/>
              </a:rPr>
              <a:t>URI, gene ID, accessions ID, Trait ID, DOI,…</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6"/>
          <p:cNvSpPr txBox="1"/>
          <p:nvPr>
            <p:ph type="title"/>
          </p:nvPr>
        </p:nvSpPr>
        <p:spPr>
          <a:xfrm>
            <a:off x="594736" y="0"/>
            <a:ext cx="6954696" cy="908720"/>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Phenotype </a:t>
            </a:r>
            <a:r>
              <a:rPr lang="fr-FR" u="sng"/>
              <a:t>Structure</a:t>
            </a:r>
            <a:r>
              <a:rPr lang="fr-FR"/>
              <a:t> Standard</a:t>
            </a:r>
            <a:endParaRPr/>
          </a:p>
        </p:txBody>
      </p:sp>
      <p:sp>
        <p:nvSpPr>
          <p:cNvPr id="241" name="Google Shape;241;p6"/>
          <p:cNvSpPr txBox="1"/>
          <p:nvPr>
            <p:ph idx="1" type="body"/>
          </p:nvPr>
        </p:nvSpPr>
        <p:spPr>
          <a:xfrm>
            <a:off x="329355" y="1428751"/>
            <a:ext cx="11617291" cy="50014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A3A6"/>
              </a:buClr>
              <a:buSzPts val="2600"/>
              <a:buNone/>
            </a:pPr>
            <a:r>
              <a:rPr lang="fr-FR" u="sng"/>
              <a:t>Minimal Information About Plant Phenotyping Experiment : version 1.1 (Jan 2019)</a:t>
            </a:r>
            <a:endParaRPr/>
          </a:p>
          <a:p>
            <a:pPr indent="0" lvl="0" marL="0" rtl="0" algn="l">
              <a:lnSpc>
                <a:spcPct val="90000"/>
              </a:lnSpc>
              <a:spcBef>
                <a:spcPts val="1000"/>
              </a:spcBef>
              <a:spcAft>
                <a:spcPts val="0"/>
              </a:spcAft>
              <a:buClr>
                <a:srgbClr val="00A3A6"/>
              </a:buClr>
              <a:buSzPts val="2600"/>
              <a:buNone/>
            </a:pPr>
            <a:r>
              <a:rPr lang="fr-FR" u="sng">
                <a:solidFill>
                  <a:schemeClr val="hlink"/>
                </a:solidFill>
                <a:hlinkClick r:id="rId3"/>
              </a:rPr>
              <a:t>www.miappe.org</a:t>
            </a:r>
            <a:r>
              <a:rPr lang="fr-FR" u="sng"/>
              <a:t> </a:t>
            </a:r>
            <a:endParaRPr/>
          </a:p>
          <a:p>
            <a:pPr indent="-228600" lvl="0" marL="228600" rtl="0" algn="l">
              <a:lnSpc>
                <a:spcPct val="90000"/>
              </a:lnSpc>
              <a:spcBef>
                <a:spcPts val="1000"/>
              </a:spcBef>
              <a:spcAft>
                <a:spcPts val="0"/>
              </a:spcAft>
              <a:buClr>
                <a:srgbClr val="00A3A6"/>
              </a:buClr>
              <a:buSzPts val="2600"/>
              <a:buChar char="•"/>
            </a:pPr>
            <a:r>
              <a:rPr lang="fr-FR"/>
              <a:t>Many stakeholders</a:t>
            </a:r>
            <a:endParaRPr/>
          </a:p>
          <a:p>
            <a:pPr indent="-342880" lvl="1" marL="800060" rtl="0" algn="l">
              <a:lnSpc>
                <a:spcPct val="90000"/>
              </a:lnSpc>
              <a:spcBef>
                <a:spcPts val="500"/>
              </a:spcBef>
              <a:spcAft>
                <a:spcPts val="0"/>
              </a:spcAft>
              <a:buClr>
                <a:srgbClr val="656565"/>
              </a:buClr>
              <a:buSzPts val="900"/>
              <a:buChar char="◆"/>
            </a:pPr>
            <a:r>
              <a:rPr lang="fr-FR"/>
              <a:t>Elixir, Emphasis, Bioversity, North American PPN</a:t>
            </a:r>
            <a:endParaRPr/>
          </a:p>
          <a:p>
            <a:pPr indent="-228600" lvl="0" marL="228600" rtl="0" algn="l">
              <a:lnSpc>
                <a:spcPct val="90000"/>
              </a:lnSpc>
              <a:spcBef>
                <a:spcPts val="1000"/>
              </a:spcBef>
              <a:spcAft>
                <a:spcPts val="0"/>
              </a:spcAft>
              <a:buClr>
                <a:srgbClr val="00A3A6"/>
              </a:buClr>
              <a:buSzPts val="2600"/>
              <a:buChar char="•"/>
            </a:pPr>
            <a:r>
              <a:rPr lang="fr-FR"/>
              <a:t>Open Community:</a:t>
            </a:r>
            <a:endParaRPr/>
          </a:p>
          <a:p>
            <a:pPr indent="-342880" lvl="1" marL="800060" rtl="0" algn="l">
              <a:lnSpc>
                <a:spcPct val="90000"/>
              </a:lnSpc>
              <a:spcBef>
                <a:spcPts val="500"/>
              </a:spcBef>
              <a:spcAft>
                <a:spcPts val="0"/>
              </a:spcAft>
              <a:buClr>
                <a:srgbClr val="656565"/>
              </a:buClr>
              <a:buSzPts val="900"/>
              <a:buChar char="◆"/>
            </a:pPr>
            <a:r>
              <a:rPr lang="fr-FR"/>
              <a:t>Request for comments</a:t>
            </a:r>
            <a:endParaRPr/>
          </a:p>
          <a:p>
            <a:pPr indent="-342880" lvl="1" marL="800060" rtl="0" algn="l">
              <a:lnSpc>
                <a:spcPct val="90000"/>
              </a:lnSpc>
              <a:spcBef>
                <a:spcPts val="500"/>
              </a:spcBef>
              <a:spcAft>
                <a:spcPts val="0"/>
              </a:spcAft>
              <a:buClr>
                <a:srgbClr val="656565"/>
              </a:buClr>
              <a:buSzPts val="900"/>
              <a:buChar char="◆"/>
            </a:pPr>
            <a:r>
              <a:rPr lang="fr-FR"/>
              <a:t>Github Feature requests</a:t>
            </a:r>
            <a:endParaRPr/>
          </a:p>
          <a:p>
            <a:pPr indent="-342880" lvl="1" marL="800060" rtl="0" algn="l">
              <a:lnSpc>
                <a:spcPct val="90000"/>
              </a:lnSpc>
              <a:spcBef>
                <a:spcPts val="500"/>
              </a:spcBef>
              <a:spcAft>
                <a:spcPts val="0"/>
              </a:spcAft>
              <a:buClr>
                <a:srgbClr val="656565"/>
              </a:buClr>
              <a:buSzPts val="900"/>
              <a:buChar char="◆"/>
            </a:pPr>
            <a:r>
              <a:rPr lang="fr-FR"/>
              <a:t>Mailing lists</a:t>
            </a:r>
            <a:endParaRPr/>
          </a:p>
          <a:p>
            <a:pPr indent="-342880" lvl="1" marL="800060" rtl="0" algn="l">
              <a:lnSpc>
                <a:spcPct val="90000"/>
              </a:lnSpc>
              <a:spcBef>
                <a:spcPts val="500"/>
              </a:spcBef>
              <a:spcAft>
                <a:spcPts val="0"/>
              </a:spcAft>
              <a:buClr>
                <a:srgbClr val="656565"/>
              </a:buClr>
              <a:buSzPts val="900"/>
              <a:buChar char="◆"/>
            </a:pPr>
            <a:r>
              <a:rPr lang="fr-FR"/>
              <a:t>Meetings &amp; Workgroups</a:t>
            </a:r>
            <a:endParaRPr/>
          </a:p>
          <a:p>
            <a:pPr indent="-228600" lvl="0" marL="228600" rtl="0" algn="l">
              <a:lnSpc>
                <a:spcPct val="90000"/>
              </a:lnSpc>
              <a:spcBef>
                <a:spcPts val="1000"/>
              </a:spcBef>
              <a:spcAft>
                <a:spcPts val="0"/>
              </a:spcAft>
              <a:buClr>
                <a:srgbClr val="00A3A6"/>
              </a:buClr>
              <a:buSzPts val="2600"/>
              <a:buChar char="•"/>
            </a:pPr>
            <a:r>
              <a:rPr lang="fr-FR"/>
              <a:t>Crops and woody plants</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a:p>
            <a:pPr indent="-63500" lvl="0" marL="228600" rtl="0" algn="l">
              <a:lnSpc>
                <a:spcPct val="90000"/>
              </a:lnSpc>
              <a:spcBef>
                <a:spcPts val="1000"/>
              </a:spcBef>
              <a:spcAft>
                <a:spcPts val="0"/>
              </a:spcAft>
              <a:buClr>
                <a:srgbClr val="00A3A6"/>
              </a:buClr>
              <a:buSzPts val="2600"/>
              <a:buNone/>
            </a:pPr>
            <a:r>
              <a:t/>
            </a:r>
            <a:endParaRPr/>
          </a:p>
        </p:txBody>
      </p:sp>
      <p:pic>
        <p:nvPicPr>
          <p:cNvPr id="242" name="Google Shape;242;p6"/>
          <p:cNvPicPr preferRelativeResize="0"/>
          <p:nvPr/>
        </p:nvPicPr>
        <p:blipFill rotWithShape="1">
          <a:blip r:embed="rId4">
            <a:alphaModFix/>
          </a:blip>
          <a:srcRect b="0" l="0" r="0" t="0"/>
          <a:stretch/>
        </p:blipFill>
        <p:spPr>
          <a:xfrm>
            <a:off x="7596600" y="1"/>
            <a:ext cx="4568825" cy="1428751"/>
          </a:xfrm>
          <a:prstGeom prst="rect">
            <a:avLst/>
          </a:prstGeom>
          <a:noFill/>
          <a:ln>
            <a:noFill/>
          </a:ln>
        </p:spPr>
      </p:pic>
      <p:pic>
        <p:nvPicPr>
          <p:cNvPr id="243" name="Google Shape;243;p6"/>
          <p:cNvPicPr preferRelativeResize="0"/>
          <p:nvPr/>
        </p:nvPicPr>
        <p:blipFill rotWithShape="1">
          <a:blip r:embed="rId5">
            <a:alphaModFix/>
          </a:blip>
          <a:srcRect b="0" l="0" r="0" t="0"/>
          <a:stretch/>
        </p:blipFill>
        <p:spPr>
          <a:xfrm>
            <a:off x="6861587" y="3228977"/>
            <a:ext cx="5303837" cy="2765425"/>
          </a:xfrm>
          <a:prstGeom prst="rect">
            <a:avLst/>
          </a:prstGeom>
          <a:noFill/>
          <a:ln>
            <a:noFill/>
          </a:ln>
        </p:spPr>
      </p:pic>
      <p:sp>
        <p:nvSpPr>
          <p:cNvPr id="244" name="Google Shape;244;p6"/>
          <p:cNvSpPr txBox="1"/>
          <p:nvPr/>
        </p:nvSpPr>
        <p:spPr>
          <a:xfrm>
            <a:off x="974993" y="5372098"/>
            <a:ext cx="6194182" cy="927955"/>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127000" marR="0" rtl="0" algn="l">
              <a:lnSpc>
                <a:spcPct val="100000"/>
              </a:lnSpc>
              <a:spcBef>
                <a:spcPts val="0"/>
              </a:spcBef>
              <a:spcAft>
                <a:spcPts val="0"/>
              </a:spcAft>
              <a:buClr>
                <a:srgbClr val="000000"/>
              </a:buClr>
              <a:buSzPts val="1600"/>
              <a:buFont typeface="Arial"/>
              <a:buNone/>
            </a:pPr>
            <a:r>
              <a:rPr b="0" i="0" lang="fr-FR" sz="1600" u="none" cap="none" strike="noStrike">
                <a:solidFill>
                  <a:srgbClr val="0070C0"/>
                </a:solidFill>
                <a:latin typeface="Corbel"/>
                <a:ea typeface="Corbel"/>
                <a:cs typeface="Corbel"/>
                <a:sym typeface="Corbel"/>
              </a:rPr>
              <a:t>Papoutsoglou </a:t>
            </a:r>
            <a:r>
              <a:rPr b="0" i="1" lang="fr-FR" sz="1600" u="none" cap="none" strike="noStrike">
                <a:solidFill>
                  <a:srgbClr val="0070C0"/>
                </a:solidFill>
                <a:latin typeface="Corbel"/>
                <a:ea typeface="Corbel"/>
                <a:cs typeface="Corbel"/>
                <a:sym typeface="Corbel"/>
              </a:rPr>
              <a:t>et al</a:t>
            </a:r>
            <a:r>
              <a:rPr b="0" i="0" lang="fr-FR" sz="1600" u="none" cap="none" strike="noStrike">
                <a:solidFill>
                  <a:srgbClr val="0070C0"/>
                </a:solidFill>
                <a:latin typeface="Corbel"/>
                <a:ea typeface="Corbel"/>
                <a:cs typeface="Corbel"/>
                <a:sym typeface="Corbel"/>
              </a:rPr>
              <a:t>. (2020) Enabling reusability and interoperability of plant phenomic datasets with MIAPPE 1.1. New Phytol, 227:260-273; </a:t>
            </a:r>
            <a:r>
              <a:rPr b="1" i="0" lang="fr-FR" sz="1600" u="sng" cap="none" strike="noStrike">
                <a:solidFill>
                  <a:srgbClr val="0070C0"/>
                </a:solidFill>
                <a:latin typeface="Corbel"/>
                <a:ea typeface="Corbel"/>
                <a:cs typeface="Corbel"/>
                <a:sym typeface="Corbel"/>
                <a:hlinkClick r:id="rId6">
                  <a:extLst>
                    <a:ext uri="{A12FA001-AC4F-418D-AE19-62706E023703}">
                      <ahyp:hlinkClr val="tx"/>
                    </a:ext>
                  </a:extLst>
                </a:hlinkClick>
              </a:rPr>
              <a:t>https://doi.org/10.1111/nph.16544</a:t>
            </a:r>
            <a:r>
              <a:rPr b="0" i="0" lang="fr-FR" sz="1600" u="none" cap="none" strike="noStrike">
                <a:solidFill>
                  <a:srgbClr val="0070C0"/>
                </a:solidFill>
                <a:latin typeface="Corbel"/>
                <a:ea typeface="Corbel"/>
                <a:cs typeface="Corbel"/>
                <a:sym typeface="Corbel"/>
              </a:rPr>
              <a:t> </a:t>
            </a:r>
            <a:endParaRPr b="0" i="1" sz="1600" u="none" cap="none" strike="noStrike">
              <a:solidFill>
                <a:srgbClr val="0070C0"/>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7"/>
          <p:cNvSpPr txBox="1"/>
          <p:nvPr>
            <p:ph idx="1" type="body"/>
          </p:nvPr>
        </p:nvSpPr>
        <p:spPr>
          <a:xfrm>
            <a:off x="290456" y="1912489"/>
            <a:ext cx="10556384" cy="3732566"/>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rgbClr val="00A3A6"/>
              </a:buClr>
              <a:buSzPct val="100000"/>
              <a:buChar char="•"/>
            </a:pPr>
            <a:r>
              <a:rPr lang="fr-FR"/>
              <a:t>Biologist Friendly</a:t>
            </a:r>
            <a:endParaRPr/>
          </a:p>
          <a:p>
            <a:pPr indent="-228600" lvl="1" marL="685800" rtl="0" algn="l">
              <a:lnSpc>
                <a:spcPct val="90000"/>
              </a:lnSpc>
              <a:spcBef>
                <a:spcPts val="500"/>
              </a:spcBef>
              <a:spcAft>
                <a:spcPts val="0"/>
              </a:spcAft>
              <a:buClr>
                <a:schemeClr val="dk1"/>
              </a:buClr>
              <a:buSzPct val="100000"/>
              <a:buChar char="•"/>
            </a:pPr>
            <a:r>
              <a:rPr lang="fr-FR"/>
              <a:t>Clear definitions and examples</a:t>
            </a:r>
            <a:endParaRPr/>
          </a:p>
          <a:p>
            <a:pPr indent="-228600" lvl="1" marL="685800" rtl="0" algn="l">
              <a:lnSpc>
                <a:spcPct val="90000"/>
              </a:lnSpc>
              <a:spcBef>
                <a:spcPts val="500"/>
              </a:spcBef>
              <a:spcAft>
                <a:spcPts val="0"/>
              </a:spcAft>
              <a:buClr>
                <a:schemeClr val="dk1"/>
              </a:buClr>
              <a:buSzPct val="100000"/>
              <a:buChar char="•"/>
            </a:pPr>
            <a:r>
              <a:rPr lang="fr-FR"/>
              <a:t>Excel templates</a:t>
            </a:r>
            <a:endParaRPr/>
          </a:p>
          <a:p>
            <a:pPr indent="-228600" lvl="1" marL="685800" rtl="0" algn="l">
              <a:lnSpc>
                <a:spcPct val="90000"/>
              </a:lnSpc>
              <a:spcBef>
                <a:spcPts val="500"/>
              </a:spcBef>
              <a:spcAft>
                <a:spcPts val="0"/>
              </a:spcAft>
              <a:buClr>
                <a:schemeClr val="dk1"/>
              </a:buClr>
              <a:buSzPct val="100000"/>
              <a:buChar char="•"/>
            </a:pPr>
            <a:r>
              <a:rPr lang="fr-FR"/>
              <a:t>Trainings</a:t>
            </a:r>
            <a:endParaRPr/>
          </a:p>
          <a:p>
            <a:pPr indent="-228600" lvl="0" marL="228600" rtl="0" algn="l">
              <a:lnSpc>
                <a:spcPct val="90000"/>
              </a:lnSpc>
              <a:spcBef>
                <a:spcPts val="1000"/>
              </a:spcBef>
              <a:spcAft>
                <a:spcPts val="0"/>
              </a:spcAft>
              <a:buClr>
                <a:srgbClr val="00A3A6"/>
              </a:buClr>
              <a:buSzPct val="100000"/>
              <a:buChar char="•"/>
            </a:pPr>
            <a:r>
              <a:rPr lang="fr-FR"/>
              <a:t>Minimal and sufficient list of metadata:</a:t>
            </a:r>
            <a:endParaRPr/>
          </a:p>
          <a:p>
            <a:pPr indent="-228600" lvl="1" marL="685800" rtl="0" algn="l">
              <a:lnSpc>
                <a:spcPct val="90000"/>
              </a:lnSpc>
              <a:spcBef>
                <a:spcPts val="500"/>
              </a:spcBef>
              <a:spcAft>
                <a:spcPts val="0"/>
              </a:spcAft>
              <a:buClr>
                <a:schemeClr val="dk1"/>
              </a:buClr>
              <a:buSzPct val="100000"/>
              <a:buChar char="•"/>
            </a:pPr>
            <a:r>
              <a:rPr lang="fr-FR"/>
              <a:t>The objective of the experiment</a:t>
            </a:r>
            <a:endParaRPr/>
          </a:p>
          <a:p>
            <a:pPr indent="-228600" lvl="1" marL="685800" rtl="0" algn="l">
              <a:lnSpc>
                <a:spcPct val="90000"/>
              </a:lnSpc>
              <a:spcBef>
                <a:spcPts val="500"/>
              </a:spcBef>
              <a:spcAft>
                <a:spcPts val="0"/>
              </a:spcAft>
              <a:buClr>
                <a:schemeClr val="dk1"/>
              </a:buClr>
              <a:buSzPct val="100000"/>
              <a:buChar char="•"/>
            </a:pPr>
            <a:r>
              <a:rPr lang="fr-FR"/>
              <a:t>Who contributed to the experiment</a:t>
            </a:r>
            <a:endParaRPr/>
          </a:p>
          <a:p>
            <a:pPr indent="-228600" lvl="1" marL="685800" rtl="0" algn="l">
              <a:lnSpc>
                <a:spcPct val="90000"/>
              </a:lnSpc>
              <a:spcBef>
                <a:spcPts val="500"/>
              </a:spcBef>
              <a:spcAft>
                <a:spcPts val="0"/>
              </a:spcAft>
              <a:buClr>
                <a:schemeClr val="dk1"/>
              </a:buClr>
              <a:buSzPct val="100000"/>
              <a:buChar char="•"/>
            </a:pPr>
            <a:r>
              <a:rPr lang="fr-FR"/>
              <a:t>What were the experimental procedures</a:t>
            </a:r>
            <a:endParaRPr/>
          </a:p>
          <a:p>
            <a:pPr indent="-228600" lvl="1" marL="685800" rtl="0" algn="l">
              <a:lnSpc>
                <a:spcPct val="90000"/>
              </a:lnSpc>
              <a:spcBef>
                <a:spcPts val="500"/>
              </a:spcBef>
              <a:spcAft>
                <a:spcPts val="0"/>
              </a:spcAft>
              <a:buClr>
                <a:schemeClr val="dk1"/>
              </a:buClr>
              <a:buSzPct val="100000"/>
              <a:buChar char="•"/>
            </a:pPr>
            <a:r>
              <a:rPr lang="fr-FR"/>
              <a:t>What was the biological material experimented</a:t>
            </a:r>
            <a:endParaRPr/>
          </a:p>
          <a:p>
            <a:pPr indent="-228600" lvl="1" marL="685800" rtl="0" algn="l">
              <a:lnSpc>
                <a:spcPct val="90000"/>
              </a:lnSpc>
              <a:spcBef>
                <a:spcPts val="500"/>
              </a:spcBef>
              <a:spcAft>
                <a:spcPts val="0"/>
              </a:spcAft>
              <a:buClr>
                <a:schemeClr val="dk1"/>
              </a:buClr>
              <a:buSzPct val="100000"/>
              <a:buChar char="•"/>
            </a:pPr>
            <a:r>
              <a:rPr lang="fr-FR"/>
              <a:t>...</a:t>
            </a:r>
            <a:endParaRPr/>
          </a:p>
          <a:p>
            <a:pPr indent="-228600" lvl="0" marL="228600" rtl="0" algn="l">
              <a:lnSpc>
                <a:spcPct val="90000"/>
              </a:lnSpc>
              <a:spcBef>
                <a:spcPts val="1000"/>
              </a:spcBef>
              <a:spcAft>
                <a:spcPts val="0"/>
              </a:spcAft>
              <a:buClr>
                <a:srgbClr val="00A3A6"/>
              </a:buClr>
              <a:buSzPct val="100000"/>
              <a:buChar char="•"/>
            </a:pPr>
            <a:r>
              <a:rPr lang="fr-FR"/>
              <a:t>Collaborating with other standards</a:t>
            </a:r>
            <a:endParaRPr/>
          </a:p>
          <a:p>
            <a:pPr indent="-228600" lvl="1" marL="685800" rtl="0" algn="l">
              <a:lnSpc>
                <a:spcPct val="90000"/>
              </a:lnSpc>
              <a:spcBef>
                <a:spcPts val="500"/>
              </a:spcBef>
              <a:spcAft>
                <a:spcPts val="0"/>
              </a:spcAft>
              <a:buClr>
                <a:schemeClr val="dk1"/>
              </a:buClr>
              <a:buSzPct val="100000"/>
              <a:buChar char="•"/>
            </a:pPr>
            <a:r>
              <a:rPr lang="fr-FR"/>
              <a:t>MCPD for Biological Material identification &amp; description</a:t>
            </a:r>
            <a:endParaRPr/>
          </a:p>
          <a:p>
            <a:pPr indent="-228600" lvl="1" marL="685800" rtl="0" algn="l">
              <a:lnSpc>
                <a:spcPct val="90000"/>
              </a:lnSpc>
              <a:spcBef>
                <a:spcPts val="500"/>
              </a:spcBef>
              <a:spcAft>
                <a:spcPts val="0"/>
              </a:spcAft>
              <a:buClr>
                <a:schemeClr val="dk1"/>
              </a:buClr>
              <a:buSzPct val="100000"/>
              <a:buChar char="•"/>
            </a:pPr>
            <a:r>
              <a:rPr lang="fr-FR"/>
              <a:t>Crop Ontology for trait description </a:t>
            </a:r>
            <a:endParaRPr/>
          </a:p>
          <a:p>
            <a:pPr indent="-228600" lvl="1" marL="685800" rtl="0" algn="l">
              <a:lnSpc>
                <a:spcPct val="90000"/>
              </a:lnSpc>
              <a:spcBef>
                <a:spcPts val="500"/>
              </a:spcBef>
              <a:spcAft>
                <a:spcPts val="0"/>
              </a:spcAft>
              <a:buClr>
                <a:schemeClr val="dk1"/>
              </a:buClr>
              <a:buSzPct val="100000"/>
              <a:buChar char="•"/>
            </a:pPr>
            <a:r>
              <a:rPr lang="fr-FR"/>
              <a:t>Breeding API for Web services</a:t>
            </a:r>
            <a:endParaRPr/>
          </a:p>
          <a:p>
            <a:pPr indent="-228600" lvl="1" marL="685800" rtl="0" algn="l">
              <a:lnSpc>
                <a:spcPct val="90000"/>
              </a:lnSpc>
              <a:spcBef>
                <a:spcPts val="500"/>
              </a:spcBef>
              <a:spcAft>
                <a:spcPts val="0"/>
              </a:spcAft>
              <a:buClr>
                <a:schemeClr val="dk1"/>
              </a:buClr>
              <a:buSzPct val="100000"/>
              <a:buChar char="•"/>
            </a:pPr>
            <a:r>
              <a:rPr lang="fr-FR"/>
              <a:t>ISA for data exchange container, ROCrate soon</a:t>
            </a:r>
            <a:endParaRPr/>
          </a:p>
          <a:p>
            <a:pPr indent="-130809" lvl="1" marL="685800" rtl="0" algn="l">
              <a:lnSpc>
                <a:spcPct val="90000"/>
              </a:lnSpc>
              <a:spcBef>
                <a:spcPts val="500"/>
              </a:spcBef>
              <a:spcAft>
                <a:spcPts val="0"/>
              </a:spcAft>
              <a:buClr>
                <a:schemeClr val="dk1"/>
              </a:buClr>
              <a:buSzPct val="100000"/>
              <a:buNone/>
            </a:pPr>
            <a:r>
              <a:t/>
            </a:r>
            <a:endParaRPr/>
          </a:p>
        </p:txBody>
      </p:sp>
      <p:sp>
        <p:nvSpPr>
          <p:cNvPr id="250" name="Google Shape;250;p7"/>
          <p:cNvSpPr txBox="1"/>
          <p:nvPr>
            <p:ph type="title"/>
          </p:nvPr>
        </p:nvSpPr>
        <p:spPr>
          <a:xfrm>
            <a:off x="645459" y="0"/>
            <a:ext cx="10314076" cy="888251"/>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6076B4"/>
              </a:buClr>
              <a:buSzPts val="3000"/>
              <a:buFont typeface="Corbel"/>
              <a:buChar char="•"/>
            </a:pPr>
            <a:r>
              <a:rPr lang="fr-FR">
                <a:solidFill>
                  <a:srgbClr val="6076B4"/>
                </a:solidFill>
                <a:latin typeface="Corbel"/>
                <a:ea typeface="Corbel"/>
                <a:cs typeface="Corbel"/>
                <a:sym typeface="Corbel"/>
              </a:rPr>
              <a:t>Phenotype </a:t>
            </a:r>
            <a:r>
              <a:rPr lang="fr-FR" u="sng">
                <a:solidFill>
                  <a:srgbClr val="6076B4"/>
                </a:solidFill>
                <a:latin typeface="Corbel"/>
                <a:ea typeface="Corbel"/>
                <a:cs typeface="Corbel"/>
                <a:sym typeface="Corbel"/>
              </a:rPr>
              <a:t>Structure</a:t>
            </a:r>
            <a:r>
              <a:rPr lang="fr-FR">
                <a:solidFill>
                  <a:srgbClr val="6076B4"/>
                </a:solidFill>
                <a:latin typeface="Corbel"/>
                <a:ea typeface="Corbel"/>
                <a:cs typeface="Corbel"/>
                <a:sym typeface="Corbel"/>
              </a:rPr>
              <a:t> Standard : MIAPPE</a:t>
            </a:r>
            <a:endParaRPr/>
          </a:p>
        </p:txBody>
      </p:sp>
      <p:pic>
        <p:nvPicPr>
          <p:cNvPr id="251" name="Google Shape;251;p7"/>
          <p:cNvPicPr preferRelativeResize="0"/>
          <p:nvPr/>
        </p:nvPicPr>
        <p:blipFill rotWithShape="1">
          <a:blip r:embed="rId3">
            <a:alphaModFix/>
          </a:blip>
          <a:srcRect b="0" l="0" r="0" t="0"/>
          <a:stretch/>
        </p:blipFill>
        <p:spPr>
          <a:xfrm>
            <a:off x="0" y="671860"/>
            <a:ext cx="12192000" cy="12406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8"/>
          <p:cNvSpPr txBox="1"/>
          <p:nvPr>
            <p:ph type="title"/>
          </p:nvPr>
        </p:nvSpPr>
        <p:spPr>
          <a:xfrm>
            <a:off x="341524" y="149638"/>
            <a:ext cx="10618012" cy="888251"/>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Implementations</a:t>
            </a:r>
            <a:endParaRPr/>
          </a:p>
        </p:txBody>
      </p:sp>
      <p:sp>
        <p:nvSpPr>
          <p:cNvPr id="257" name="Google Shape;257;p8"/>
          <p:cNvSpPr txBox="1"/>
          <p:nvPr>
            <p:ph idx="1" type="body"/>
          </p:nvPr>
        </p:nvSpPr>
        <p:spPr>
          <a:xfrm>
            <a:off x="1150700" y="1037901"/>
            <a:ext cx="10699800" cy="5714400"/>
          </a:xfrm>
          <a:prstGeom prst="rect">
            <a:avLst/>
          </a:prstGeom>
          <a:noFill/>
          <a:ln>
            <a:noFill/>
          </a:ln>
        </p:spPr>
        <p:txBody>
          <a:bodyPr anchorCtr="0" anchor="t" bIns="45700" lIns="91425" spcFirstLastPara="1" rIns="91425" wrap="square" tIns="45700">
            <a:normAutofit fontScale="70000" lnSpcReduction="20000"/>
          </a:bodyPr>
          <a:lstStyle/>
          <a:p>
            <a:pPr indent="-194309" lvl="0" marL="228600" rtl="0" algn="l">
              <a:lnSpc>
                <a:spcPct val="90000"/>
              </a:lnSpc>
              <a:spcBef>
                <a:spcPts val="0"/>
              </a:spcBef>
              <a:spcAft>
                <a:spcPts val="0"/>
              </a:spcAft>
              <a:buClr>
                <a:srgbClr val="00A3A6"/>
              </a:buClr>
              <a:buSzPct val="100000"/>
              <a:buChar char="•"/>
            </a:pPr>
            <a:r>
              <a:rPr lang="fr-FR"/>
              <a:t>Ontology, OWL Implementation</a:t>
            </a:r>
            <a:endParaRPr/>
          </a:p>
          <a:p>
            <a:pPr indent="-197166" lvl="1" marL="685800" rtl="0" algn="l">
              <a:lnSpc>
                <a:spcPct val="90000"/>
              </a:lnSpc>
              <a:spcBef>
                <a:spcPts val="500"/>
              </a:spcBef>
              <a:spcAft>
                <a:spcPts val="0"/>
              </a:spcAft>
              <a:buClr>
                <a:schemeClr val="dk1"/>
              </a:buClr>
              <a:buSzPct val="100000"/>
              <a:buChar char="•"/>
            </a:pPr>
            <a:r>
              <a:rPr lang="fr-FR" u="sng">
                <a:solidFill>
                  <a:schemeClr val="hlink"/>
                </a:solidFill>
                <a:hlinkClick r:id="rId3"/>
              </a:rPr>
              <a:t>https://github.com/MIAPPE/MIAPPE-ontology</a:t>
            </a:r>
            <a:r>
              <a:rPr lang="fr-FR"/>
              <a:t>  </a:t>
            </a:r>
            <a:endParaRPr/>
          </a:p>
          <a:p>
            <a:pPr indent="-194309" lvl="0" marL="228600" rtl="0" algn="l">
              <a:lnSpc>
                <a:spcPct val="90000"/>
              </a:lnSpc>
              <a:spcBef>
                <a:spcPts val="1000"/>
              </a:spcBef>
              <a:spcAft>
                <a:spcPts val="0"/>
              </a:spcAft>
              <a:buClr>
                <a:srgbClr val="00A3A6"/>
              </a:buClr>
              <a:buSzPct val="100000"/>
              <a:buChar char="•"/>
            </a:pPr>
            <a:r>
              <a:rPr lang="fr-FR"/>
              <a:t>File Archive</a:t>
            </a:r>
            <a:endParaRPr/>
          </a:p>
          <a:p>
            <a:pPr indent="-197166" lvl="1" marL="685800" rtl="0" algn="l">
              <a:lnSpc>
                <a:spcPct val="90000"/>
              </a:lnSpc>
              <a:spcBef>
                <a:spcPts val="500"/>
              </a:spcBef>
              <a:spcAft>
                <a:spcPts val="0"/>
              </a:spcAft>
              <a:buClr>
                <a:schemeClr val="dk1"/>
              </a:buClr>
              <a:buSzPct val="100000"/>
              <a:buChar char="•"/>
            </a:pPr>
            <a:r>
              <a:rPr lang="fr-FR"/>
              <a:t>ISA Tab: data + metadata</a:t>
            </a:r>
            <a:endParaRPr/>
          </a:p>
          <a:p>
            <a:pPr indent="-197166" lvl="1" marL="685800" rtl="0" algn="l">
              <a:lnSpc>
                <a:spcPct val="90000"/>
              </a:lnSpc>
              <a:spcBef>
                <a:spcPts val="500"/>
              </a:spcBef>
              <a:spcAft>
                <a:spcPts val="0"/>
              </a:spcAft>
              <a:buClr>
                <a:schemeClr val="dk1"/>
              </a:buClr>
              <a:buSzPct val="100000"/>
              <a:buChar char="•"/>
            </a:pPr>
            <a:r>
              <a:rPr lang="fr-FR"/>
              <a:t>RO Crate studies</a:t>
            </a:r>
            <a:endParaRPr/>
          </a:p>
          <a:p>
            <a:pPr indent="-194309" lvl="0" marL="228600" rtl="0" algn="l">
              <a:lnSpc>
                <a:spcPct val="90000"/>
              </a:lnSpc>
              <a:spcBef>
                <a:spcPts val="1000"/>
              </a:spcBef>
              <a:spcAft>
                <a:spcPts val="0"/>
              </a:spcAft>
              <a:buClr>
                <a:srgbClr val="00A3A6"/>
              </a:buClr>
              <a:buSzPct val="100000"/>
              <a:buChar char="•"/>
            </a:pPr>
            <a:r>
              <a:rPr lang="fr-FR"/>
              <a:t>Web Services</a:t>
            </a:r>
            <a:endParaRPr/>
          </a:p>
          <a:p>
            <a:pPr indent="-197166" lvl="1" marL="685800" rtl="0" algn="l">
              <a:lnSpc>
                <a:spcPct val="90000"/>
              </a:lnSpc>
              <a:spcBef>
                <a:spcPts val="500"/>
              </a:spcBef>
              <a:spcAft>
                <a:spcPts val="0"/>
              </a:spcAft>
              <a:buClr>
                <a:schemeClr val="dk1"/>
              </a:buClr>
              <a:buSzPct val="100000"/>
              <a:buChar char="•"/>
            </a:pPr>
            <a:r>
              <a:rPr lang="fr-FR"/>
              <a:t>Breeding API</a:t>
            </a:r>
            <a:endParaRPr/>
          </a:p>
          <a:p>
            <a:pPr indent="-194309" lvl="0" marL="228600" rtl="0" algn="l">
              <a:lnSpc>
                <a:spcPct val="90000"/>
              </a:lnSpc>
              <a:spcBef>
                <a:spcPts val="1000"/>
              </a:spcBef>
              <a:spcAft>
                <a:spcPts val="0"/>
              </a:spcAft>
              <a:buClr>
                <a:srgbClr val="00A3A6"/>
              </a:buClr>
              <a:buSzPct val="100000"/>
              <a:buChar char="•"/>
            </a:pPr>
            <a:r>
              <a:rPr lang="fr-FR"/>
              <a:t>Databases</a:t>
            </a:r>
            <a:endParaRPr/>
          </a:p>
          <a:p>
            <a:pPr indent="-197166" lvl="1" marL="685800" rtl="0" algn="l">
              <a:lnSpc>
                <a:spcPct val="90000"/>
              </a:lnSpc>
              <a:spcBef>
                <a:spcPts val="500"/>
              </a:spcBef>
              <a:spcAft>
                <a:spcPts val="0"/>
              </a:spcAft>
              <a:buClr>
                <a:schemeClr val="dk1"/>
              </a:buClr>
              <a:buSzPct val="100000"/>
              <a:buChar char="•"/>
            </a:pPr>
            <a:r>
              <a:rPr lang="fr-FR"/>
              <a:t>PIPPA (Collecting)</a:t>
            </a:r>
            <a:endParaRPr/>
          </a:p>
          <a:p>
            <a:pPr indent="-197166" lvl="1" marL="685800" rtl="0" algn="l">
              <a:lnSpc>
                <a:spcPct val="90000"/>
              </a:lnSpc>
              <a:spcBef>
                <a:spcPts val="500"/>
              </a:spcBef>
              <a:spcAft>
                <a:spcPts val="0"/>
              </a:spcAft>
              <a:buClr>
                <a:schemeClr val="dk1"/>
              </a:buClr>
              <a:buSzPct val="100000"/>
              <a:buChar char="•"/>
            </a:pPr>
            <a:r>
              <a:rPr lang="fr-FR"/>
              <a:t>PHIS (Collecting)</a:t>
            </a:r>
            <a:endParaRPr/>
          </a:p>
          <a:p>
            <a:pPr indent="-197166" lvl="1" marL="685800" rtl="0" algn="l">
              <a:lnSpc>
                <a:spcPct val="90000"/>
              </a:lnSpc>
              <a:spcBef>
                <a:spcPts val="500"/>
              </a:spcBef>
              <a:spcAft>
                <a:spcPts val="0"/>
              </a:spcAft>
              <a:buClr>
                <a:schemeClr val="dk1"/>
              </a:buClr>
              <a:buSzPct val="100000"/>
              <a:buChar char="•"/>
            </a:pPr>
            <a:r>
              <a:rPr lang="fr-FR"/>
              <a:t>GnpIS (Publishing)</a:t>
            </a:r>
            <a:endParaRPr/>
          </a:p>
          <a:p>
            <a:pPr indent="-197166" lvl="1" marL="685800" rtl="0" algn="l">
              <a:lnSpc>
                <a:spcPct val="90000"/>
              </a:lnSpc>
              <a:spcBef>
                <a:spcPts val="500"/>
              </a:spcBef>
              <a:spcAft>
                <a:spcPts val="0"/>
              </a:spcAft>
              <a:buClr>
                <a:schemeClr val="dk1"/>
              </a:buClr>
              <a:buSzPct val="100000"/>
              <a:buChar char="•"/>
            </a:pPr>
            <a:r>
              <a:rPr lang="fr-FR"/>
              <a:t>Data.inae.fr datasets (Publishing)</a:t>
            </a:r>
            <a:endParaRPr/>
          </a:p>
          <a:p>
            <a:pPr indent="-197166" lvl="1" marL="685800" rtl="0" algn="l">
              <a:lnSpc>
                <a:spcPct val="90000"/>
              </a:lnSpc>
              <a:spcBef>
                <a:spcPts val="500"/>
              </a:spcBef>
              <a:spcAft>
                <a:spcPts val="0"/>
              </a:spcAft>
              <a:buClr>
                <a:schemeClr val="dk1"/>
              </a:buClr>
              <a:buSzPct val="100000"/>
              <a:buChar char="•"/>
            </a:pPr>
            <a:r>
              <a:rPr lang="fr-FR"/>
              <a:t>eDALE! (Publishing)</a:t>
            </a:r>
            <a:endParaRPr/>
          </a:p>
          <a:p>
            <a:pPr indent="-197166" lvl="1" marL="685800" rtl="0" algn="l">
              <a:lnSpc>
                <a:spcPct val="90000"/>
              </a:lnSpc>
              <a:spcBef>
                <a:spcPts val="500"/>
              </a:spcBef>
              <a:spcAft>
                <a:spcPts val="0"/>
              </a:spcAft>
              <a:buClr>
                <a:schemeClr val="dk1"/>
              </a:buClr>
              <a:buSzPct val="100000"/>
              <a:buChar char="•"/>
            </a:pPr>
            <a:r>
              <a:rPr lang="fr-FR"/>
              <a:t>Biosamples</a:t>
            </a:r>
            <a:endParaRPr/>
          </a:p>
          <a:p>
            <a:pPr indent="-197166" lvl="1" marL="685800" rtl="0" algn="l">
              <a:lnSpc>
                <a:spcPct val="90000"/>
              </a:lnSpc>
              <a:spcBef>
                <a:spcPts val="500"/>
              </a:spcBef>
              <a:spcAft>
                <a:spcPts val="0"/>
              </a:spcAft>
              <a:buClr>
                <a:schemeClr val="dk1"/>
              </a:buClr>
              <a:buSzPct val="100000"/>
              <a:buChar char="•"/>
            </a:pPr>
            <a:r>
              <a:rPr lang="fr-FR"/>
              <a:t>…</a:t>
            </a:r>
            <a:endParaRPr/>
          </a:p>
          <a:p>
            <a:pPr indent="-182880" lvl="0" marL="228600" rtl="0" algn="l">
              <a:lnSpc>
                <a:spcPct val="90000"/>
              </a:lnSpc>
              <a:spcBef>
                <a:spcPts val="500"/>
              </a:spcBef>
              <a:spcAft>
                <a:spcPts val="0"/>
              </a:spcAft>
              <a:buSzPct val="100000"/>
              <a:buChar char="•"/>
            </a:pPr>
            <a:r>
              <a:rPr lang="fr-FR"/>
              <a:t>Data portals </a:t>
            </a:r>
            <a:endParaRPr/>
          </a:p>
          <a:p>
            <a:pPr indent="0" lvl="0" marL="0" rtl="0" algn="l">
              <a:lnSpc>
                <a:spcPct val="90000"/>
              </a:lnSpc>
              <a:spcBef>
                <a:spcPts val="500"/>
              </a:spcBef>
              <a:spcAft>
                <a:spcPts val="0"/>
              </a:spcAft>
              <a:buSzPct val="142857"/>
              <a:buNone/>
            </a:pPr>
            <a:r>
              <a:t/>
            </a:r>
            <a:endParaRPr/>
          </a:p>
          <a:p>
            <a:pPr indent="0" lvl="0" marL="0" rtl="0" algn="l">
              <a:lnSpc>
                <a:spcPct val="90000"/>
              </a:lnSpc>
              <a:spcBef>
                <a:spcPts val="500"/>
              </a:spcBef>
              <a:spcAft>
                <a:spcPts val="0"/>
              </a:spcAft>
              <a:buSzPct val="142857"/>
              <a:buNone/>
            </a:pPr>
            <a:r>
              <a:rPr lang="fr-FR"/>
              <a:t>See RDM Kit Plant Pheno assembly</a:t>
            </a:r>
            <a:endParaRPr/>
          </a:p>
          <a:p>
            <a:pPr indent="-186690" lvl="1" marL="685800" rtl="0" algn="l">
              <a:lnSpc>
                <a:spcPct val="90000"/>
              </a:lnSpc>
              <a:spcBef>
                <a:spcPts val="500"/>
              </a:spcBef>
              <a:spcAft>
                <a:spcPts val="0"/>
              </a:spcAft>
              <a:buSzPct val="100000"/>
              <a:buChar char="•"/>
            </a:pPr>
            <a:r>
              <a:rPr lang="fr-FR"/>
              <a:t>end of the year</a:t>
            </a:r>
            <a:endParaRPr/>
          </a:p>
          <a:p>
            <a:pPr indent="-186690" lvl="1" marL="685800" rtl="0" algn="l">
              <a:lnSpc>
                <a:spcPct val="90000"/>
              </a:lnSpc>
              <a:spcBef>
                <a:spcPts val="500"/>
              </a:spcBef>
              <a:spcAft>
                <a:spcPts val="0"/>
              </a:spcAft>
              <a:buSzPct val="100000"/>
              <a:buChar char="•"/>
            </a:pPr>
            <a:r>
              <a:rPr lang="fr-FR" u="sng">
                <a:solidFill>
                  <a:schemeClr val="hlink"/>
                </a:solidFill>
                <a:hlinkClick r:id="rId4"/>
              </a:rPr>
              <a:t>https://rdmkit.elixir-europe.org/tool_assembly</a:t>
            </a:r>
            <a:r>
              <a:rPr lang="fr-FR"/>
              <a:t> </a:t>
            </a:r>
            <a:endParaRPr/>
          </a:p>
          <a:p>
            <a:pPr indent="-186690" lvl="1" marL="685800" rtl="0" algn="l">
              <a:lnSpc>
                <a:spcPct val="90000"/>
              </a:lnSpc>
              <a:spcBef>
                <a:spcPts val="500"/>
              </a:spcBef>
              <a:spcAft>
                <a:spcPts val="0"/>
              </a:spcAft>
              <a:buSzPct val="100000"/>
              <a:buChar char="•"/>
            </a:pPr>
            <a:r>
              <a:rPr lang="fr-FR"/>
              <a:t>Poster n° </a:t>
            </a:r>
            <a:endParaRPr/>
          </a:p>
          <a:p>
            <a:pPr indent="-87629" lvl="0" marL="228600" rtl="0" algn="l">
              <a:lnSpc>
                <a:spcPct val="90000"/>
              </a:lnSpc>
              <a:spcBef>
                <a:spcPts val="1000"/>
              </a:spcBef>
              <a:spcAft>
                <a:spcPts val="0"/>
              </a:spcAft>
              <a:buClr>
                <a:srgbClr val="00A3A6"/>
              </a:buClr>
              <a:buSzPct val="100000"/>
              <a:buNone/>
            </a:pPr>
            <a:r>
              <a:t/>
            </a:r>
            <a:endParaRPr/>
          </a:p>
        </p:txBody>
      </p:sp>
      <p:pic>
        <p:nvPicPr>
          <p:cNvPr id="258" name="Google Shape;258;p8"/>
          <p:cNvPicPr preferRelativeResize="0"/>
          <p:nvPr/>
        </p:nvPicPr>
        <p:blipFill rotWithShape="1">
          <a:blip r:embed="rId5">
            <a:alphaModFix/>
          </a:blip>
          <a:srcRect b="0" l="0" r="0" t="0"/>
          <a:stretch/>
        </p:blipFill>
        <p:spPr>
          <a:xfrm>
            <a:off x="6657278" y="1089798"/>
            <a:ext cx="3624146" cy="2545499"/>
          </a:xfrm>
          <a:prstGeom prst="rect">
            <a:avLst/>
          </a:prstGeom>
          <a:noFill/>
          <a:ln>
            <a:noFill/>
          </a:ln>
        </p:spPr>
      </p:pic>
      <p:pic>
        <p:nvPicPr>
          <p:cNvPr id="259" name="Google Shape;259;p8"/>
          <p:cNvPicPr preferRelativeResize="0"/>
          <p:nvPr/>
        </p:nvPicPr>
        <p:blipFill rotWithShape="1">
          <a:blip r:embed="rId6">
            <a:alphaModFix/>
          </a:blip>
          <a:srcRect b="0" l="0" r="0" t="0"/>
          <a:stretch/>
        </p:blipFill>
        <p:spPr>
          <a:xfrm>
            <a:off x="7800091" y="3783735"/>
            <a:ext cx="4212468" cy="3064571"/>
          </a:xfrm>
          <a:prstGeom prst="rect">
            <a:avLst/>
          </a:prstGeom>
          <a:noFill/>
          <a:ln>
            <a:noFill/>
          </a:ln>
        </p:spPr>
      </p:pic>
      <p:pic>
        <p:nvPicPr>
          <p:cNvPr id="260" name="Google Shape;260;p8"/>
          <p:cNvPicPr preferRelativeResize="0"/>
          <p:nvPr/>
        </p:nvPicPr>
        <p:blipFill rotWithShape="1">
          <a:blip r:embed="rId7">
            <a:alphaModFix/>
          </a:blip>
          <a:srcRect b="0" l="0" r="0" t="0"/>
          <a:stretch/>
        </p:blipFill>
        <p:spPr>
          <a:xfrm>
            <a:off x="10114257" y="3687194"/>
            <a:ext cx="1898302" cy="4284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0"/>
          <p:cNvSpPr txBox="1"/>
          <p:nvPr>
            <p:ph idx="1" type="body"/>
          </p:nvPr>
        </p:nvSpPr>
        <p:spPr>
          <a:xfrm>
            <a:off x="341523" y="1767155"/>
            <a:ext cx="11508953" cy="43912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A3A6"/>
              </a:buClr>
              <a:buSzPts val="2400"/>
              <a:buChar char="•"/>
            </a:pPr>
            <a:r>
              <a:rPr lang="fr-FR" u="sng">
                <a:solidFill>
                  <a:schemeClr val="hlink"/>
                </a:solidFill>
                <a:hlinkClick r:id="rId3"/>
              </a:rPr>
              <a:t>www.miappe.org</a:t>
            </a:r>
            <a:endParaRPr/>
          </a:p>
          <a:p>
            <a:pPr indent="-228600" lvl="0" marL="228600" rtl="0" algn="l">
              <a:lnSpc>
                <a:spcPct val="90000"/>
              </a:lnSpc>
              <a:spcBef>
                <a:spcPts val="1000"/>
              </a:spcBef>
              <a:spcAft>
                <a:spcPts val="0"/>
              </a:spcAft>
              <a:buClr>
                <a:srgbClr val="00A3A6"/>
              </a:buClr>
              <a:buSzPts val="2400"/>
              <a:buChar char="•"/>
            </a:pPr>
            <a:r>
              <a:rPr lang="fr-FR"/>
              <a:t>To github </a:t>
            </a:r>
            <a:endParaRPr/>
          </a:p>
          <a:p>
            <a:pPr indent="-228600" lvl="1" marL="685800" rtl="0" algn="l">
              <a:lnSpc>
                <a:spcPct val="90000"/>
              </a:lnSpc>
              <a:spcBef>
                <a:spcPts val="500"/>
              </a:spcBef>
              <a:spcAft>
                <a:spcPts val="0"/>
              </a:spcAft>
              <a:buClr>
                <a:schemeClr val="dk1"/>
              </a:buClr>
              <a:buSzPts val="2200"/>
              <a:buChar char="•"/>
            </a:pPr>
            <a:r>
              <a:rPr lang="fr-FR" u="sng">
                <a:solidFill>
                  <a:schemeClr val="hlink"/>
                </a:solidFill>
                <a:hlinkClick r:id="rId4"/>
              </a:rPr>
              <a:t>https://github.com/MIAPPE/MIAPPE/tree/master/MIAPPE_Checklist-Data-Model-v1.1</a:t>
            </a:r>
            <a:endParaRPr/>
          </a:p>
          <a:p>
            <a:pPr indent="-88900" lvl="1" marL="685800" rtl="0" algn="l">
              <a:lnSpc>
                <a:spcPct val="90000"/>
              </a:lnSpc>
              <a:spcBef>
                <a:spcPts val="500"/>
              </a:spcBef>
              <a:spcAft>
                <a:spcPts val="0"/>
              </a:spcAft>
              <a:buClr>
                <a:schemeClr val="dk1"/>
              </a:buClr>
              <a:buSzPts val="2200"/>
              <a:buNone/>
            </a:pPr>
            <a:r>
              <a:t/>
            </a:r>
            <a:endParaRPr/>
          </a:p>
        </p:txBody>
      </p:sp>
      <p:sp>
        <p:nvSpPr>
          <p:cNvPr id="266" name="Google Shape;266;p10"/>
          <p:cNvSpPr txBox="1"/>
          <p:nvPr>
            <p:ph type="title"/>
          </p:nvPr>
        </p:nvSpPr>
        <p:spPr>
          <a:xfrm>
            <a:off x="341524" y="149638"/>
            <a:ext cx="10618012" cy="888251"/>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Specifications</a:t>
            </a:r>
            <a:endParaRPr/>
          </a:p>
        </p:txBody>
      </p:sp>
      <p:pic>
        <p:nvPicPr>
          <p:cNvPr id="267" name="Google Shape;267;p10"/>
          <p:cNvPicPr preferRelativeResize="0"/>
          <p:nvPr/>
        </p:nvPicPr>
        <p:blipFill rotWithShape="1">
          <a:blip r:embed="rId5">
            <a:alphaModFix/>
          </a:blip>
          <a:srcRect b="0" l="0" r="0" t="0"/>
          <a:stretch/>
        </p:blipFill>
        <p:spPr>
          <a:xfrm>
            <a:off x="5050804" y="0"/>
            <a:ext cx="4279686" cy="17433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68" name="Google Shape;268;p10"/>
          <p:cNvPicPr preferRelativeResize="0"/>
          <p:nvPr/>
        </p:nvPicPr>
        <p:blipFill rotWithShape="1">
          <a:blip r:embed="rId6">
            <a:alphaModFix/>
          </a:blip>
          <a:srcRect b="0" l="0" r="0" t="0"/>
          <a:stretch/>
        </p:blipFill>
        <p:spPr>
          <a:xfrm>
            <a:off x="6669732" y="834277"/>
            <a:ext cx="4800600" cy="1638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69" name="Google Shape;269;p10"/>
          <p:cNvPicPr preferRelativeResize="0"/>
          <p:nvPr/>
        </p:nvPicPr>
        <p:blipFill rotWithShape="1">
          <a:blip r:embed="rId7">
            <a:alphaModFix/>
          </a:blip>
          <a:srcRect b="0" l="0" r="0" t="0"/>
          <a:stretch/>
        </p:blipFill>
        <p:spPr>
          <a:xfrm>
            <a:off x="7427693" y="3016407"/>
            <a:ext cx="3531843" cy="38712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1"/>
          <p:cNvSpPr txBox="1"/>
          <p:nvPr>
            <p:ph idx="1" type="body"/>
          </p:nvPr>
        </p:nvSpPr>
        <p:spPr>
          <a:xfrm>
            <a:off x="0" y="945223"/>
            <a:ext cx="11508953" cy="43912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A3A6"/>
              </a:buClr>
              <a:buSzPts val="2400"/>
              <a:buChar char="•"/>
            </a:pPr>
            <a:r>
              <a:rPr lang="fr-FR"/>
              <a:t>Specification table</a:t>
            </a:r>
            <a:endParaRPr/>
          </a:p>
          <a:p>
            <a:pPr indent="-228600" lvl="0" marL="228600" rtl="0" algn="l">
              <a:lnSpc>
                <a:spcPct val="90000"/>
              </a:lnSpc>
              <a:spcBef>
                <a:spcPts val="1000"/>
              </a:spcBef>
              <a:spcAft>
                <a:spcPts val="0"/>
              </a:spcAft>
              <a:buClr>
                <a:srgbClr val="00A3A6"/>
              </a:buClr>
              <a:buSzPts val="2400"/>
              <a:buChar char="•"/>
            </a:pPr>
            <a:r>
              <a:rPr lang="fr-FR"/>
              <a:t>Sections</a:t>
            </a:r>
            <a:endParaRPr/>
          </a:p>
          <a:p>
            <a:pPr indent="-228600" lvl="0" marL="228600" rtl="0" algn="l">
              <a:lnSpc>
                <a:spcPct val="90000"/>
              </a:lnSpc>
              <a:spcBef>
                <a:spcPts val="1000"/>
              </a:spcBef>
              <a:spcAft>
                <a:spcPts val="0"/>
              </a:spcAft>
              <a:buClr>
                <a:srgbClr val="00A3A6"/>
              </a:buClr>
              <a:buSzPts val="2400"/>
              <a:buChar char="•"/>
            </a:pPr>
            <a:r>
              <a:rPr lang="fr-FR"/>
              <a:t>Metadata Fields</a:t>
            </a:r>
            <a:endParaRPr/>
          </a:p>
        </p:txBody>
      </p:sp>
      <p:sp>
        <p:nvSpPr>
          <p:cNvPr id="275" name="Google Shape;275;p11"/>
          <p:cNvSpPr txBox="1"/>
          <p:nvPr>
            <p:ph type="title"/>
          </p:nvPr>
        </p:nvSpPr>
        <p:spPr>
          <a:xfrm>
            <a:off x="341524" y="149638"/>
            <a:ext cx="10618012" cy="888251"/>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Specifications</a:t>
            </a:r>
            <a:endParaRPr/>
          </a:p>
        </p:txBody>
      </p:sp>
      <p:pic>
        <p:nvPicPr>
          <p:cNvPr id="276" name="Google Shape;276;p11"/>
          <p:cNvPicPr preferRelativeResize="0"/>
          <p:nvPr/>
        </p:nvPicPr>
        <p:blipFill rotWithShape="1">
          <a:blip r:embed="rId3">
            <a:alphaModFix/>
          </a:blip>
          <a:srcRect b="0" l="0" r="0" t="0"/>
          <a:stretch/>
        </p:blipFill>
        <p:spPr>
          <a:xfrm>
            <a:off x="2363056" y="1334307"/>
            <a:ext cx="10034427" cy="53740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2"/>
          <p:cNvSpPr txBox="1"/>
          <p:nvPr>
            <p:ph idx="1" type="body"/>
          </p:nvPr>
        </p:nvSpPr>
        <p:spPr>
          <a:xfrm>
            <a:off x="0" y="945223"/>
            <a:ext cx="11508953" cy="43912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A3A6"/>
              </a:buClr>
              <a:buSzPts val="2400"/>
              <a:buChar char="•"/>
            </a:pPr>
            <a:r>
              <a:rPr lang="fr-FR"/>
              <a:t>Specification table</a:t>
            </a:r>
            <a:endParaRPr/>
          </a:p>
          <a:p>
            <a:pPr indent="-228600" lvl="0" marL="228600" rtl="0" algn="l">
              <a:lnSpc>
                <a:spcPct val="90000"/>
              </a:lnSpc>
              <a:spcBef>
                <a:spcPts val="1000"/>
              </a:spcBef>
              <a:spcAft>
                <a:spcPts val="0"/>
              </a:spcAft>
              <a:buClr>
                <a:srgbClr val="00A3A6"/>
              </a:buClr>
              <a:buSzPts val="2400"/>
              <a:buChar char="•"/>
            </a:pPr>
            <a:r>
              <a:rPr lang="fr-FR"/>
              <a:t>Sections</a:t>
            </a:r>
            <a:endParaRPr/>
          </a:p>
          <a:p>
            <a:pPr indent="-228600" lvl="0" marL="228600" rtl="0" algn="l">
              <a:lnSpc>
                <a:spcPct val="90000"/>
              </a:lnSpc>
              <a:spcBef>
                <a:spcPts val="1000"/>
              </a:spcBef>
              <a:spcAft>
                <a:spcPts val="0"/>
              </a:spcAft>
              <a:buClr>
                <a:srgbClr val="00A3A6"/>
              </a:buClr>
              <a:buSzPts val="2400"/>
              <a:buChar char="•"/>
            </a:pPr>
            <a:r>
              <a:rPr lang="fr-FR"/>
              <a:t>Metadata Fields</a:t>
            </a:r>
            <a:endParaRPr/>
          </a:p>
          <a:p>
            <a:pPr indent="-228600" lvl="0" marL="228600" rtl="0" algn="l">
              <a:lnSpc>
                <a:spcPct val="90000"/>
              </a:lnSpc>
              <a:spcBef>
                <a:spcPts val="1000"/>
              </a:spcBef>
              <a:spcAft>
                <a:spcPts val="0"/>
              </a:spcAft>
              <a:buClr>
                <a:srgbClr val="00A3A6"/>
              </a:buClr>
              <a:buSzPts val="2400"/>
              <a:buChar char="•"/>
            </a:pPr>
            <a:r>
              <a:rPr lang="fr-FR"/>
              <a:t>Linked and organized</a:t>
            </a:r>
            <a:endParaRPr/>
          </a:p>
        </p:txBody>
      </p:sp>
      <p:sp>
        <p:nvSpPr>
          <p:cNvPr id="282" name="Google Shape;282;p12"/>
          <p:cNvSpPr txBox="1"/>
          <p:nvPr>
            <p:ph type="title"/>
          </p:nvPr>
        </p:nvSpPr>
        <p:spPr>
          <a:xfrm>
            <a:off x="341524" y="149638"/>
            <a:ext cx="10618012" cy="888251"/>
          </a:xfrm>
          <a:prstGeom prst="rect">
            <a:avLst/>
          </a:prstGeom>
          <a:noFill/>
          <a:ln>
            <a:noFill/>
          </a:ln>
        </p:spPr>
        <p:txBody>
          <a:bodyPr anchorCtr="0" anchor="ctr" bIns="45700" lIns="0" spcFirstLastPara="1" rIns="91425" wrap="square" tIns="46800">
            <a:normAutofit/>
          </a:bodyPr>
          <a:lstStyle/>
          <a:p>
            <a:pPr indent="-457200" lvl="0" marL="457200" rtl="0" algn="l">
              <a:lnSpc>
                <a:spcPct val="90000"/>
              </a:lnSpc>
              <a:spcBef>
                <a:spcPts val="0"/>
              </a:spcBef>
              <a:spcAft>
                <a:spcPts val="0"/>
              </a:spcAft>
              <a:buClr>
                <a:srgbClr val="00A3A6"/>
              </a:buClr>
              <a:buSzPts val="3000"/>
              <a:buFont typeface="Calibri"/>
              <a:buChar char="•"/>
            </a:pPr>
            <a:r>
              <a:rPr lang="fr-FR"/>
              <a:t>MIAPPE Specifications</a:t>
            </a:r>
            <a:endParaRPr/>
          </a:p>
        </p:txBody>
      </p:sp>
      <p:pic>
        <p:nvPicPr>
          <p:cNvPr id="283" name="Google Shape;283;p12"/>
          <p:cNvPicPr preferRelativeResize="0"/>
          <p:nvPr/>
        </p:nvPicPr>
        <p:blipFill rotWithShape="1">
          <a:blip r:embed="rId3">
            <a:alphaModFix/>
          </a:blip>
          <a:srcRect b="0" l="0" r="0" t="0"/>
          <a:stretch/>
        </p:blipFill>
        <p:spPr>
          <a:xfrm>
            <a:off x="3082519" y="1334307"/>
            <a:ext cx="10034427" cy="53740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84" name="Google Shape;284;p12"/>
          <p:cNvPicPr preferRelativeResize="0"/>
          <p:nvPr/>
        </p:nvPicPr>
        <p:blipFill rotWithShape="1">
          <a:blip r:embed="rId4">
            <a:alphaModFix/>
          </a:blip>
          <a:srcRect b="0" l="0" r="0" t="0"/>
          <a:stretch/>
        </p:blipFill>
        <p:spPr>
          <a:xfrm>
            <a:off x="4054311" y="1046795"/>
            <a:ext cx="6905225" cy="51094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2019-12-11T10:12:20Z</dcterms:created>
  <dc:creator>arnaud</dc:creator>
</cp:coreProperties>
</file>