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8" r:id="rId5"/>
    <p:sldMasterId id="2147483699" r:id="rId6"/>
    <p:sldMasterId id="2147483700" r:id="rId7"/>
    <p:sldMasterId id="2147483701" r:id="rId8"/>
    <p:sldMasterId id="2147483702"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Lst>
  <p:sldSz cy="6858000" cx="12192000"/>
  <p:notesSz cx="6858000" cy="9144000"/>
  <p:embeddedFontLst>
    <p:embeddedFont>
      <p:font typeface="Roboto"/>
      <p:regular r:id="rId93"/>
      <p:bold r:id="rId94"/>
      <p:italic r:id="rId95"/>
      <p:boldItalic r:id="rId96"/>
    </p:embeddedFont>
    <p:embeddedFont>
      <p:font typeface="Franklin Gothic"/>
      <p:bold r:id="rId97"/>
    </p:embeddedFont>
    <p:embeddedFont>
      <p:font typeface="Lato"/>
      <p:regular r:id="rId98"/>
      <p:bold r:id="rId99"/>
      <p:italic r:id="rId100"/>
      <p:boldItalic r:id="rId101"/>
    </p:embeddedFont>
    <p:embeddedFont>
      <p:font typeface="Corbel"/>
      <p:regular r:id="rId102"/>
      <p:bold r:id="rId103"/>
      <p:italic r:id="rId104"/>
      <p:boldItalic r:id="rId10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0D52D06-DE66-4C0A-9203-250FDA191F38}">
  <a:tblStyle styleId="{40D52D06-DE66-4C0A-9203-250FDA191F3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8873C8D-EFBD-46F1-A50B-D7DF9394F82B}" styleName="Table_1">
    <a:wholeTbl>
      <a:tcTxStyle b="off" i="off">
        <a:font>
          <a:latin typeface="Calibri"/>
          <a:ea typeface="Calibri"/>
          <a:cs typeface="Calibri"/>
        </a:font>
        <a:schemeClr val="dk1"/>
      </a:tcTxStyle>
      <a:tcStyle>
        <a:tcBdr>
          <a:left>
            <a:ln cap="flat" cmpd="sng" w="12700">
              <a:solidFill>
                <a:schemeClr val="accent6"/>
              </a:solidFill>
              <a:prstDash val="solid"/>
              <a:round/>
              <a:headEnd len="sm" w="sm" type="none"/>
              <a:tailEnd len="sm" w="sm" type="none"/>
            </a:ln>
          </a:left>
          <a:right>
            <a:ln cap="flat" cmpd="sng" w="12700">
              <a:solidFill>
                <a:schemeClr val="accent6"/>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12700">
              <a:solidFill>
                <a:schemeClr val="accent6"/>
              </a:solidFill>
              <a:prstDash val="solid"/>
              <a:round/>
              <a:headEnd len="sm" w="sm" type="none"/>
              <a:tailEnd len="sm" w="sm" type="none"/>
            </a:ln>
          </a:insideH>
          <a:insideV>
            <a:ln cap="flat" cmpd="sng" w="12700">
              <a:solidFill>
                <a:schemeClr val="accent6"/>
              </a:solidFill>
              <a:prstDash val="solid"/>
              <a:round/>
              <a:headEnd len="sm" w="sm" type="none"/>
              <a:tailEnd len="sm" w="sm" type="none"/>
            </a:ln>
          </a:insideV>
        </a:tcBdr>
        <a:fill>
          <a:solidFill>
            <a:srgbClr val="EBF1E8"/>
          </a:solidFill>
        </a:fill>
      </a:tcStyle>
    </a:wholeTbl>
    <a:band1H>
      <a:tcTxStyle/>
      <a:tcStyle>
        <a:fill>
          <a:solidFill>
            <a:srgbClr val="D4E2CE"/>
          </a:solidFill>
        </a:fill>
      </a:tcStyle>
    </a:band1H>
    <a:band2H>
      <a:tcTxStyle/>
    </a:band2H>
    <a:band1V>
      <a:tcTxStyle/>
      <a:tcStyle>
        <a:fill>
          <a:solidFill>
            <a:srgbClr val="D4E2CE"/>
          </a:solidFill>
        </a:fill>
      </a:tcStyle>
    </a:band1V>
    <a:band2V>
      <a:tcTxStyle/>
    </a:band2V>
    <a:lastCol>
      <a:tcTxStyle b="on" i="off"/>
    </a:lastCol>
    <a:firstCol>
      <a:tcTxStyle b="on" i="off"/>
    </a:firstCol>
    <a:lastRow>
      <a:tcTxStyle b="on" i="off"/>
      <a:tcStyle>
        <a:tcBdr>
          <a:top>
            <a:ln cap="flat" cmpd="sng" w="25400">
              <a:solidFill>
                <a:schemeClr val="accent6"/>
              </a:solidFill>
              <a:prstDash val="solid"/>
              <a:round/>
              <a:headEnd len="sm" w="sm" type="none"/>
              <a:tailEnd len="sm" w="sm" type="none"/>
            </a:ln>
          </a:top>
        </a:tcBdr>
        <a:fill>
          <a:solidFill>
            <a:srgbClr val="EBF1E8"/>
          </a:solidFill>
        </a:fill>
      </a:tcStyle>
    </a:lastRow>
    <a:seCell>
      <a:tcTxStyle/>
    </a:seCell>
    <a:swCell>
      <a:tcTxStyle/>
    </a:swCell>
    <a:firstRow>
      <a:tcTxStyle b="on" i="off"/>
      <a:tcStyle>
        <a:fill>
          <a:solidFill>
            <a:srgbClr val="EBF1E8"/>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5" Type="http://schemas.openxmlformats.org/officeDocument/2006/relationships/font" Target="fonts/Corbel-boldItalic.fntdata"/><Relationship Id="rId104" Type="http://schemas.openxmlformats.org/officeDocument/2006/relationships/font" Target="fonts/Corbel-italic.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Corbel-bold.fntdata"/><Relationship Id="rId102" Type="http://schemas.openxmlformats.org/officeDocument/2006/relationships/font" Target="fonts/Corbel-regular.fntdata"/><Relationship Id="rId101" Type="http://schemas.openxmlformats.org/officeDocument/2006/relationships/font" Target="fonts/Lato-boldItalic.fntdata"/><Relationship Id="rId100" Type="http://schemas.openxmlformats.org/officeDocument/2006/relationships/font" Target="fonts/Lato-italic.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Roboto-italic.fntdata"/><Relationship Id="rId94" Type="http://schemas.openxmlformats.org/officeDocument/2006/relationships/font" Target="fonts/Roboto-bold.fntdata"/><Relationship Id="rId97" Type="http://schemas.openxmlformats.org/officeDocument/2006/relationships/font" Target="fonts/FranklinGothic-bold.fntdata"/><Relationship Id="rId96" Type="http://schemas.openxmlformats.org/officeDocument/2006/relationships/font" Target="fonts/Roboto-boldItalic.fntdata"/><Relationship Id="rId11" Type="http://schemas.openxmlformats.org/officeDocument/2006/relationships/slide" Target="slides/slide1.xml"/><Relationship Id="rId99" Type="http://schemas.openxmlformats.org/officeDocument/2006/relationships/font" Target="fonts/Lato-bold.fntdata"/><Relationship Id="rId10" Type="http://schemas.openxmlformats.org/officeDocument/2006/relationships/notesMaster" Target="notesMasters/notesMaster1.xml"/><Relationship Id="rId98" Type="http://schemas.openxmlformats.org/officeDocument/2006/relationships/font" Target="fonts/Lato-regular.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font" Target="fonts/Roboto-regular.fntdata"/><Relationship Id="rId92" Type="http://schemas.openxmlformats.org/officeDocument/2006/relationships/slide" Target="slides/slide8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pt-P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9003b378e1_0_79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g29003b378e1_0_7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9003b378e1_0_80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2" name="Google Shape;402;g29003b378e1_0_8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9003b378e1_0_8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9003b378e1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9003b378e1_0_84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5" name="Google Shape;445;g29003b378e1_0_8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9003b378e1_0_8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29003b378e1_0_8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9003b378e1_0_8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29003b378e1_0_8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9003b378e1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29003b378e1_0_8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9003b378e1_0_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g29003b378e1_0_8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9003b378e1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g29003b378e1_0_8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9003b378e1_0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g29003b378e1_0_8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pt-PT" sz="1200"/>
              <a:t>Principles, benefits and drawbacks of three different plant orthology detection tools</a:t>
            </a:r>
            <a:endParaRPr sz="1200"/>
          </a:p>
          <a:p>
            <a:pPr indent="0" lvl="0" marL="0" rtl="0" algn="l">
              <a:lnSpc>
                <a:spcPct val="100000"/>
              </a:lnSpc>
              <a:spcBef>
                <a:spcPts val="0"/>
              </a:spcBef>
              <a:spcAft>
                <a:spcPts val="0"/>
              </a:spcAft>
              <a:buSzPts val="1400"/>
              <a:buNone/>
            </a:pPr>
            <a:r>
              <a:t/>
            </a:r>
            <a:endParaRPr/>
          </a:p>
        </p:txBody>
      </p:sp>
      <p:sp>
        <p:nvSpPr>
          <p:cNvPr id="328" name="Google Shape;328;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9003b378e1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g29003b378e1_0_8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9003b378e1_0_90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6" name="Google Shape;516;g29003b378e1_0_9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9003b378e1_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g29003b378e1_0_9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9003b378e1_0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9" name="Google Shape;539;g29003b378e1_0_9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9003b378e1_0_9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7" name="Google Shape;547;g29003b378e1_0_9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9003b378e1_0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29003b378e1_0_9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9003b378e1_0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6" name="Google Shape;566;g29003b378e1_0_9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pt-PT">
                <a:solidFill>
                  <a:schemeClr val="dk1"/>
                </a:solidFill>
              </a:rPr>
              <a:t>31,779 (out of 35,143) markers from the </a:t>
            </a:r>
            <a:r>
              <a:rPr b="1" lang="pt-PT">
                <a:solidFill>
                  <a:schemeClr val="dk1"/>
                </a:solidFill>
              </a:rPr>
              <a:t>35K Axiom SNP array</a:t>
            </a:r>
            <a:r>
              <a:rPr lang="pt-PT">
                <a:solidFill>
                  <a:schemeClr val="dk1"/>
                </a:solidFill>
              </a:rPr>
              <a:t> and 768,664 (out of 819,570) markers from the </a:t>
            </a:r>
            <a:r>
              <a:rPr b="1" lang="pt-PT">
                <a:solidFill>
                  <a:schemeClr val="dk1"/>
                </a:solidFill>
              </a:rPr>
              <a:t>820K Axiom SNP array</a:t>
            </a:r>
            <a:r>
              <a:rPr lang="pt-PT">
                <a:solidFill>
                  <a:schemeClr val="dk1"/>
                </a:solidFill>
              </a:rPr>
              <a:t> were aligned to the assembly. </a:t>
            </a:r>
            <a:endParaRPr>
              <a:solidFill>
                <a:schemeClr val="dk1"/>
              </a:solidFill>
            </a:endParaRPr>
          </a:p>
          <a:p>
            <a:pPr indent="0" lvl="0" marL="0" rtl="0" algn="l">
              <a:lnSpc>
                <a:spcPct val="100000"/>
              </a:lnSpc>
              <a:spcBef>
                <a:spcPts val="0"/>
              </a:spcBef>
              <a:spcAft>
                <a:spcPts val="0"/>
              </a:spcAft>
              <a:buSzPts val="1100"/>
              <a:buNone/>
            </a:pPr>
            <a:r>
              <a:rPr lang="pt-PT"/>
              <a:t>The 35K set includes genotype data from 1,963 samples while the 820K has 475 samples.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9003b378e1_0_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29003b378e1_0_9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9003b378e1_0_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g29003b378e1_0_9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9003b378e1_0_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g29003b378e1_0_9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9003b378e1_0_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29003b378e1_0_9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9003b378e1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0" name="Google Shape;600;g29003b378e1_0_9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9003b378e1_0_9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6" name="Google Shape;606;g29003b378e1_0_9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9003b378e1_0_9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29003b378e1_0_9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pt-PT">
                <a:solidFill>
                  <a:schemeClr val="dk1"/>
                </a:solidFill>
              </a:rPr>
              <a:t>SIFT predicts whether an amino acid substitution affects protein function based on sequence homology and the physical properties of amino acids.</a:t>
            </a:r>
            <a:endParaRPr>
              <a:solidFill>
                <a:schemeClr val="dk1"/>
              </a:solidFill>
            </a:endParaRPr>
          </a:p>
          <a:p>
            <a:pPr indent="0" lvl="0" marL="0" rtl="0" algn="l">
              <a:lnSpc>
                <a:spcPct val="115000"/>
              </a:lnSpc>
              <a:spcBef>
                <a:spcPts val="1200"/>
              </a:spcBef>
              <a:spcAft>
                <a:spcPts val="1200"/>
              </a:spcAft>
              <a:buSzPts val="1100"/>
              <a:buNone/>
            </a:pPr>
            <a:r>
              <a:rPr lang="pt-PT">
                <a:solidFill>
                  <a:schemeClr val="dk1"/>
                </a:solidFill>
              </a:rPr>
              <a:t>SIFT scores and predictions (whether 'tolerated' or 'deleterious') have been calculated for all missense variants across all bread wheat variation datasets.</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9003b378e1_0_9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29003b378e1_0_9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9003b378e1_0_9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29003b378e1_0_9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29003b378e1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3" name="Google Shape;633;g29003b378e1_0_10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9003b378e1_0_10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g29003b378e1_0_10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9003b378e1_0_10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29003b378e1_0_10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9003b378e1_0_1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g29003b378e1_0_10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2" name="Google Shape;342;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29003b378e1_0_1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5" name="Google Shape;665;g29003b378e1_0_10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9003b378e1_0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2" name="Google Shape;672;g29003b378e1_0_10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9003b378e1_0_10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29003b378e1_0_10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9003b378e1_0_10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29003b378e1_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9003b378e1_0_1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g29003b378e1_0_10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9003b378e1_0_10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1" name="Google Shape;701;g29003b378e1_0_10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9003b378e1_0_10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g29003b378e1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9003b378e1_0_10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3" name="Google Shape;713;g29003b378e1_0_10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9003b378e1_0_10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29003b378e1_0_10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9003b378e1_0_10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g29003b378e1_0_10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8d2489d3b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28d2489d3b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g28d2489d3b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9003b378e1_0_10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g29003b378e1_0_10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9003b378e1_0_1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5" name="Google Shape;745;g29003b378e1_0_1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9003b378e1_0_1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58" name="Google Shape;758;g29003b378e1_0_1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8d2489d3b9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28d2489d3b9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g28d2489d3b9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9003b378e1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9003b378e1_0_3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g29003b378e1_0_3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8fff90c5da_4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8fff90c5da_4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8fff90c5da_4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28fff90c5da_4_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8fff90c5da_4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8fff90c5da_4_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8fff90c5da_4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28fff90c5da_4_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8fff90c5da_4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8fff90c5da_4_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9003b378e1_0_75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6" name="Google Shape;356;g29003b378e1_0_7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8fff90c5da_4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28fff90c5da_4_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8fff90c5da_4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8fff90c5da_4_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8fff90c5da_4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8fff90c5da_4_1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8fff90c5da_4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8fff90c5da_4_1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8fff90c5da_4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8fff90c5da_4_1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8fff90c5da_4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8fff90c5da_4_1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8fff90c5da_4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28fff90c5da_4_1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8fff90c5da_4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8fff90c5da_4_1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8fff90c5da_4_1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g28fff90c5da_4_191: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8fff90c5da_4_2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2" name="Google Shape;962;g28fff90c5da_4_213:notes"/>
          <p:cNvSpPr/>
          <p:nvPr>
            <p:ph idx="2" type="sldImg"/>
          </p:nvPr>
        </p:nvSpPr>
        <p:spPr>
          <a:xfrm>
            <a:off x="1143225" y="685800"/>
            <a:ext cx="45723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9003b378e1_0_7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9003b378e1_0_7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28d2489d3b9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g28d2489d3b9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4" name="Google Shape;974;g28d2489d3b9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28d2489d3b9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28d2489d3b9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2" name="Google Shape;982;g28d2489d3b9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24dd3f894cf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g24dd3f894cf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0" name="Google Shape;990;g24dd3f894cf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4dd3f894cf_2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24dd3f894cf_2_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3" name="Google Shape;1003;g24dd3f894cf_2_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4dd3f894cf_2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24dd3f894cf_2_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8" name="Google Shape;1028;g24dd3f894cf_2_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g24dd3f894cf_2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8" name="Google Shape;1048;g24dd3f894cf_2_1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9" name="Google Shape;1049;g24dd3f894cf_2_1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4" name="Shape 1064"/>
        <p:cNvGrpSpPr/>
        <p:nvPr/>
      </p:nvGrpSpPr>
      <p:grpSpPr>
        <a:xfrm>
          <a:off x="0" y="0"/>
          <a:ext cx="0" cy="0"/>
          <a:chOff x="0" y="0"/>
          <a:chExt cx="0" cy="0"/>
        </a:xfrm>
      </p:grpSpPr>
      <p:sp>
        <p:nvSpPr>
          <p:cNvPr id="1065" name="Google Shape;1065;g24dd3f894cf_2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6" name="Google Shape;1066;g24dd3f894cf_2_1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g24dd3f894cf_2_1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4dd3f894cf_2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g24dd3f894cf_2_1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2" name="Google Shape;1092;g24dd3f894cf_2_1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4dd3f894cf_2_1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g24dd3f894cf_2_1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1" name="Google Shape;1111;g24dd3f894cf_2_1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4dd3f894cf_2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2" name="Google Shape;1132;g24dd3f894cf_2_2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3" name="Google Shape;1133;g24dd3f894cf_2_2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9003b378e1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29003b378e1_0_7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4dd3f894cf_2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g24dd3f894cf_2_2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8" name="Google Shape;1148;g24dd3f894cf_2_2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4dd3f894cf_2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8" name="Google Shape;1178;g24dd3f894cf_2_2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9" name="Google Shape;1179;g24dd3f894cf_2_2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1" name="Google Shape;1191;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2" name="Google Shape;1192;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pt-PT"/>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9003b378e1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29003b378e1_0_7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1.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11.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4.png"/><Relationship Id="rId3"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LIXIR">
  <p:cSld name="Title slide ELIXIR">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0" l="566" r="1700" t="2581"/>
          <a:stretch/>
        </p:blipFill>
        <p:spPr>
          <a:xfrm>
            <a:off x="0" y="0"/>
            <a:ext cx="12192007" cy="3312700"/>
          </a:xfrm>
          <a:prstGeom prst="rect">
            <a:avLst/>
          </a:prstGeom>
          <a:noFill/>
          <a:ln>
            <a:noFill/>
          </a:ln>
        </p:spPr>
      </p:pic>
      <p:pic>
        <p:nvPicPr>
          <p:cNvPr descr="A picture containing meter&#10;&#10;Description automatically generated" id="14" name="Google Shape;14;p2"/>
          <p:cNvPicPr preferRelativeResize="0"/>
          <p:nvPr/>
        </p:nvPicPr>
        <p:blipFill rotWithShape="1">
          <a:blip r:embed="rId3">
            <a:alphaModFix/>
          </a:blip>
          <a:srcRect b="0" l="0" r="0" t="0"/>
          <a:stretch/>
        </p:blipFill>
        <p:spPr>
          <a:xfrm>
            <a:off x="489075" y="3737750"/>
            <a:ext cx="2602250" cy="1971774"/>
          </a:xfrm>
          <a:prstGeom prst="rect">
            <a:avLst/>
          </a:prstGeom>
          <a:noFill/>
          <a:ln>
            <a:noFill/>
          </a:ln>
        </p:spPr>
      </p:pic>
      <p:grpSp>
        <p:nvGrpSpPr>
          <p:cNvPr id="15" name="Google Shape;15;p2"/>
          <p:cNvGrpSpPr/>
          <p:nvPr/>
        </p:nvGrpSpPr>
        <p:grpSpPr>
          <a:xfrm>
            <a:off x="614464" y="5709525"/>
            <a:ext cx="2212875" cy="691624"/>
            <a:chOff x="14819123" y="10021282"/>
            <a:chExt cx="7106212" cy="2555890"/>
          </a:xfrm>
        </p:grpSpPr>
        <p:pic>
          <p:nvPicPr>
            <p:cNvPr id="16" name="Google Shape;16;p2"/>
            <p:cNvPicPr preferRelativeResize="0"/>
            <p:nvPr/>
          </p:nvPicPr>
          <p:blipFill rotWithShape="1">
            <a:blip r:embed="rId4">
              <a:alphaModFix/>
            </a:blip>
            <a:srcRect b="0" l="0" r="0" t="0"/>
            <a:stretch/>
          </p:blipFill>
          <p:spPr>
            <a:xfrm>
              <a:off x="14819132" y="10076896"/>
              <a:ext cx="1141985" cy="961406"/>
            </a:xfrm>
            <a:prstGeom prst="rect">
              <a:avLst/>
            </a:prstGeom>
            <a:noFill/>
            <a:ln>
              <a:noFill/>
            </a:ln>
          </p:spPr>
        </p:pic>
        <p:sp>
          <p:nvSpPr>
            <p:cNvPr id="17" name="Google Shape;17;p2"/>
            <p:cNvSpPr txBox="1"/>
            <p:nvPr/>
          </p:nvSpPr>
          <p:spPr>
            <a:xfrm>
              <a:off x="15970576" y="10021282"/>
              <a:ext cx="5954700" cy="746400"/>
            </a:xfrm>
            <a:prstGeom prst="rect">
              <a:avLst/>
            </a:prstGeom>
            <a:noFill/>
            <a:ln>
              <a:noFill/>
            </a:ln>
          </p:spPr>
          <p:txBody>
            <a:bodyPr anchorCtr="0" anchor="t" bIns="24500" lIns="48975" spcFirstLastPara="1" rIns="48975" wrap="square" tIns="24500">
              <a:noAutofit/>
            </a:bodyPr>
            <a:lstStyle/>
            <a:p>
              <a:pPr indent="0" lvl="0" marL="0" marR="0" rtl="0" algn="l">
                <a:lnSpc>
                  <a:spcPct val="100000"/>
                </a:lnSpc>
                <a:spcBef>
                  <a:spcPts val="0"/>
                </a:spcBef>
                <a:spcAft>
                  <a:spcPts val="0"/>
                </a:spcAft>
                <a:buClr>
                  <a:srgbClr val="003F41"/>
                </a:buClr>
                <a:buSzPts val="1500"/>
                <a:buFont typeface="Corbel"/>
                <a:buNone/>
              </a:pPr>
              <a:r>
                <a:rPr b="0" i="1" lang="pt-PT" sz="1500" u="none" cap="none" strike="noStrike">
                  <a:solidFill>
                    <a:srgbClr val="003F41"/>
                  </a:solidFill>
                  <a:latin typeface="Corbel"/>
                  <a:ea typeface="Corbel"/>
                  <a:cs typeface="Corbel"/>
                  <a:sym typeface="Corbel"/>
                </a:rPr>
                <a:t>@ELIXIREurope</a:t>
              </a:r>
              <a:endParaRPr b="0" i="1" sz="1500" u="none" cap="none" strike="noStrike">
                <a:solidFill>
                  <a:srgbClr val="003F41"/>
                </a:solidFill>
                <a:latin typeface="Corbel"/>
                <a:ea typeface="Corbel"/>
                <a:cs typeface="Corbel"/>
                <a:sym typeface="Corbel"/>
              </a:endParaRPr>
            </a:p>
          </p:txBody>
        </p:sp>
        <p:pic>
          <p:nvPicPr>
            <p:cNvPr id="18" name="Google Shape;18;p2"/>
            <p:cNvPicPr preferRelativeResize="0"/>
            <p:nvPr/>
          </p:nvPicPr>
          <p:blipFill rotWithShape="1">
            <a:blip r:embed="rId5">
              <a:alphaModFix/>
            </a:blip>
            <a:srcRect b="0" l="0" r="0" t="0"/>
            <a:stretch/>
          </p:blipFill>
          <p:spPr>
            <a:xfrm>
              <a:off x="14819123" y="11462854"/>
              <a:ext cx="1104332" cy="1114318"/>
            </a:xfrm>
            <a:prstGeom prst="rect">
              <a:avLst/>
            </a:prstGeom>
            <a:noFill/>
            <a:ln>
              <a:noFill/>
            </a:ln>
          </p:spPr>
        </p:pic>
        <p:sp>
          <p:nvSpPr>
            <p:cNvPr id="19" name="Google Shape;19;p2"/>
            <p:cNvSpPr txBox="1"/>
            <p:nvPr/>
          </p:nvSpPr>
          <p:spPr>
            <a:xfrm>
              <a:off x="15898635" y="11537912"/>
              <a:ext cx="6026700" cy="746400"/>
            </a:xfrm>
            <a:prstGeom prst="rect">
              <a:avLst/>
            </a:prstGeom>
            <a:noFill/>
            <a:ln>
              <a:noFill/>
            </a:ln>
          </p:spPr>
          <p:txBody>
            <a:bodyPr anchorCtr="0" anchor="t" bIns="24500" lIns="48975" spcFirstLastPara="1" rIns="48975" wrap="square" tIns="24500">
              <a:noAutofit/>
            </a:bodyPr>
            <a:lstStyle/>
            <a:p>
              <a:pPr indent="0" lvl="0" marL="0" marR="0" rtl="0" algn="l">
                <a:lnSpc>
                  <a:spcPct val="100000"/>
                </a:lnSpc>
                <a:spcBef>
                  <a:spcPts val="0"/>
                </a:spcBef>
                <a:spcAft>
                  <a:spcPts val="0"/>
                </a:spcAft>
                <a:buClr>
                  <a:srgbClr val="003F41"/>
                </a:buClr>
                <a:buSzPts val="1500"/>
                <a:buFont typeface="Corbel"/>
                <a:buNone/>
              </a:pPr>
              <a:r>
                <a:rPr b="0" i="1" lang="pt-PT" sz="1500" u="none" cap="none" strike="noStrike">
                  <a:solidFill>
                    <a:srgbClr val="003F41"/>
                  </a:solidFill>
                  <a:latin typeface="Corbel"/>
                  <a:ea typeface="Corbel"/>
                  <a:cs typeface="Corbel"/>
                  <a:sym typeface="Corbel"/>
                </a:rPr>
                <a:t>/company/elixir-europe</a:t>
              </a:r>
              <a:endParaRPr b="0" i="1" sz="1500" u="none" cap="none" strike="noStrike">
                <a:solidFill>
                  <a:srgbClr val="003F41"/>
                </a:solidFill>
                <a:latin typeface="Corbel"/>
                <a:ea typeface="Corbel"/>
                <a:cs typeface="Corbel"/>
                <a:sym typeface="Corbel"/>
              </a:endParaRPr>
            </a:p>
          </p:txBody>
        </p:sp>
      </p:grpSp>
      <p:sp>
        <p:nvSpPr>
          <p:cNvPr id="20" name="Google Shape;20;p2"/>
          <p:cNvSpPr txBox="1"/>
          <p:nvPr>
            <p:ph type="ctrTitle"/>
          </p:nvPr>
        </p:nvSpPr>
        <p:spPr>
          <a:xfrm>
            <a:off x="3775025" y="3541300"/>
            <a:ext cx="7860300" cy="14346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800"/>
              <a:buFont typeface="Corbel"/>
              <a:buNone/>
              <a:defRPr b="1" sz="4400">
                <a:solidFill>
                  <a:srgbClr val="003F41"/>
                </a:solidFill>
              </a:defRPr>
            </a:lvl1pPr>
            <a:lvl2pPr lvl="1" algn="l">
              <a:lnSpc>
                <a:spcPct val="100000"/>
              </a:lnSpc>
              <a:spcBef>
                <a:spcPts val="0"/>
              </a:spcBef>
              <a:spcAft>
                <a:spcPts val="0"/>
              </a:spcAft>
              <a:buSzPts val="1400"/>
              <a:buFont typeface="Corbel"/>
              <a:buNone/>
              <a:defRPr/>
            </a:lvl2pPr>
            <a:lvl3pPr lvl="2" algn="l">
              <a:lnSpc>
                <a:spcPct val="100000"/>
              </a:lnSpc>
              <a:spcBef>
                <a:spcPts val="0"/>
              </a:spcBef>
              <a:spcAft>
                <a:spcPts val="0"/>
              </a:spcAft>
              <a:buSzPts val="1400"/>
              <a:buFont typeface="Corbel"/>
              <a:buNone/>
              <a:defRPr/>
            </a:lvl3pPr>
            <a:lvl4pPr lvl="3" algn="l">
              <a:lnSpc>
                <a:spcPct val="100000"/>
              </a:lnSpc>
              <a:spcBef>
                <a:spcPts val="0"/>
              </a:spcBef>
              <a:spcAft>
                <a:spcPts val="0"/>
              </a:spcAft>
              <a:buSzPts val="1400"/>
              <a:buFont typeface="Corbel"/>
              <a:buNone/>
              <a:defRPr/>
            </a:lvl4pPr>
            <a:lvl5pPr lvl="4" algn="l">
              <a:lnSpc>
                <a:spcPct val="100000"/>
              </a:lnSpc>
              <a:spcBef>
                <a:spcPts val="0"/>
              </a:spcBef>
              <a:spcAft>
                <a:spcPts val="0"/>
              </a:spcAft>
              <a:buSzPts val="1400"/>
              <a:buFont typeface="Corbel"/>
              <a:buNone/>
              <a:defRPr/>
            </a:lvl5pPr>
            <a:lvl6pPr lvl="5" algn="l">
              <a:lnSpc>
                <a:spcPct val="100000"/>
              </a:lnSpc>
              <a:spcBef>
                <a:spcPts val="0"/>
              </a:spcBef>
              <a:spcAft>
                <a:spcPts val="0"/>
              </a:spcAft>
              <a:buSzPts val="1400"/>
              <a:buFont typeface="Corbel"/>
              <a:buNone/>
              <a:defRPr>
                <a:latin typeface="Corbel"/>
                <a:ea typeface="Corbel"/>
                <a:cs typeface="Corbel"/>
                <a:sym typeface="Corbel"/>
              </a:defRPr>
            </a:lvl6pPr>
            <a:lvl7pPr lvl="6" algn="l">
              <a:lnSpc>
                <a:spcPct val="100000"/>
              </a:lnSpc>
              <a:spcBef>
                <a:spcPts val="0"/>
              </a:spcBef>
              <a:spcAft>
                <a:spcPts val="0"/>
              </a:spcAft>
              <a:buSzPts val="1400"/>
              <a:buFont typeface="Corbel"/>
              <a:buNone/>
              <a:defRPr>
                <a:latin typeface="Corbel"/>
                <a:ea typeface="Corbel"/>
                <a:cs typeface="Corbel"/>
                <a:sym typeface="Corbel"/>
              </a:defRPr>
            </a:lvl7pPr>
            <a:lvl8pPr lvl="7" algn="l">
              <a:lnSpc>
                <a:spcPct val="100000"/>
              </a:lnSpc>
              <a:spcBef>
                <a:spcPts val="0"/>
              </a:spcBef>
              <a:spcAft>
                <a:spcPts val="0"/>
              </a:spcAft>
              <a:buSzPts val="1400"/>
              <a:buFont typeface="Corbel"/>
              <a:buNone/>
              <a:defRPr>
                <a:latin typeface="Corbel"/>
                <a:ea typeface="Corbel"/>
                <a:cs typeface="Corbel"/>
                <a:sym typeface="Corbel"/>
              </a:defRPr>
            </a:lvl8pPr>
            <a:lvl9pPr lvl="8" algn="l">
              <a:lnSpc>
                <a:spcPct val="100000"/>
              </a:lnSpc>
              <a:spcBef>
                <a:spcPts val="0"/>
              </a:spcBef>
              <a:spcAft>
                <a:spcPts val="0"/>
              </a:spcAft>
              <a:buSzPts val="1400"/>
              <a:buFont typeface="Corbel"/>
              <a:buNone/>
              <a:defRPr>
                <a:latin typeface="Corbel"/>
                <a:ea typeface="Corbel"/>
                <a:cs typeface="Corbel"/>
                <a:sym typeface="Corbel"/>
              </a:defRPr>
            </a:lvl9pPr>
          </a:lstStyle>
          <a:p/>
        </p:txBody>
      </p:sp>
      <p:sp>
        <p:nvSpPr>
          <p:cNvPr id="21" name="Google Shape;21;p2"/>
          <p:cNvSpPr txBox="1"/>
          <p:nvPr>
            <p:ph idx="1" type="subTitle"/>
          </p:nvPr>
        </p:nvSpPr>
        <p:spPr>
          <a:xfrm>
            <a:off x="3775035" y="4975900"/>
            <a:ext cx="7860300" cy="899700"/>
          </a:xfrm>
          <a:prstGeom prst="rect">
            <a:avLst/>
          </a:prstGeom>
          <a:noFill/>
          <a:ln>
            <a:noFill/>
          </a:ln>
        </p:spPr>
        <p:txBody>
          <a:bodyPr anchorCtr="0" anchor="b" bIns="0" lIns="0" spcFirstLastPara="1" rIns="0" wrap="square" tIns="0">
            <a:noAutofit/>
          </a:bodyPr>
          <a:lstStyle>
            <a:lvl1pPr lvl="0" algn="r">
              <a:lnSpc>
                <a:spcPct val="100000"/>
              </a:lnSpc>
              <a:spcBef>
                <a:spcPts val="560"/>
              </a:spcBef>
              <a:spcAft>
                <a:spcPts val="0"/>
              </a:spcAft>
              <a:buSzPts val="2800"/>
              <a:buFont typeface="Corbel"/>
              <a:buNone/>
              <a:defRPr sz="2800">
                <a:latin typeface="Corbel"/>
                <a:ea typeface="Corbel"/>
                <a:cs typeface="Corbel"/>
                <a:sym typeface="Corbel"/>
              </a:defRPr>
            </a:lvl1pPr>
            <a:lvl2pPr lvl="1"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2pPr>
            <a:lvl3pPr lvl="2"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3pPr>
            <a:lvl4pPr lvl="3"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4pPr>
            <a:lvl5pPr lvl="4"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5pPr>
            <a:lvl6pPr lvl="5"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6pPr>
            <a:lvl7pPr lvl="6"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7pPr>
            <a:lvl8pPr lvl="7"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8pPr>
            <a:lvl9pPr lvl="8"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22" name="Google Shape;22;p2"/>
          <p:cNvSpPr txBox="1"/>
          <p:nvPr>
            <p:ph idx="2" type="body"/>
          </p:nvPr>
        </p:nvSpPr>
        <p:spPr>
          <a:xfrm>
            <a:off x="3775035" y="5875475"/>
            <a:ext cx="7860300" cy="558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latin typeface="Corbel"/>
                <a:ea typeface="Corbel"/>
                <a:cs typeface="Corbel"/>
                <a:sym typeface="Corbel"/>
              </a:defRPr>
            </a:lvl1pPr>
            <a:lvl2pPr indent="-342900" lvl="1" marL="914400" algn="l">
              <a:lnSpc>
                <a:spcPct val="100000"/>
              </a:lnSpc>
              <a:spcBef>
                <a:spcPts val="600"/>
              </a:spcBef>
              <a:spcAft>
                <a:spcPts val="0"/>
              </a:spcAft>
              <a:buSzPts val="1800"/>
              <a:buFont typeface="Corbel"/>
              <a:buChar char="○"/>
              <a:defRPr>
                <a:latin typeface="Corbel"/>
                <a:ea typeface="Corbel"/>
                <a:cs typeface="Corbel"/>
                <a:sym typeface="Corbel"/>
              </a:defRPr>
            </a:lvl2pPr>
            <a:lvl3pPr indent="-342900" lvl="2" marL="1371600" algn="l">
              <a:lnSpc>
                <a:spcPct val="100000"/>
              </a:lnSpc>
              <a:spcBef>
                <a:spcPts val="600"/>
              </a:spcBef>
              <a:spcAft>
                <a:spcPts val="0"/>
              </a:spcAft>
              <a:buSzPts val="1800"/>
              <a:buFont typeface="Corbel"/>
              <a:buChar char="■"/>
              <a:defRPr>
                <a:latin typeface="Corbel"/>
                <a:ea typeface="Corbel"/>
                <a:cs typeface="Corbel"/>
                <a:sym typeface="Corbel"/>
              </a:defRPr>
            </a:lvl3pPr>
            <a:lvl4pPr indent="-342900" lvl="3" marL="1828800" algn="l">
              <a:lnSpc>
                <a:spcPct val="100000"/>
              </a:lnSpc>
              <a:spcBef>
                <a:spcPts val="600"/>
              </a:spcBef>
              <a:spcAft>
                <a:spcPts val="0"/>
              </a:spcAft>
              <a:buSzPts val="1800"/>
              <a:buFont typeface="Corbel"/>
              <a:buChar char="●"/>
              <a:defRPr>
                <a:latin typeface="Corbel"/>
                <a:ea typeface="Corbel"/>
                <a:cs typeface="Corbel"/>
                <a:sym typeface="Corbel"/>
              </a:defRPr>
            </a:lvl4pPr>
            <a:lvl5pPr indent="-342900" lvl="4" marL="2286000" algn="l">
              <a:lnSpc>
                <a:spcPct val="100000"/>
              </a:lnSpc>
              <a:spcBef>
                <a:spcPts val="600"/>
              </a:spcBef>
              <a:spcAft>
                <a:spcPts val="0"/>
              </a:spcAft>
              <a:buSzPts val="1800"/>
              <a:buFont typeface="Corbel"/>
              <a:buChar char="○"/>
              <a:defRPr>
                <a:latin typeface="Corbel"/>
                <a:ea typeface="Corbel"/>
                <a:cs typeface="Corbel"/>
                <a:sym typeface="Corbel"/>
              </a:defRPr>
            </a:lvl5pPr>
            <a:lvl6pPr indent="-342900" lvl="5" marL="2743200" algn="l">
              <a:lnSpc>
                <a:spcPct val="100000"/>
              </a:lnSpc>
              <a:spcBef>
                <a:spcPts val="600"/>
              </a:spcBef>
              <a:spcAft>
                <a:spcPts val="0"/>
              </a:spcAft>
              <a:buSzPts val="1800"/>
              <a:buFont typeface="Corbel"/>
              <a:buChar char="■"/>
              <a:defRPr>
                <a:latin typeface="Corbel"/>
                <a:ea typeface="Corbel"/>
                <a:cs typeface="Corbel"/>
                <a:sym typeface="Corbel"/>
              </a:defRPr>
            </a:lvl6pPr>
            <a:lvl7pPr indent="-342900" lvl="6" marL="3200400" algn="l">
              <a:lnSpc>
                <a:spcPct val="100000"/>
              </a:lnSpc>
              <a:spcBef>
                <a:spcPts val="360"/>
              </a:spcBef>
              <a:spcAft>
                <a:spcPts val="0"/>
              </a:spcAft>
              <a:buSzPts val="1800"/>
              <a:buFont typeface="Corbel"/>
              <a:buChar char="●"/>
              <a:defRPr>
                <a:latin typeface="Corbel"/>
                <a:ea typeface="Corbel"/>
                <a:cs typeface="Corbel"/>
                <a:sym typeface="Corbel"/>
              </a:defRPr>
            </a:lvl7pPr>
            <a:lvl8pPr indent="-342900" lvl="7" marL="3657600" algn="l">
              <a:lnSpc>
                <a:spcPct val="100000"/>
              </a:lnSpc>
              <a:spcBef>
                <a:spcPts val="360"/>
              </a:spcBef>
              <a:spcAft>
                <a:spcPts val="0"/>
              </a:spcAft>
              <a:buSzPts val="1800"/>
              <a:buFont typeface="Corbel"/>
              <a:buChar char="○"/>
              <a:defRPr>
                <a:latin typeface="Corbel"/>
                <a:ea typeface="Corbel"/>
                <a:cs typeface="Corbel"/>
                <a:sym typeface="Corbel"/>
              </a:defRPr>
            </a:lvl8pPr>
            <a:lvl9pPr indent="-342900" lvl="8" marL="4114800" algn="l">
              <a:lnSpc>
                <a:spcPct val="100000"/>
              </a:lnSpc>
              <a:spcBef>
                <a:spcPts val="360"/>
              </a:spcBef>
              <a:spcAft>
                <a:spcPts val="0"/>
              </a:spcAft>
              <a:buSzPts val="1800"/>
              <a:buFont typeface="Corbel"/>
              <a:buChar char="■"/>
              <a:defRPr>
                <a:latin typeface="Corbel"/>
                <a:ea typeface="Corbel"/>
                <a:cs typeface="Corbel"/>
                <a:sym typeface="Corbel"/>
              </a:defRPr>
            </a:lvl9pPr>
          </a:lstStyle>
          <a:p/>
        </p:txBody>
      </p:sp>
      <p:sp>
        <p:nvSpPr>
          <p:cNvPr id="23" name="Google Shape;23;p2"/>
          <p:cNvSpPr txBox="1"/>
          <p:nvPr/>
        </p:nvSpPr>
        <p:spPr>
          <a:xfrm>
            <a:off x="7587750" y="6311500"/>
            <a:ext cx="41193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800"/>
              <a:buFont typeface="Arial"/>
              <a:buNone/>
            </a:pPr>
            <a:r>
              <a:rPr b="0" i="0" lang="pt-PT" sz="1800" u="none" cap="none" strike="noStrike">
                <a:solidFill>
                  <a:srgbClr val="000000"/>
                </a:solidFill>
                <a:latin typeface="Corbel"/>
                <a:ea typeface="Corbel"/>
                <a:cs typeface="Corbel"/>
                <a:sym typeface="Corbel"/>
              </a:rPr>
              <a:t>www.elixir-europe.org</a:t>
            </a:r>
            <a:endParaRPr b="0" i="0" sz="1800" u="none" cap="none" strike="noStrike">
              <a:solidFill>
                <a:srgbClr val="000000"/>
              </a:solidFill>
              <a:latin typeface="Corbel"/>
              <a:ea typeface="Corbel"/>
              <a:cs typeface="Corbel"/>
              <a:sym typeface="Corbe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EXCELERATE">
  <p:cSld name="Title slide CONVERGE">
    <p:spTree>
      <p:nvGrpSpPr>
        <p:cNvPr id="68" name="Shape 68"/>
        <p:cNvGrpSpPr/>
        <p:nvPr/>
      </p:nvGrpSpPr>
      <p:grpSpPr>
        <a:xfrm>
          <a:off x="0" y="0"/>
          <a:ext cx="0" cy="0"/>
          <a:chOff x="0" y="0"/>
          <a:chExt cx="0" cy="0"/>
        </a:xfrm>
      </p:grpSpPr>
      <p:pic>
        <p:nvPicPr>
          <p:cNvPr descr="Icon&#10;&#10;Description automatically generated" id="69" name="Google Shape;69;p12"/>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70" name="Google Shape;70;p12"/>
          <p:cNvSpPr txBox="1"/>
          <p:nvPr/>
        </p:nvSpPr>
        <p:spPr>
          <a:xfrm>
            <a:off x="4967817" y="6092041"/>
            <a:ext cx="6398684" cy="434975"/>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pt-PT" sz="2400" u="none" cap="none" strike="noStrike">
                <a:solidFill>
                  <a:srgbClr val="003F41"/>
                </a:solidFill>
                <a:latin typeface="Corbel"/>
                <a:ea typeface="Corbel"/>
                <a:cs typeface="Corbel"/>
                <a:sym typeface="Corbel"/>
              </a:rPr>
              <a:t>www.elixir-europe.org/converge</a:t>
            </a:r>
            <a:endParaRPr b="0" i="1" sz="2400" u="none" cap="none" strike="noStrike">
              <a:solidFill>
                <a:srgbClr val="003F41"/>
              </a:solidFill>
              <a:latin typeface="Corbel"/>
              <a:ea typeface="Corbel"/>
              <a:cs typeface="Corbel"/>
              <a:sym typeface="Corbel"/>
            </a:endParaRPr>
          </a:p>
        </p:txBody>
      </p:sp>
      <p:sp>
        <p:nvSpPr>
          <p:cNvPr id="71" name="Google Shape;71;p12"/>
          <p:cNvSpPr txBox="1"/>
          <p:nvPr>
            <p:ph type="ctrTitle"/>
          </p:nvPr>
        </p:nvSpPr>
        <p:spPr>
          <a:xfrm>
            <a:off x="911424" y="3356993"/>
            <a:ext cx="10363200" cy="864096"/>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5000">
                <a:solidFill>
                  <a:srgbClr val="003F4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 type="subTitle"/>
          </p:nvPr>
        </p:nvSpPr>
        <p:spPr>
          <a:xfrm>
            <a:off x="3503712" y="4293097"/>
            <a:ext cx="7755467" cy="899583"/>
          </a:xfrm>
          <a:prstGeom prst="rect">
            <a:avLst/>
          </a:prstGeom>
          <a:noFill/>
          <a:ln>
            <a:noFill/>
          </a:ln>
        </p:spPr>
        <p:txBody>
          <a:bodyPr anchorCtr="0" anchor="t" bIns="0" lIns="0" spcFirstLastPara="1" rIns="0" wrap="square" tIns="0">
            <a:noAutofit/>
          </a:bodyPr>
          <a:lstStyle>
            <a:lvl1pPr lvl="0" algn="r">
              <a:lnSpc>
                <a:spcPct val="100000"/>
              </a:lnSpc>
              <a:spcBef>
                <a:spcPts val="560"/>
              </a:spcBef>
              <a:spcAft>
                <a:spcPts val="0"/>
              </a:spcAft>
              <a:buSzPts val="2800"/>
              <a:buFont typeface="Corbel"/>
              <a:buNone/>
              <a:defRPr i="1" sz="2800"/>
            </a:lvl1pPr>
            <a:lvl2pPr lvl="1" algn="ctr">
              <a:lnSpc>
                <a:spcPct val="100000"/>
              </a:lnSpc>
              <a:spcBef>
                <a:spcPts val="600"/>
              </a:spcBef>
              <a:spcAft>
                <a:spcPts val="0"/>
              </a:spcAft>
              <a:buSzPts val="2000"/>
              <a:buNone/>
              <a:defRPr>
                <a:solidFill>
                  <a:srgbClr val="888888"/>
                </a:solidFill>
              </a:defRPr>
            </a:lvl2pPr>
            <a:lvl3pPr lvl="2" algn="ctr">
              <a:lnSpc>
                <a:spcPct val="100000"/>
              </a:lnSpc>
              <a:spcBef>
                <a:spcPts val="600"/>
              </a:spcBef>
              <a:spcAft>
                <a:spcPts val="0"/>
              </a:spcAft>
              <a:buSzPts val="2000"/>
              <a:buNone/>
              <a:defRPr>
                <a:solidFill>
                  <a:srgbClr val="888888"/>
                </a:solidFill>
              </a:defRPr>
            </a:lvl3pPr>
            <a:lvl4pPr lvl="3" algn="ctr">
              <a:lnSpc>
                <a:spcPct val="100000"/>
              </a:lnSpc>
              <a:spcBef>
                <a:spcPts val="600"/>
              </a:spcBef>
              <a:spcAft>
                <a:spcPts val="0"/>
              </a:spcAft>
              <a:buSzPts val="2000"/>
              <a:buNone/>
              <a:defRPr>
                <a:solidFill>
                  <a:srgbClr val="888888"/>
                </a:solidFill>
              </a:defRPr>
            </a:lvl4pPr>
            <a:lvl5pPr lvl="4" algn="ctr">
              <a:lnSpc>
                <a:spcPct val="100000"/>
              </a:lnSpc>
              <a:spcBef>
                <a:spcPts val="600"/>
              </a:spcBef>
              <a:spcAft>
                <a:spcPts val="0"/>
              </a:spcAft>
              <a:buSzPts val="2000"/>
              <a:buNone/>
              <a:defRPr>
                <a:solidFill>
                  <a:srgbClr val="888888"/>
                </a:solidFill>
              </a:defRPr>
            </a:lvl5pPr>
            <a:lvl6pPr lvl="5" algn="ctr">
              <a:lnSpc>
                <a:spcPct val="100000"/>
              </a:lnSpc>
              <a:spcBef>
                <a:spcPts val="6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73" name="Google Shape;73;p12"/>
          <p:cNvSpPr txBox="1"/>
          <p:nvPr>
            <p:ph idx="2" type="body"/>
          </p:nvPr>
        </p:nvSpPr>
        <p:spPr>
          <a:xfrm>
            <a:off x="6761891" y="5192680"/>
            <a:ext cx="4512733" cy="36004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grpSp>
        <p:nvGrpSpPr>
          <p:cNvPr id="74" name="Google Shape;74;p12"/>
          <p:cNvGrpSpPr/>
          <p:nvPr/>
        </p:nvGrpSpPr>
        <p:grpSpPr>
          <a:xfrm>
            <a:off x="167217" y="5172493"/>
            <a:ext cx="4800600" cy="1626228"/>
            <a:chOff x="358228" y="4949046"/>
            <a:chExt cx="4800600" cy="1626228"/>
          </a:xfrm>
        </p:grpSpPr>
        <p:pic>
          <p:nvPicPr>
            <p:cNvPr id="75" name="Google Shape;75;p12"/>
            <p:cNvPicPr preferRelativeResize="0"/>
            <p:nvPr/>
          </p:nvPicPr>
          <p:blipFill rotWithShape="1">
            <a:blip r:embed="rId3">
              <a:alphaModFix/>
            </a:blip>
            <a:srcRect b="0" l="0" r="0" t="0"/>
            <a:stretch/>
          </p:blipFill>
          <p:spPr>
            <a:xfrm>
              <a:off x="431800" y="4949046"/>
              <a:ext cx="1619251" cy="1034242"/>
            </a:xfrm>
            <a:prstGeom prst="rect">
              <a:avLst/>
            </a:prstGeom>
            <a:noFill/>
            <a:ln>
              <a:noFill/>
            </a:ln>
          </p:spPr>
        </p:pic>
        <p:sp>
          <p:nvSpPr>
            <p:cNvPr id="76" name="Google Shape;76;p12"/>
            <p:cNvSpPr/>
            <p:nvPr/>
          </p:nvSpPr>
          <p:spPr>
            <a:xfrm>
              <a:off x="358228" y="6021236"/>
              <a:ext cx="4800600" cy="5540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pt-PT" sz="1000" u="none" cap="none" strike="noStrike">
                  <a:solidFill>
                    <a:srgbClr val="A5A5A5"/>
                  </a:solidFill>
                  <a:latin typeface="Corbel"/>
                  <a:ea typeface="Corbel"/>
                  <a:cs typeface="Corbel"/>
                  <a:sym typeface="Corbel"/>
                </a:rPr>
                <a:t>ELIXIR-CONVERGE is funded by the European Union’s Horizon 2020 research and innovation programme under grant agreement number 871075.</a:t>
              </a:r>
              <a:endParaRPr b="0" i="0" sz="1400" u="none" cap="none" strike="noStrike">
                <a:solidFill>
                  <a:srgbClr val="A5A5A5"/>
                </a:solidFill>
                <a:latin typeface="Corbel"/>
                <a:ea typeface="Corbel"/>
                <a:cs typeface="Corbel"/>
                <a:sym typeface="Corbel"/>
              </a:endParaRPr>
            </a:p>
          </p:txBody>
        </p:sp>
        <p:pic>
          <p:nvPicPr>
            <p:cNvPr id="77" name="Google Shape;77;p12"/>
            <p:cNvPicPr preferRelativeResize="0"/>
            <p:nvPr/>
          </p:nvPicPr>
          <p:blipFill rotWithShape="1">
            <a:blip r:embed="rId4">
              <a:alphaModFix/>
            </a:blip>
            <a:srcRect b="0" l="0" r="0" t="0"/>
            <a:stretch/>
          </p:blipFill>
          <p:spPr>
            <a:xfrm>
              <a:off x="2070299" y="4949046"/>
              <a:ext cx="1557448" cy="1034243"/>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IXIR-thank-you">
  <p:cSld name="ELIXIR acknowledgements">
    <p:spTree>
      <p:nvGrpSpPr>
        <p:cNvPr id="78" name="Shape 78"/>
        <p:cNvGrpSpPr/>
        <p:nvPr/>
      </p:nvGrpSpPr>
      <p:grpSpPr>
        <a:xfrm>
          <a:off x="0" y="0"/>
          <a:ext cx="0" cy="0"/>
          <a:chOff x="0" y="0"/>
          <a:chExt cx="0" cy="0"/>
        </a:xfrm>
      </p:grpSpPr>
      <p:pic>
        <p:nvPicPr>
          <p:cNvPr descr="Icon&#10;&#10;Description automatically generated" id="79" name="Google Shape;79;p13"/>
          <p:cNvPicPr preferRelativeResize="0"/>
          <p:nvPr/>
        </p:nvPicPr>
        <p:blipFill rotWithShape="1">
          <a:blip r:embed="rId2">
            <a:alphaModFix/>
          </a:blip>
          <a:srcRect b="0" l="0" r="0" t="0"/>
          <a:stretch/>
        </p:blipFill>
        <p:spPr>
          <a:xfrm>
            <a:off x="0" y="-52550"/>
            <a:ext cx="12192000" cy="6858000"/>
          </a:xfrm>
          <a:prstGeom prst="rect">
            <a:avLst/>
          </a:prstGeom>
          <a:noFill/>
          <a:ln>
            <a:noFill/>
          </a:ln>
        </p:spPr>
      </p:pic>
      <p:pic>
        <p:nvPicPr>
          <p:cNvPr id="80" name="Google Shape;80;p13"/>
          <p:cNvPicPr preferRelativeResize="0"/>
          <p:nvPr/>
        </p:nvPicPr>
        <p:blipFill rotWithShape="1">
          <a:blip r:embed="rId3">
            <a:alphaModFix/>
          </a:blip>
          <a:srcRect b="0" l="0" r="0" t="0"/>
          <a:stretch/>
        </p:blipFill>
        <p:spPr>
          <a:xfrm>
            <a:off x="5623150" y="6142841"/>
            <a:ext cx="660400" cy="546333"/>
          </a:xfrm>
          <a:prstGeom prst="rect">
            <a:avLst/>
          </a:prstGeom>
          <a:noFill/>
          <a:ln>
            <a:noFill/>
          </a:ln>
        </p:spPr>
      </p:pic>
      <p:sp>
        <p:nvSpPr>
          <p:cNvPr id="81" name="Google Shape;81;p13"/>
          <p:cNvSpPr txBox="1"/>
          <p:nvPr/>
        </p:nvSpPr>
        <p:spPr>
          <a:xfrm>
            <a:off x="7440084" y="5445126"/>
            <a:ext cx="3903133" cy="434975"/>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pt-PT"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82" name="Google Shape;82;p13"/>
          <p:cNvSpPr txBox="1"/>
          <p:nvPr/>
        </p:nvSpPr>
        <p:spPr>
          <a:xfrm>
            <a:off x="6223528" y="6192550"/>
            <a:ext cx="1977269" cy="373062"/>
          </a:xfrm>
          <a:prstGeom prst="rect">
            <a:avLst/>
          </a:prstGeom>
          <a:noFill/>
          <a:ln>
            <a:noFill/>
          </a:ln>
        </p:spPr>
        <p:txBody>
          <a:bodyPr anchorCtr="0" anchor="t" bIns="32650" lIns="65300" spcFirstLastPara="1" rIns="65300" wrap="square" tIns="32650">
            <a:noAutofit/>
          </a:bodyPr>
          <a:lstStyle/>
          <a:p>
            <a:pPr indent="0" lvl="0" marL="0" marR="0" rtl="0" algn="l">
              <a:lnSpc>
                <a:spcPct val="100000"/>
              </a:lnSpc>
              <a:spcBef>
                <a:spcPts val="0"/>
              </a:spcBef>
              <a:spcAft>
                <a:spcPts val="0"/>
              </a:spcAft>
              <a:buClr>
                <a:srgbClr val="000000"/>
              </a:buClr>
              <a:buSzPts val="2000"/>
              <a:buFont typeface="Arial"/>
              <a:buNone/>
            </a:pPr>
            <a:r>
              <a:rPr b="0" i="1" lang="pt-PT" sz="2000" u="none" cap="none" strike="noStrike">
                <a:solidFill>
                  <a:srgbClr val="003F41"/>
                </a:solidFill>
                <a:latin typeface="Corbel"/>
                <a:ea typeface="Corbel"/>
                <a:cs typeface="Corbel"/>
                <a:sym typeface="Corbel"/>
              </a:rPr>
              <a:t>@ELIXIREurope</a:t>
            </a:r>
            <a:endParaRPr b="0" i="1" sz="2000" u="none" cap="none" strike="noStrike">
              <a:solidFill>
                <a:srgbClr val="003F41"/>
              </a:solidFill>
              <a:latin typeface="Corbel"/>
              <a:ea typeface="Corbel"/>
              <a:cs typeface="Corbel"/>
              <a:sym typeface="Corbel"/>
            </a:endParaRPr>
          </a:p>
        </p:txBody>
      </p:sp>
      <p:pic>
        <p:nvPicPr>
          <p:cNvPr id="83" name="Google Shape;83;p13"/>
          <p:cNvPicPr preferRelativeResize="0"/>
          <p:nvPr/>
        </p:nvPicPr>
        <p:blipFill rotWithShape="1">
          <a:blip r:embed="rId4">
            <a:alphaModFix/>
          </a:blip>
          <a:srcRect b="0" l="0" r="0" t="0"/>
          <a:stretch/>
        </p:blipFill>
        <p:spPr>
          <a:xfrm>
            <a:off x="8377161" y="6122067"/>
            <a:ext cx="552451" cy="557445"/>
          </a:xfrm>
          <a:prstGeom prst="rect">
            <a:avLst/>
          </a:prstGeom>
          <a:noFill/>
          <a:ln>
            <a:noFill/>
          </a:ln>
        </p:spPr>
      </p:pic>
      <p:sp>
        <p:nvSpPr>
          <p:cNvPr id="84" name="Google Shape;84;p13"/>
          <p:cNvSpPr txBox="1"/>
          <p:nvPr/>
        </p:nvSpPr>
        <p:spPr>
          <a:xfrm>
            <a:off x="8929612" y="6165988"/>
            <a:ext cx="2585449" cy="373062"/>
          </a:xfrm>
          <a:prstGeom prst="rect">
            <a:avLst/>
          </a:prstGeom>
          <a:noFill/>
          <a:ln>
            <a:noFill/>
          </a:ln>
        </p:spPr>
        <p:txBody>
          <a:bodyPr anchorCtr="0" anchor="t" bIns="32625" lIns="65275" spcFirstLastPara="1" rIns="65275" wrap="square" tIns="32625">
            <a:noAutofit/>
          </a:bodyPr>
          <a:lstStyle/>
          <a:p>
            <a:pPr indent="0" lvl="0" marL="0" marR="0" rtl="0" algn="l">
              <a:lnSpc>
                <a:spcPct val="100000"/>
              </a:lnSpc>
              <a:spcBef>
                <a:spcPts val="0"/>
              </a:spcBef>
              <a:spcAft>
                <a:spcPts val="0"/>
              </a:spcAft>
              <a:buClr>
                <a:srgbClr val="000000"/>
              </a:buClr>
              <a:buSzPts val="2000"/>
              <a:buFont typeface="Arial"/>
              <a:buNone/>
            </a:pPr>
            <a:r>
              <a:rPr b="0" i="1" lang="pt-PT" sz="2000" u="none" cap="none" strike="noStrike">
                <a:solidFill>
                  <a:srgbClr val="003F41"/>
                </a:solidFill>
                <a:latin typeface="Corbel"/>
                <a:ea typeface="Corbel"/>
                <a:cs typeface="Corbel"/>
                <a:sym typeface="Corbel"/>
              </a:rPr>
              <a:t>/company/elixir-europe</a:t>
            </a:r>
            <a:endParaRPr b="0" i="1" sz="2000" u="none" cap="none" strike="noStrike">
              <a:solidFill>
                <a:srgbClr val="003F41"/>
              </a:solidFill>
              <a:latin typeface="Corbel"/>
              <a:ea typeface="Corbel"/>
              <a:cs typeface="Corbel"/>
              <a:sym typeface="Corbel"/>
            </a:endParaRPr>
          </a:p>
        </p:txBody>
      </p:sp>
      <p:sp>
        <p:nvSpPr>
          <p:cNvPr id="85" name="Google Shape;85;p13"/>
          <p:cNvSpPr txBox="1"/>
          <p:nvPr>
            <p:ph type="ctrTitle"/>
          </p:nvPr>
        </p:nvSpPr>
        <p:spPr>
          <a:xfrm>
            <a:off x="911424" y="3645025"/>
            <a:ext cx="10363200" cy="1225021"/>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Logo&#10;&#10;Description automatically generated" id="86" name="Google Shape;86;p13"/>
          <p:cNvPicPr preferRelativeResize="0"/>
          <p:nvPr/>
        </p:nvPicPr>
        <p:blipFill rotWithShape="1">
          <a:blip r:embed="rId5">
            <a:alphaModFix/>
          </a:blip>
          <a:srcRect b="0" l="0" r="0" t="0"/>
          <a:stretch/>
        </p:blipFill>
        <p:spPr>
          <a:xfrm>
            <a:off x="232189" y="5294762"/>
            <a:ext cx="1827839" cy="1377502"/>
          </a:xfrm>
          <a:prstGeom prst="rect">
            <a:avLst/>
          </a:prstGeom>
          <a:noFill/>
          <a:ln>
            <a:noFill/>
          </a:ln>
        </p:spPr>
      </p:pic>
      <p:sp>
        <p:nvSpPr>
          <p:cNvPr id="87" name="Google Shape;87;p13"/>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LERATE slide content">
  <p:cSld name="CONVERGE title &amp; content">
    <p:spTree>
      <p:nvGrpSpPr>
        <p:cNvPr id="88" name="Shape 88"/>
        <p:cNvGrpSpPr/>
        <p:nvPr/>
      </p:nvGrpSpPr>
      <p:grpSpPr>
        <a:xfrm>
          <a:off x="0" y="0"/>
          <a:ext cx="0" cy="0"/>
          <a:chOff x="0" y="0"/>
          <a:chExt cx="0" cy="0"/>
        </a:xfrm>
      </p:grpSpPr>
      <p:pic>
        <p:nvPicPr>
          <p:cNvPr id="89" name="Google Shape;89;p14"/>
          <p:cNvPicPr preferRelativeResize="0"/>
          <p:nvPr/>
        </p:nvPicPr>
        <p:blipFill rotWithShape="1">
          <a:blip r:embed="rId2">
            <a:alphaModFix/>
          </a:blip>
          <a:srcRect b="0" l="0" r="0" t="0"/>
          <a:stretch/>
        </p:blipFill>
        <p:spPr>
          <a:xfrm>
            <a:off x="10320868" y="5786024"/>
            <a:ext cx="1335617" cy="844964"/>
          </a:xfrm>
          <a:prstGeom prst="rect">
            <a:avLst/>
          </a:prstGeom>
          <a:noFill/>
          <a:ln>
            <a:noFill/>
          </a:ln>
        </p:spPr>
      </p:pic>
      <p:sp>
        <p:nvSpPr>
          <p:cNvPr id="90" name="Google Shape;90;p14"/>
          <p:cNvSpPr txBox="1"/>
          <p:nvPr>
            <p:ph idx="1" type="body"/>
          </p:nvPr>
        </p:nvSpPr>
        <p:spPr>
          <a:xfrm>
            <a:off x="711200" y="1239829"/>
            <a:ext cx="10871200" cy="4351337"/>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pic>
        <p:nvPicPr>
          <p:cNvPr id="91" name="Google Shape;91;p14"/>
          <p:cNvPicPr preferRelativeResize="0"/>
          <p:nvPr/>
        </p:nvPicPr>
        <p:blipFill rotWithShape="1">
          <a:blip r:embed="rId3">
            <a:alphaModFix/>
          </a:blip>
          <a:srcRect b="0" l="0" r="0" t="0"/>
          <a:stretch/>
        </p:blipFill>
        <p:spPr>
          <a:xfrm>
            <a:off x="9077927" y="5812577"/>
            <a:ext cx="1232431" cy="818411"/>
          </a:xfrm>
          <a:prstGeom prst="rect">
            <a:avLst/>
          </a:prstGeom>
          <a:noFill/>
          <a:ln>
            <a:noFill/>
          </a:ln>
        </p:spPr>
      </p:pic>
      <p:sp>
        <p:nvSpPr>
          <p:cNvPr id="92" name="Google Shape;92;p14"/>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3" name="Shape 93"/>
        <p:cNvGrpSpPr/>
        <p:nvPr/>
      </p:nvGrpSpPr>
      <p:grpSpPr>
        <a:xfrm>
          <a:off x="0" y="0"/>
          <a:ext cx="0" cy="0"/>
          <a:chOff x="0" y="0"/>
          <a:chExt cx="0" cy="0"/>
        </a:xfrm>
      </p:grpSpPr>
      <p:sp>
        <p:nvSpPr>
          <p:cNvPr id="94" name="Google Shape;94;p15"/>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5"/>
          <p:cNvSpPr txBox="1"/>
          <p:nvPr>
            <p:ph idx="1" type="body"/>
          </p:nvPr>
        </p:nvSpPr>
        <p:spPr>
          <a:xfrm>
            <a:off x="711200" y="1219200"/>
            <a:ext cx="5334000" cy="4351338"/>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560"/>
              </a:spcBef>
              <a:spcAft>
                <a:spcPts val="0"/>
              </a:spcAft>
              <a:buSzPts val="2800"/>
              <a:buFont typeface="Corbel"/>
              <a:buChar char="•"/>
              <a:defRPr sz="2800"/>
            </a:lvl1pPr>
            <a:lvl2pPr indent="-381000" lvl="1" marL="914400" algn="l">
              <a:lnSpc>
                <a:spcPct val="100000"/>
              </a:lnSpc>
              <a:spcBef>
                <a:spcPts val="600"/>
              </a:spcBef>
              <a:spcAft>
                <a:spcPts val="0"/>
              </a:spcAft>
              <a:buSzPts val="2400"/>
              <a:buChar char="•"/>
              <a:defRPr sz="2400"/>
            </a:lvl2pPr>
            <a:lvl3pPr indent="-355600" lvl="2" marL="1371600" algn="l">
              <a:lnSpc>
                <a:spcPct val="100000"/>
              </a:lnSpc>
              <a:spcBef>
                <a:spcPts val="600"/>
              </a:spcBef>
              <a:spcAft>
                <a:spcPts val="0"/>
              </a:spcAft>
              <a:buSzPts val="2000"/>
              <a:buChar char="•"/>
              <a:defRPr sz="2000"/>
            </a:lvl3pPr>
            <a:lvl4pPr indent="-342900" lvl="3" marL="1828800" algn="l">
              <a:lnSpc>
                <a:spcPct val="100000"/>
              </a:lnSpc>
              <a:spcBef>
                <a:spcPts val="600"/>
              </a:spcBef>
              <a:spcAft>
                <a:spcPts val="0"/>
              </a:spcAft>
              <a:buSzPts val="1800"/>
              <a:buChar char="•"/>
              <a:defRPr sz="1800"/>
            </a:lvl4pPr>
            <a:lvl5pPr indent="-342900" lvl="4" marL="2286000" algn="l">
              <a:lnSpc>
                <a:spcPct val="100000"/>
              </a:lnSpc>
              <a:spcBef>
                <a:spcPts val="600"/>
              </a:spcBef>
              <a:spcAft>
                <a:spcPts val="0"/>
              </a:spcAft>
              <a:buSzPts val="1800"/>
              <a:buChar char="•"/>
              <a:defRPr sz="1800"/>
            </a:lvl5pPr>
            <a:lvl6pPr indent="-342900" lvl="5" marL="2743200" algn="l">
              <a:lnSpc>
                <a:spcPct val="100000"/>
              </a:lnSpc>
              <a:spcBef>
                <a:spcPts val="60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96" name="Google Shape;96;p15"/>
          <p:cNvSpPr txBox="1"/>
          <p:nvPr>
            <p:ph idx="2" type="body"/>
          </p:nvPr>
        </p:nvSpPr>
        <p:spPr>
          <a:xfrm>
            <a:off x="6248400" y="1219200"/>
            <a:ext cx="5334000" cy="4351338"/>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560"/>
              </a:spcBef>
              <a:spcAft>
                <a:spcPts val="0"/>
              </a:spcAft>
              <a:buSzPts val="2800"/>
              <a:buFont typeface="Corbel"/>
              <a:buChar char="•"/>
              <a:defRPr sz="2800"/>
            </a:lvl1pPr>
            <a:lvl2pPr indent="-381000" lvl="1" marL="914400" algn="l">
              <a:lnSpc>
                <a:spcPct val="100000"/>
              </a:lnSpc>
              <a:spcBef>
                <a:spcPts val="600"/>
              </a:spcBef>
              <a:spcAft>
                <a:spcPts val="0"/>
              </a:spcAft>
              <a:buSzPts val="2400"/>
              <a:buChar char="•"/>
              <a:defRPr sz="2400"/>
            </a:lvl2pPr>
            <a:lvl3pPr indent="-355600" lvl="2" marL="1371600" algn="l">
              <a:lnSpc>
                <a:spcPct val="100000"/>
              </a:lnSpc>
              <a:spcBef>
                <a:spcPts val="600"/>
              </a:spcBef>
              <a:spcAft>
                <a:spcPts val="0"/>
              </a:spcAft>
              <a:buSzPts val="2000"/>
              <a:buChar char="•"/>
              <a:defRPr sz="2000"/>
            </a:lvl3pPr>
            <a:lvl4pPr indent="-342900" lvl="3" marL="1828800" algn="l">
              <a:lnSpc>
                <a:spcPct val="100000"/>
              </a:lnSpc>
              <a:spcBef>
                <a:spcPts val="600"/>
              </a:spcBef>
              <a:spcAft>
                <a:spcPts val="0"/>
              </a:spcAft>
              <a:buSzPts val="1800"/>
              <a:buChar char="•"/>
              <a:defRPr sz="1800"/>
            </a:lvl4pPr>
            <a:lvl5pPr indent="-342900" lvl="4" marL="2286000" algn="l">
              <a:lnSpc>
                <a:spcPct val="100000"/>
              </a:lnSpc>
              <a:spcBef>
                <a:spcPts val="600"/>
              </a:spcBef>
              <a:spcAft>
                <a:spcPts val="0"/>
              </a:spcAft>
              <a:buSzPts val="1800"/>
              <a:buChar char="•"/>
              <a:defRPr sz="1800"/>
            </a:lvl5pPr>
            <a:lvl6pPr indent="-342900" lvl="5" marL="2743200" algn="l">
              <a:lnSpc>
                <a:spcPct val="100000"/>
              </a:lnSpc>
              <a:spcBef>
                <a:spcPts val="60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pic>
        <p:nvPicPr>
          <p:cNvPr descr="Logo&#10;&#10;Description automatically generated" id="97" name="Google Shape;97;p15"/>
          <p:cNvPicPr preferRelativeResize="0"/>
          <p:nvPr/>
        </p:nvPicPr>
        <p:blipFill rotWithShape="1">
          <a:blip r:embed="rId2">
            <a:alphaModFix/>
          </a:blip>
          <a:srcRect b="0" l="0" r="0" t="0"/>
          <a:stretch/>
        </p:blipFill>
        <p:spPr>
          <a:xfrm>
            <a:off x="10805595" y="5793615"/>
            <a:ext cx="1176197" cy="88640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16"/>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Logo&#10;&#10;Description automatically generated" id="100" name="Google Shape;100;p16"/>
          <p:cNvPicPr preferRelativeResize="0"/>
          <p:nvPr/>
        </p:nvPicPr>
        <p:blipFill rotWithShape="1">
          <a:blip r:embed="rId2">
            <a:alphaModFix/>
          </a:blip>
          <a:srcRect b="0" l="0" r="0" t="0"/>
          <a:stretch/>
        </p:blipFill>
        <p:spPr>
          <a:xfrm>
            <a:off x="10805595" y="5793615"/>
            <a:ext cx="1176197" cy="88640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IXIR-thank-you no social">
  <p:cSld name="CONVERGE acknowledgements">
    <p:spTree>
      <p:nvGrpSpPr>
        <p:cNvPr id="101" name="Shape 101"/>
        <p:cNvGrpSpPr/>
        <p:nvPr/>
      </p:nvGrpSpPr>
      <p:grpSpPr>
        <a:xfrm>
          <a:off x="0" y="0"/>
          <a:ext cx="0" cy="0"/>
          <a:chOff x="0" y="0"/>
          <a:chExt cx="0" cy="0"/>
        </a:xfrm>
      </p:grpSpPr>
      <p:pic>
        <p:nvPicPr>
          <p:cNvPr descr="Icon&#10;&#10;Description automatically generated" id="102" name="Google Shape;102;p17"/>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103" name="Google Shape;103;p17"/>
          <p:cNvSpPr txBox="1"/>
          <p:nvPr/>
        </p:nvSpPr>
        <p:spPr>
          <a:xfrm>
            <a:off x="7440084" y="5445126"/>
            <a:ext cx="3903000" cy="435000"/>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pt-PT"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104" name="Google Shape;104;p17"/>
          <p:cNvSpPr txBox="1"/>
          <p:nvPr>
            <p:ph type="ctrTitle"/>
          </p:nvPr>
        </p:nvSpPr>
        <p:spPr>
          <a:xfrm>
            <a:off x="911424" y="3645025"/>
            <a:ext cx="10363200" cy="12249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17"/>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grpSp>
        <p:nvGrpSpPr>
          <p:cNvPr id="106" name="Google Shape;106;p17"/>
          <p:cNvGrpSpPr/>
          <p:nvPr/>
        </p:nvGrpSpPr>
        <p:grpSpPr>
          <a:xfrm>
            <a:off x="167217" y="5172493"/>
            <a:ext cx="4800600" cy="1626228"/>
            <a:chOff x="358228" y="4949046"/>
            <a:chExt cx="4800600" cy="1626228"/>
          </a:xfrm>
        </p:grpSpPr>
        <p:pic>
          <p:nvPicPr>
            <p:cNvPr id="107" name="Google Shape;107;p17"/>
            <p:cNvPicPr preferRelativeResize="0"/>
            <p:nvPr/>
          </p:nvPicPr>
          <p:blipFill rotWithShape="1">
            <a:blip r:embed="rId3">
              <a:alphaModFix/>
            </a:blip>
            <a:srcRect b="0" l="0" r="0" t="0"/>
            <a:stretch/>
          </p:blipFill>
          <p:spPr>
            <a:xfrm>
              <a:off x="431800" y="4949046"/>
              <a:ext cx="1619251" cy="1034242"/>
            </a:xfrm>
            <a:prstGeom prst="rect">
              <a:avLst/>
            </a:prstGeom>
            <a:noFill/>
            <a:ln>
              <a:noFill/>
            </a:ln>
          </p:spPr>
        </p:pic>
        <p:sp>
          <p:nvSpPr>
            <p:cNvPr id="108" name="Google Shape;108;p17"/>
            <p:cNvSpPr/>
            <p:nvPr/>
          </p:nvSpPr>
          <p:spPr>
            <a:xfrm>
              <a:off x="358228" y="6021236"/>
              <a:ext cx="4800600" cy="5540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pt-PT" sz="1000" u="none" cap="none" strike="noStrike">
                  <a:solidFill>
                    <a:srgbClr val="A5A5A5"/>
                  </a:solidFill>
                  <a:latin typeface="Corbel"/>
                  <a:ea typeface="Corbel"/>
                  <a:cs typeface="Corbel"/>
                  <a:sym typeface="Corbel"/>
                </a:rPr>
                <a:t>ELIXIR-CONVERGE is funded by the European Union’s Horizon 2020 research and innovation programme under grant agreement number 871075.</a:t>
              </a:r>
              <a:endParaRPr b="0" i="0" sz="1400" u="none" cap="none" strike="noStrike">
                <a:solidFill>
                  <a:srgbClr val="A5A5A5"/>
                </a:solidFill>
                <a:latin typeface="Corbel"/>
                <a:ea typeface="Corbel"/>
                <a:cs typeface="Corbel"/>
                <a:sym typeface="Corbel"/>
              </a:endParaRPr>
            </a:p>
          </p:txBody>
        </p:sp>
        <p:pic>
          <p:nvPicPr>
            <p:cNvPr id="109" name="Google Shape;109;p17"/>
            <p:cNvPicPr preferRelativeResize="0"/>
            <p:nvPr/>
          </p:nvPicPr>
          <p:blipFill rotWithShape="1">
            <a:blip r:embed="rId4">
              <a:alphaModFix/>
            </a:blip>
            <a:srcRect b="0" l="0" r="0" t="0"/>
            <a:stretch/>
          </p:blipFill>
          <p:spPr>
            <a:xfrm>
              <a:off x="2070299" y="4949046"/>
              <a:ext cx="1557448" cy="1034243"/>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IXIR-thank-you no social">
  <p:cSld name="1_ELIXIR-thank-you no social">
    <p:spTree>
      <p:nvGrpSpPr>
        <p:cNvPr id="110" name="Shape 110"/>
        <p:cNvGrpSpPr/>
        <p:nvPr/>
      </p:nvGrpSpPr>
      <p:grpSpPr>
        <a:xfrm>
          <a:off x="0" y="0"/>
          <a:ext cx="0" cy="0"/>
          <a:chOff x="0" y="0"/>
          <a:chExt cx="0" cy="0"/>
        </a:xfrm>
      </p:grpSpPr>
      <p:pic>
        <p:nvPicPr>
          <p:cNvPr descr="Icon&#10;&#10;Description automatically generated" id="111" name="Google Shape;111;p18"/>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112" name="Google Shape;112;p18"/>
          <p:cNvSpPr txBox="1"/>
          <p:nvPr/>
        </p:nvSpPr>
        <p:spPr>
          <a:xfrm>
            <a:off x="7440084" y="5445126"/>
            <a:ext cx="3903000" cy="435000"/>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pt-PT"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113" name="Google Shape;113;p18"/>
          <p:cNvSpPr txBox="1"/>
          <p:nvPr>
            <p:ph type="ctrTitle"/>
          </p:nvPr>
        </p:nvSpPr>
        <p:spPr>
          <a:xfrm>
            <a:off x="911424" y="3645025"/>
            <a:ext cx="10363200" cy="12249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114" name="Google Shape;114;p18"/>
          <p:cNvGrpSpPr/>
          <p:nvPr/>
        </p:nvGrpSpPr>
        <p:grpSpPr>
          <a:xfrm>
            <a:off x="167217" y="5172493"/>
            <a:ext cx="4800600" cy="1626228"/>
            <a:chOff x="358228" y="4949046"/>
            <a:chExt cx="4800600" cy="1626228"/>
          </a:xfrm>
        </p:grpSpPr>
        <p:pic>
          <p:nvPicPr>
            <p:cNvPr id="115" name="Google Shape;115;p18"/>
            <p:cNvPicPr preferRelativeResize="0"/>
            <p:nvPr/>
          </p:nvPicPr>
          <p:blipFill rotWithShape="1">
            <a:blip r:embed="rId3">
              <a:alphaModFix/>
            </a:blip>
            <a:srcRect b="0" l="0" r="0" t="0"/>
            <a:stretch/>
          </p:blipFill>
          <p:spPr>
            <a:xfrm>
              <a:off x="431800" y="4949046"/>
              <a:ext cx="1619251" cy="1034242"/>
            </a:xfrm>
            <a:prstGeom prst="rect">
              <a:avLst/>
            </a:prstGeom>
            <a:noFill/>
            <a:ln>
              <a:noFill/>
            </a:ln>
          </p:spPr>
        </p:pic>
        <p:sp>
          <p:nvSpPr>
            <p:cNvPr id="116" name="Google Shape;116;p18"/>
            <p:cNvSpPr/>
            <p:nvPr/>
          </p:nvSpPr>
          <p:spPr>
            <a:xfrm>
              <a:off x="358228" y="6021236"/>
              <a:ext cx="4800600" cy="5540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pt-PT" sz="1000" u="none" cap="none" strike="noStrike">
                  <a:solidFill>
                    <a:srgbClr val="A5A5A5"/>
                  </a:solidFill>
                  <a:latin typeface="Corbel"/>
                  <a:ea typeface="Corbel"/>
                  <a:cs typeface="Corbel"/>
                  <a:sym typeface="Corbel"/>
                </a:rPr>
                <a:t>ELIXIR-CONVERGE is funded by the European Union’s Horizon 2020 research and innovation programme under grant agreement number 871075.</a:t>
              </a:r>
              <a:endParaRPr b="0" i="0" sz="1400" u="none" cap="none" strike="noStrike">
                <a:solidFill>
                  <a:srgbClr val="A5A5A5"/>
                </a:solidFill>
                <a:latin typeface="Corbel"/>
                <a:ea typeface="Corbel"/>
                <a:cs typeface="Corbel"/>
                <a:sym typeface="Corbel"/>
              </a:endParaRPr>
            </a:p>
          </p:txBody>
        </p:sp>
        <p:pic>
          <p:nvPicPr>
            <p:cNvPr id="117" name="Google Shape;117;p18"/>
            <p:cNvPicPr preferRelativeResize="0"/>
            <p:nvPr/>
          </p:nvPicPr>
          <p:blipFill rotWithShape="1">
            <a:blip r:embed="rId4">
              <a:alphaModFix/>
            </a:blip>
            <a:srcRect b="0" l="0" r="0" t="0"/>
            <a:stretch/>
          </p:blipFill>
          <p:spPr>
            <a:xfrm>
              <a:off x="2070299" y="4949046"/>
              <a:ext cx="1557448" cy="1034243"/>
            </a:xfrm>
            <a:prstGeom prst="rect">
              <a:avLst/>
            </a:prstGeom>
            <a:noFill/>
            <a:ln>
              <a:noFill/>
            </a:ln>
          </p:spPr>
        </p:pic>
      </p:grpSp>
      <p:pic>
        <p:nvPicPr>
          <p:cNvPr id="118" name="Google Shape;118;p18"/>
          <p:cNvPicPr preferRelativeResize="0"/>
          <p:nvPr/>
        </p:nvPicPr>
        <p:blipFill rotWithShape="1">
          <a:blip r:embed="rId5">
            <a:alphaModFix/>
          </a:blip>
          <a:srcRect b="0" l="0" r="0" t="0"/>
          <a:stretch/>
        </p:blipFill>
        <p:spPr>
          <a:xfrm>
            <a:off x="5623150" y="6142841"/>
            <a:ext cx="660400" cy="546333"/>
          </a:xfrm>
          <a:prstGeom prst="rect">
            <a:avLst/>
          </a:prstGeom>
          <a:noFill/>
          <a:ln>
            <a:noFill/>
          </a:ln>
        </p:spPr>
      </p:pic>
      <p:sp>
        <p:nvSpPr>
          <p:cNvPr id="119" name="Google Shape;119;p18"/>
          <p:cNvSpPr txBox="1"/>
          <p:nvPr/>
        </p:nvSpPr>
        <p:spPr>
          <a:xfrm>
            <a:off x="6223528" y="6192550"/>
            <a:ext cx="1977269" cy="373062"/>
          </a:xfrm>
          <a:prstGeom prst="rect">
            <a:avLst/>
          </a:prstGeom>
          <a:noFill/>
          <a:ln>
            <a:noFill/>
          </a:ln>
        </p:spPr>
        <p:txBody>
          <a:bodyPr anchorCtr="0" anchor="t" bIns="32650" lIns="65300" spcFirstLastPara="1" rIns="65300" wrap="square" tIns="32650">
            <a:noAutofit/>
          </a:bodyPr>
          <a:lstStyle/>
          <a:p>
            <a:pPr indent="0" lvl="0" marL="0" marR="0" rtl="0" algn="l">
              <a:lnSpc>
                <a:spcPct val="100000"/>
              </a:lnSpc>
              <a:spcBef>
                <a:spcPts val="0"/>
              </a:spcBef>
              <a:spcAft>
                <a:spcPts val="0"/>
              </a:spcAft>
              <a:buClr>
                <a:srgbClr val="000000"/>
              </a:buClr>
              <a:buSzPts val="2000"/>
              <a:buFont typeface="Arial"/>
              <a:buNone/>
            </a:pPr>
            <a:r>
              <a:rPr b="0" i="1" lang="pt-PT" sz="2000" u="none" cap="none" strike="noStrike">
                <a:solidFill>
                  <a:srgbClr val="003F41"/>
                </a:solidFill>
                <a:latin typeface="Corbel"/>
                <a:ea typeface="Corbel"/>
                <a:cs typeface="Corbel"/>
                <a:sym typeface="Corbel"/>
              </a:rPr>
              <a:t>@ELIXIREurope</a:t>
            </a:r>
            <a:endParaRPr b="0" i="1" sz="2000" u="none" cap="none" strike="noStrike">
              <a:solidFill>
                <a:srgbClr val="003F41"/>
              </a:solidFill>
              <a:latin typeface="Corbel"/>
              <a:ea typeface="Corbel"/>
              <a:cs typeface="Corbel"/>
              <a:sym typeface="Corbel"/>
            </a:endParaRPr>
          </a:p>
        </p:txBody>
      </p:sp>
      <p:pic>
        <p:nvPicPr>
          <p:cNvPr id="120" name="Google Shape;120;p18"/>
          <p:cNvPicPr preferRelativeResize="0"/>
          <p:nvPr/>
        </p:nvPicPr>
        <p:blipFill rotWithShape="1">
          <a:blip r:embed="rId6">
            <a:alphaModFix/>
          </a:blip>
          <a:srcRect b="0" l="0" r="0" t="0"/>
          <a:stretch/>
        </p:blipFill>
        <p:spPr>
          <a:xfrm>
            <a:off x="8377161" y="6122067"/>
            <a:ext cx="552451" cy="557445"/>
          </a:xfrm>
          <a:prstGeom prst="rect">
            <a:avLst/>
          </a:prstGeom>
          <a:noFill/>
          <a:ln>
            <a:noFill/>
          </a:ln>
        </p:spPr>
      </p:pic>
      <p:sp>
        <p:nvSpPr>
          <p:cNvPr id="121" name="Google Shape;121;p18"/>
          <p:cNvSpPr txBox="1"/>
          <p:nvPr/>
        </p:nvSpPr>
        <p:spPr>
          <a:xfrm>
            <a:off x="8929612" y="6165988"/>
            <a:ext cx="2585449" cy="373062"/>
          </a:xfrm>
          <a:prstGeom prst="rect">
            <a:avLst/>
          </a:prstGeom>
          <a:noFill/>
          <a:ln>
            <a:noFill/>
          </a:ln>
        </p:spPr>
        <p:txBody>
          <a:bodyPr anchorCtr="0" anchor="t" bIns="32625" lIns="65275" spcFirstLastPara="1" rIns="65275" wrap="square" tIns="32625">
            <a:noAutofit/>
          </a:bodyPr>
          <a:lstStyle/>
          <a:p>
            <a:pPr indent="0" lvl="0" marL="0" marR="0" rtl="0" algn="l">
              <a:lnSpc>
                <a:spcPct val="100000"/>
              </a:lnSpc>
              <a:spcBef>
                <a:spcPts val="0"/>
              </a:spcBef>
              <a:spcAft>
                <a:spcPts val="0"/>
              </a:spcAft>
              <a:buClr>
                <a:srgbClr val="000000"/>
              </a:buClr>
              <a:buSzPts val="2000"/>
              <a:buFont typeface="Arial"/>
              <a:buNone/>
            </a:pPr>
            <a:r>
              <a:rPr b="0" i="1" lang="pt-PT" sz="2000" u="none" cap="none" strike="noStrike">
                <a:solidFill>
                  <a:srgbClr val="003F41"/>
                </a:solidFill>
                <a:latin typeface="Corbel"/>
                <a:ea typeface="Corbel"/>
                <a:cs typeface="Corbel"/>
                <a:sym typeface="Corbel"/>
              </a:rPr>
              <a:t>/company/elixir-europe</a:t>
            </a:r>
            <a:endParaRPr b="0" i="1" sz="2000" u="none" cap="none" strike="noStrike">
              <a:solidFill>
                <a:srgbClr val="003F41"/>
              </a:solidFill>
              <a:latin typeface="Corbel"/>
              <a:ea typeface="Corbel"/>
              <a:cs typeface="Corbel"/>
              <a:sym typeface="Corbel"/>
            </a:endParaRPr>
          </a:p>
        </p:txBody>
      </p:sp>
      <p:sp>
        <p:nvSpPr>
          <p:cNvPr id="122" name="Google Shape;122;p18"/>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p:cSld name="Titre seul">
    <p:spTree>
      <p:nvGrpSpPr>
        <p:cNvPr id="123" name="Shape 123"/>
        <p:cNvGrpSpPr/>
        <p:nvPr/>
      </p:nvGrpSpPr>
      <p:grpSpPr>
        <a:xfrm>
          <a:off x="0" y="0"/>
          <a:ext cx="0" cy="0"/>
          <a:chOff x="0" y="0"/>
          <a:chExt cx="0" cy="0"/>
        </a:xfrm>
      </p:grpSpPr>
      <p:sp>
        <p:nvSpPr>
          <p:cNvPr id="124" name="Google Shape;124;p19"/>
          <p:cNvSpPr txBox="1"/>
          <p:nvPr>
            <p:ph type="title"/>
          </p:nvPr>
        </p:nvSpPr>
        <p:spPr>
          <a:xfrm>
            <a:off x="743192" y="149638"/>
            <a:ext cx="10754185" cy="888251"/>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00A3A6"/>
              </a:buClr>
              <a:buSzPts val="3000"/>
              <a:buFont typeface="Calibri"/>
              <a:buChar char="•"/>
              <a:defRPr b="1" i="0" sz="3000" u="none" cap="none" strike="noStrike">
                <a:solidFill>
                  <a:srgbClr val="00A3A6"/>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1" name="Shape 131"/>
        <p:cNvGrpSpPr/>
        <p:nvPr/>
      </p:nvGrpSpPr>
      <p:grpSpPr>
        <a:xfrm>
          <a:off x="0" y="0"/>
          <a:ext cx="0" cy="0"/>
          <a:chOff x="0" y="0"/>
          <a:chExt cx="0" cy="0"/>
        </a:xfrm>
      </p:grpSpPr>
      <p:sp>
        <p:nvSpPr>
          <p:cNvPr id="132" name="Google Shape;132;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4" name="Google Shape;13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 name="Shape 137"/>
        <p:cNvGrpSpPr/>
        <p:nvPr/>
      </p:nvGrpSpPr>
      <p:grpSpPr>
        <a:xfrm>
          <a:off x="0" y="0"/>
          <a:ext cx="0" cy="0"/>
          <a:chOff x="0" y="0"/>
          <a:chExt cx="0" cy="0"/>
        </a:xfrm>
      </p:grpSpPr>
      <p:sp>
        <p:nvSpPr>
          <p:cNvPr id="138" name="Google Shape;138;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NVERGE">
  <p:cSld name="Title slide EXCELERATE">
    <p:spTree>
      <p:nvGrpSpPr>
        <p:cNvPr id="24" name="Shape 24"/>
        <p:cNvGrpSpPr/>
        <p:nvPr/>
      </p:nvGrpSpPr>
      <p:grpSpPr>
        <a:xfrm>
          <a:off x="0" y="0"/>
          <a:ext cx="0" cy="0"/>
          <a:chOff x="0" y="0"/>
          <a:chExt cx="0" cy="0"/>
        </a:xfrm>
      </p:grpSpPr>
      <p:sp>
        <p:nvSpPr>
          <p:cNvPr id="25" name="Google Shape;25;p3"/>
          <p:cNvSpPr txBox="1"/>
          <p:nvPr>
            <p:ph type="ctrTitle"/>
          </p:nvPr>
        </p:nvSpPr>
        <p:spPr>
          <a:xfrm>
            <a:off x="4281450" y="3541300"/>
            <a:ext cx="7353900" cy="14346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800"/>
              <a:buFont typeface="Corbel"/>
              <a:buNone/>
              <a:defRPr b="1" sz="4400">
                <a:solidFill>
                  <a:srgbClr val="003F41"/>
                </a:solidFill>
              </a:defRPr>
            </a:lvl1pPr>
            <a:lvl2pPr lvl="1" algn="l">
              <a:lnSpc>
                <a:spcPct val="100000"/>
              </a:lnSpc>
              <a:spcBef>
                <a:spcPts val="0"/>
              </a:spcBef>
              <a:spcAft>
                <a:spcPts val="0"/>
              </a:spcAft>
              <a:buSzPts val="1400"/>
              <a:buFont typeface="Corbel"/>
              <a:buNone/>
              <a:defRPr/>
            </a:lvl2pPr>
            <a:lvl3pPr lvl="2" algn="l">
              <a:lnSpc>
                <a:spcPct val="100000"/>
              </a:lnSpc>
              <a:spcBef>
                <a:spcPts val="0"/>
              </a:spcBef>
              <a:spcAft>
                <a:spcPts val="0"/>
              </a:spcAft>
              <a:buSzPts val="1400"/>
              <a:buFont typeface="Corbel"/>
              <a:buNone/>
              <a:defRPr/>
            </a:lvl3pPr>
            <a:lvl4pPr lvl="3" algn="l">
              <a:lnSpc>
                <a:spcPct val="100000"/>
              </a:lnSpc>
              <a:spcBef>
                <a:spcPts val="0"/>
              </a:spcBef>
              <a:spcAft>
                <a:spcPts val="0"/>
              </a:spcAft>
              <a:buSzPts val="1400"/>
              <a:buFont typeface="Corbel"/>
              <a:buNone/>
              <a:defRPr/>
            </a:lvl4pPr>
            <a:lvl5pPr lvl="4" algn="l">
              <a:lnSpc>
                <a:spcPct val="100000"/>
              </a:lnSpc>
              <a:spcBef>
                <a:spcPts val="0"/>
              </a:spcBef>
              <a:spcAft>
                <a:spcPts val="0"/>
              </a:spcAft>
              <a:buSzPts val="1400"/>
              <a:buFont typeface="Corbel"/>
              <a:buNone/>
              <a:defRPr/>
            </a:lvl5pPr>
            <a:lvl6pPr lvl="5" algn="l">
              <a:lnSpc>
                <a:spcPct val="100000"/>
              </a:lnSpc>
              <a:spcBef>
                <a:spcPts val="0"/>
              </a:spcBef>
              <a:spcAft>
                <a:spcPts val="0"/>
              </a:spcAft>
              <a:buSzPts val="1400"/>
              <a:buFont typeface="Corbel"/>
              <a:buNone/>
              <a:defRPr>
                <a:latin typeface="Corbel"/>
                <a:ea typeface="Corbel"/>
                <a:cs typeface="Corbel"/>
                <a:sym typeface="Corbel"/>
              </a:defRPr>
            </a:lvl6pPr>
            <a:lvl7pPr lvl="6" algn="l">
              <a:lnSpc>
                <a:spcPct val="100000"/>
              </a:lnSpc>
              <a:spcBef>
                <a:spcPts val="0"/>
              </a:spcBef>
              <a:spcAft>
                <a:spcPts val="0"/>
              </a:spcAft>
              <a:buSzPts val="1400"/>
              <a:buFont typeface="Corbel"/>
              <a:buNone/>
              <a:defRPr>
                <a:latin typeface="Corbel"/>
                <a:ea typeface="Corbel"/>
                <a:cs typeface="Corbel"/>
                <a:sym typeface="Corbel"/>
              </a:defRPr>
            </a:lvl7pPr>
            <a:lvl8pPr lvl="7" algn="l">
              <a:lnSpc>
                <a:spcPct val="100000"/>
              </a:lnSpc>
              <a:spcBef>
                <a:spcPts val="0"/>
              </a:spcBef>
              <a:spcAft>
                <a:spcPts val="0"/>
              </a:spcAft>
              <a:buSzPts val="1400"/>
              <a:buFont typeface="Corbel"/>
              <a:buNone/>
              <a:defRPr>
                <a:latin typeface="Corbel"/>
                <a:ea typeface="Corbel"/>
                <a:cs typeface="Corbel"/>
                <a:sym typeface="Corbel"/>
              </a:defRPr>
            </a:lvl8pPr>
            <a:lvl9pPr lvl="8" algn="l">
              <a:lnSpc>
                <a:spcPct val="100000"/>
              </a:lnSpc>
              <a:spcBef>
                <a:spcPts val="0"/>
              </a:spcBef>
              <a:spcAft>
                <a:spcPts val="0"/>
              </a:spcAft>
              <a:buSzPts val="1400"/>
              <a:buFont typeface="Corbel"/>
              <a:buNone/>
              <a:defRPr>
                <a:latin typeface="Corbel"/>
                <a:ea typeface="Corbel"/>
                <a:cs typeface="Corbel"/>
                <a:sym typeface="Corbel"/>
              </a:defRPr>
            </a:lvl9pPr>
          </a:lstStyle>
          <a:p/>
        </p:txBody>
      </p:sp>
      <p:pic>
        <p:nvPicPr>
          <p:cNvPr id="26" name="Google Shape;26;p3"/>
          <p:cNvPicPr preferRelativeResize="0"/>
          <p:nvPr/>
        </p:nvPicPr>
        <p:blipFill rotWithShape="1">
          <a:blip r:embed="rId2">
            <a:alphaModFix/>
          </a:blip>
          <a:srcRect b="0" l="566" r="1700" t="2581"/>
          <a:stretch/>
        </p:blipFill>
        <p:spPr>
          <a:xfrm>
            <a:off x="0" y="0"/>
            <a:ext cx="12192007" cy="3312700"/>
          </a:xfrm>
          <a:prstGeom prst="rect">
            <a:avLst/>
          </a:prstGeom>
          <a:noFill/>
          <a:ln>
            <a:noFill/>
          </a:ln>
        </p:spPr>
      </p:pic>
      <p:grpSp>
        <p:nvGrpSpPr>
          <p:cNvPr id="27" name="Google Shape;27;p3"/>
          <p:cNvGrpSpPr/>
          <p:nvPr/>
        </p:nvGrpSpPr>
        <p:grpSpPr>
          <a:xfrm>
            <a:off x="466413" y="4788710"/>
            <a:ext cx="3910609" cy="1771100"/>
            <a:chOff x="323850" y="3671539"/>
            <a:chExt cx="2900400" cy="1313580"/>
          </a:xfrm>
        </p:grpSpPr>
        <p:pic>
          <p:nvPicPr>
            <p:cNvPr id="28" name="Google Shape;28;p3"/>
            <p:cNvPicPr preferRelativeResize="0"/>
            <p:nvPr/>
          </p:nvPicPr>
          <p:blipFill rotWithShape="1">
            <a:blip r:embed="rId3">
              <a:alphaModFix/>
            </a:blip>
            <a:srcRect b="0" l="0" r="0" t="0"/>
            <a:stretch/>
          </p:blipFill>
          <p:spPr>
            <a:xfrm>
              <a:off x="323851" y="3671539"/>
              <a:ext cx="1214094" cy="815737"/>
            </a:xfrm>
            <a:prstGeom prst="rect">
              <a:avLst/>
            </a:prstGeom>
            <a:noFill/>
            <a:ln>
              <a:noFill/>
            </a:ln>
          </p:spPr>
        </p:pic>
        <p:sp>
          <p:nvSpPr>
            <p:cNvPr id="29" name="Google Shape;29;p3"/>
            <p:cNvSpPr/>
            <p:nvPr/>
          </p:nvSpPr>
          <p:spPr>
            <a:xfrm>
              <a:off x="323850" y="4569619"/>
              <a:ext cx="2900400" cy="415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7F7F7F"/>
                </a:buClr>
                <a:buSzPts val="800"/>
                <a:buFont typeface="Arial"/>
                <a:buNone/>
              </a:pPr>
              <a:r>
                <a:rPr b="0" i="0" lang="pt-PT" sz="800" u="none" cap="none" strike="noStrike">
                  <a:solidFill>
                    <a:srgbClr val="7F7F7F"/>
                  </a:solidFill>
                  <a:latin typeface="Corbel"/>
                  <a:ea typeface="Corbel"/>
                  <a:cs typeface="Corbel"/>
                  <a:sym typeface="Corbel"/>
                </a:rPr>
                <a:t>ELIXIR-CONVERGE has received funding from the European Union’s Horizon 2020 Research and Innovation programme under grant agreement No 871075.</a:t>
              </a:r>
              <a:endParaRPr b="0" i="0" sz="1800" u="none" cap="none" strike="noStrike">
                <a:solidFill>
                  <a:srgbClr val="000000"/>
                </a:solidFill>
                <a:latin typeface="Corbel"/>
                <a:ea typeface="Corbel"/>
                <a:cs typeface="Corbel"/>
                <a:sym typeface="Corbel"/>
              </a:endParaRPr>
            </a:p>
          </p:txBody>
        </p:sp>
        <p:pic>
          <p:nvPicPr>
            <p:cNvPr id="30" name="Google Shape;30;p3"/>
            <p:cNvPicPr preferRelativeResize="0"/>
            <p:nvPr/>
          </p:nvPicPr>
          <p:blipFill rotWithShape="1">
            <a:blip r:embed="rId4">
              <a:alphaModFix/>
            </a:blip>
            <a:srcRect b="0" l="0" r="0" t="0"/>
            <a:stretch/>
          </p:blipFill>
          <p:spPr>
            <a:xfrm>
              <a:off x="1796325" y="3672358"/>
              <a:ext cx="1214089" cy="814103"/>
            </a:xfrm>
            <a:prstGeom prst="rect">
              <a:avLst/>
            </a:prstGeom>
            <a:noFill/>
            <a:ln>
              <a:noFill/>
            </a:ln>
          </p:spPr>
        </p:pic>
      </p:grpSp>
      <p:sp>
        <p:nvSpPr>
          <p:cNvPr id="31" name="Google Shape;31;p3"/>
          <p:cNvSpPr txBox="1"/>
          <p:nvPr>
            <p:ph idx="1" type="subTitle"/>
          </p:nvPr>
        </p:nvSpPr>
        <p:spPr>
          <a:xfrm>
            <a:off x="4281450" y="4975900"/>
            <a:ext cx="7353900" cy="899700"/>
          </a:xfrm>
          <a:prstGeom prst="rect">
            <a:avLst/>
          </a:prstGeom>
          <a:noFill/>
          <a:ln>
            <a:noFill/>
          </a:ln>
        </p:spPr>
        <p:txBody>
          <a:bodyPr anchorCtr="0" anchor="b" bIns="0" lIns="0" spcFirstLastPara="1" rIns="0" wrap="square" tIns="0">
            <a:noAutofit/>
          </a:bodyPr>
          <a:lstStyle>
            <a:lvl1pPr lvl="0" algn="r">
              <a:lnSpc>
                <a:spcPct val="100000"/>
              </a:lnSpc>
              <a:spcBef>
                <a:spcPts val="560"/>
              </a:spcBef>
              <a:spcAft>
                <a:spcPts val="0"/>
              </a:spcAft>
              <a:buSzPts val="2800"/>
              <a:buFont typeface="Corbel"/>
              <a:buNone/>
              <a:defRPr sz="2800">
                <a:latin typeface="Corbel"/>
                <a:ea typeface="Corbel"/>
                <a:cs typeface="Corbel"/>
                <a:sym typeface="Corbel"/>
              </a:defRPr>
            </a:lvl1pPr>
            <a:lvl2pPr lvl="1"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2pPr>
            <a:lvl3pPr lvl="2"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3pPr>
            <a:lvl4pPr lvl="3"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4pPr>
            <a:lvl5pPr lvl="4"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5pPr>
            <a:lvl6pPr lvl="5" algn="ctr">
              <a:lnSpc>
                <a:spcPct val="100000"/>
              </a:lnSpc>
              <a:spcBef>
                <a:spcPts val="600"/>
              </a:spcBef>
              <a:spcAft>
                <a:spcPts val="0"/>
              </a:spcAft>
              <a:buSzPts val="2000"/>
              <a:buFont typeface="Corbel"/>
              <a:buNone/>
              <a:defRPr>
                <a:solidFill>
                  <a:srgbClr val="888888"/>
                </a:solidFill>
                <a:latin typeface="Corbel"/>
                <a:ea typeface="Corbel"/>
                <a:cs typeface="Corbel"/>
                <a:sym typeface="Corbel"/>
              </a:defRPr>
            </a:lvl6pPr>
            <a:lvl7pPr lvl="6"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7pPr>
            <a:lvl8pPr lvl="7"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8pPr>
            <a:lvl9pPr lvl="8"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32" name="Google Shape;32;p3"/>
          <p:cNvSpPr txBox="1"/>
          <p:nvPr>
            <p:ph idx="2" type="body"/>
          </p:nvPr>
        </p:nvSpPr>
        <p:spPr>
          <a:xfrm>
            <a:off x="4281450" y="5875475"/>
            <a:ext cx="7353900" cy="558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1" name="Shape 141"/>
        <p:cNvGrpSpPr/>
        <p:nvPr/>
      </p:nvGrpSpPr>
      <p:grpSpPr>
        <a:xfrm>
          <a:off x="0" y="0"/>
          <a:ext cx="0" cy="0"/>
          <a:chOff x="0" y="0"/>
          <a:chExt cx="0" cy="0"/>
        </a:xfrm>
      </p:grpSpPr>
      <p:sp>
        <p:nvSpPr>
          <p:cNvPr id="142" name="Google Shape;14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 name="Google Shape;143;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7" name="Shape 147"/>
        <p:cNvGrpSpPr/>
        <p:nvPr/>
      </p:nvGrpSpPr>
      <p:grpSpPr>
        <a:xfrm>
          <a:off x="0" y="0"/>
          <a:ext cx="0" cy="0"/>
          <a:chOff x="0" y="0"/>
          <a:chExt cx="0" cy="0"/>
        </a:xfrm>
      </p:grpSpPr>
      <p:sp>
        <p:nvSpPr>
          <p:cNvPr id="148" name="Google Shape;148;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50" name="Google Shape;15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3" name="Shape 153"/>
        <p:cNvGrpSpPr/>
        <p:nvPr/>
      </p:nvGrpSpPr>
      <p:grpSpPr>
        <a:xfrm>
          <a:off x="0" y="0"/>
          <a:ext cx="0" cy="0"/>
          <a:chOff x="0" y="0"/>
          <a:chExt cx="0" cy="0"/>
        </a:xfrm>
      </p:grpSpPr>
      <p:sp>
        <p:nvSpPr>
          <p:cNvPr id="154" name="Google Shape;15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0" name="Shape 160"/>
        <p:cNvGrpSpPr/>
        <p:nvPr/>
      </p:nvGrpSpPr>
      <p:grpSpPr>
        <a:xfrm>
          <a:off x="0" y="0"/>
          <a:ext cx="0" cy="0"/>
          <a:chOff x="0" y="0"/>
          <a:chExt cx="0" cy="0"/>
        </a:xfrm>
      </p:grpSpPr>
      <p:sp>
        <p:nvSpPr>
          <p:cNvPr id="161" name="Google Shape;161;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3" name="Google Shape;163;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65" name="Google Shape;165;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8" name="Google Shape;168;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9" name="Shape 169"/>
        <p:cNvGrpSpPr/>
        <p:nvPr/>
      </p:nvGrpSpPr>
      <p:grpSpPr>
        <a:xfrm>
          <a:off x="0" y="0"/>
          <a:ext cx="0" cy="0"/>
          <a:chOff x="0" y="0"/>
          <a:chExt cx="0" cy="0"/>
        </a:xfrm>
      </p:grpSpPr>
      <p:sp>
        <p:nvSpPr>
          <p:cNvPr id="170" name="Google Shape;170;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4" name="Shape 174"/>
        <p:cNvGrpSpPr/>
        <p:nvPr/>
      </p:nvGrpSpPr>
      <p:grpSpPr>
        <a:xfrm>
          <a:off x="0" y="0"/>
          <a:ext cx="0" cy="0"/>
          <a:chOff x="0" y="0"/>
          <a:chExt cx="0" cy="0"/>
        </a:xfrm>
      </p:grpSpPr>
      <p:sp>
        <p:nvSpPr>
          <p:cNvPr id="175" name="Google Shape;175;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6" name="Google Shape;176;p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77" name="Google Shape;177;p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78" name="Google Shape;17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1" name="Shape 181"/>
        <p:cNvGrpSpPr/>
        <p:nvPr/>
      </p:nvGrpSpPr>
      <p:grpSpPr>
        <a:xfrm>
          <a:off x="0" y="0"/>
          <a:ext cx="0" cy="0"/>
          <a:chOff x="0" y="0"/>
          <a:chExt cx="0" cy="0"/>
        </a:xfrm>
      </p:grpSpPr>
      <p:sp>
        <p:nvSpPr>
          <p:cNvPr id="182" name="Google Shape;182;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3" name="Google Shape;183;p29"/>
          <p:cNvSpPr/>
          <p:nvPr>
            <p:ph idx="2" type="pic"/>
          </p:nvPr>
        </p:nvSpPr>
        <p:spPr>
          <a:xfrm>
            <a:off x="5183188" y="987425"/>
            <a:ext cx="6172200" cy="4873625"/>
          </a:xfrm>
          <a:prstGeom prst="rect">
            <a:avLst/>
          </a:prstGeom>
          <a:noFill/>
          <a:ln>
            <a:noFill/>
          </a:ln>
        </p:spPr>
      </p:sp>
      <p:sp>
        <p:nvSpPr>
          <p:cNvPr id="184" name="Google Shape;184;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85" name="Google Shape;18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8" name="Shape 188"/>
        <p:cNvGrpSpPr/>
        <p:nvPr/>
      </p:nvGrpSpPr>
      <p:grpSpPr>
        <a:xfrm>
          <a:off x="0" y="0"/>
          <a:ext cx="0" cy="0"/>
          <a:chOff x="0" y="0"/>
          <a:chExt cx="0" cy="0"/>
        </a:xfrm>
      </p:grpSpPr>
      <p:sp>
        <p:nvSpPr>
          <p:cNvPr id="189" name="Google Shape;18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2" name="Google Shape;19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4" name="Shape 194"/>
        <p:cNvGrpSpPr/>
        <p:nvPr/>
      </p:nvGrpSpPr>
      <p:grpSpPr>
        <a:xfrm>
          <a:off x="0" y="0"/>
          <a:ext cx="0" cy="0"/>
          <a:chOff x="0" y="0"/>
          <a:chExt cx="0" cy="0"/>
        </a:xfrm>
      </p:grpSpPr>
      <p:sp>
        <p:nvSpPr>
          <p:cNvPr id="195" name="Google Shape;195;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6" name="Google Shape;196;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LIXIR">
  <p:cSld name="Title slide ELIXIR">
    <p:spTree>
      <p:nvGrpSpPr>
        <p:cNvPr id="204" name="Shape 204"/>
        <p:cNvGrpSpPr/>
        <p:nvPr/>
      </p:nvGrpSpPr>
      <p:grpSpPr>
        <a:xfrm>
          <a:off x="0" y="0"/>
          <a:ext cx="0" cy="0"/>
          <a:chOff x="0" y="0"/>
          <a:chExt cx="0" cy="0"/>
        </a:xfrm>
      </p:grpSpPr>
      <p:pic>
        <p:nvPicPr>
          <p:cNvPr id="205" name="Google Shape;205;p33"/>
          <p:cNvPicPr preferRelativeResize="0"/>
          <p:nvPr/>
        </p:nvPicPr>
        <p:blipFill rotWithShape="1">
          <a:blip r:embed="rId2">
            <a:alphaModFix/>
          </a:blip>
          <a:srcRect b="0" l="566" r="1700" t="2581"/>
          <a:stretch/>
        </p:blipFill>
        <p:spPr>
          <a:xfrm>
            <a:off x="0" y="0"/>
            <a:ext cx="12192008" cy="3312699"/>
          </a:xfrm>
          <a:prstGeom prst="rect">
            <a:avLst/>
          </a:prstGeom>
          <a:noFill/>
          <a:ln>
            <a:noFill/>
          </a:ln>
        </p:spPr>
      </p:pic>
      <p:pic>
        <p:nvPicPr>
          <p:cNvPr descr="A picture containing meter&#10;&#10;Description automatically generated" id="206" name="Google Shape;206;p33"/>
          <p:cNvPicPr preferRelativeResize="0"/>
          <p:nvPr/>
        </p:nvPicPr>
        <p:blipFill rotWithShape="1">
          <a:blip r:embed="rId3">
            <a:alphaModFix/>
          </a:blip>
          <a:srcRect b="0" l="0" r="0" t="0"/>
          <a:stretch/>
        </p:blipFill>
        <p:spPr>
          <a:xfrm>
            <a:off x="489075" y="3737750"/>
            <a:ext cx="2602250" cy="1971777"/>
          </a:xfrm>
          <a:prstGeom prst="rect">
            <a:avLst/>
          </a:prstGeom>
          <a:noFill/>
          <a:ln>
            <a:noFill/>
          </a:ln>
        </p:spPr>
      </p:pic>
      <p:grpSp>
        <p:nvGrpSpPr>
          <p:cNvPr id="207" name="Google Shape;207;p33"/>
          <p:cNvGrpSpPr/>
          <p:nvPr/>
        </p:nvGrpSpPr>
        <p:grpSpPr>
          <a:xfrm>
            <a:off x="615451" y="5710192"/>
            <a:ext cx="2213348" cy="691794"/>
            <a:chOff x="14819123" y="10021282"/>
            <a:chExt cx="7106212" cy="2555890"/>
          </a:xfrm>
        </p:grpSpPr>
        <p:pic>
          <p:nvPicPr>
            <p:cNvPr id="208" name="Google Shape;208;p33"/>
            <p:cNvPicPr preferRelativeResize="0"/>
            <p:nvPr/>
          </p:nvPicPr>
          <p:blipFill rotWithShape="1">
            <a:blip r:embed="rId4">
              <a:alphaModFix/>
            </a:blip>
            <a:srcRect b="0" l="0" r="0" t="0"/>
            <a:stretch/>
          </p:blipFill>
          <p:spPr>
            <a:xfrm>
              <a:off x="14819132" y="10076896"/>
              <a:ext cx="1141985" cy="961406"/>
            </a:xfrm>
            <a:prstGeom prst="rect">
              <a:avLst/>
            </a:prstGeom>
            <a:noFill/>
            <a:ln>
              <a:noFill/>
            </a:ln>
          </p:spPr>
        </p:pic>
        <p:sp>
          <p:nvSpPr>
            <p:cNvPr id="209" name="Google Shape;209;p33"/>
            <p:cNvSpPr txBox="1"/>
            <p:nvPr/>
          </p:nvSpPr>
          <p:spPr>
            <a:xfrm>
              <a:off x="15970576" y="10021282"/>
              <a:ext cx="5954700" cy="746400"/>
            </a:xfrm>
            <a:prstGeom prst="rect">
              <a:avLst/>
            </a:prstGeom>
            <a:noFill/>
            <a:ln>
              <a:noFill/>
            </a:ln>
          </p:spPr>
          <p:txBody>
            <a:bodyPr anchorCtr="0" anchor="t" bIns="24500" lIns="48975" spcFirstLastPara="1" rIns="48975" wrap="square" tIns="24500">
              <a:noAutofit/>
            </a:bodyPr>
            <a:lstStyle/>
            <a:p>
              <a:pPr indent="0" lvl="0" marL="0" marR="0" rtl="0" algn="l">
                <a:lnSpc>
                  <a:spcPct val="100000"/>
                </a:lnSpc>
                <a:spcBef>
                  <a:spcPts val="0"/>
                </a:spcBef>
                <a:spcAft>
                  <a:spcPts val="0"/>
                </a:spcAft>
                <a:buClr>
                  <a:srgbClr val="003F41"/>
                </a:buClr>
                <a:buSzPts val="1500"/>
                <a:buFont typeface="Corbel"/>
                <a:buNone/>
              </a:pPr>
              <a:r>
                <a:rPr b="0" i="1" lang="pt-PT" sz="1500" u="none" cap="none" strike="noStrike">
                  <a:solidFill>
                    <a:srgbClr val="003F41"/>
                  </a:solidFill>
                  <a:latin typeface="Corbel"/>
                  <a:ea typeface="Corbel"/>
                  <a:cs typeface="Corbel"/>
                  <a:sym typeface="Corbel"/>
                </a:rPr>
                <a:t>@ELIXIREurope</a:t>
              </a:r>
              <a:endParaRPr b="0" i="1" sz="1500" u="none" cap="none" strike="noStrike">
                <a:solidFill>
                  <a:srgbClr val="003F41"/>
                </a:solidFill>
                <a:latin typeface="Corbel"/>
                <a:ea typeface="Corbel"/>
                <a:cs typeface="Corbel"/>
                <a:sym typeface="Corbel"/>
              </a:endParaRPr>
            </a:p>
          </p:txBody>
        </p:sp>
        <p:pic>
          <p:nvPicPr>
            <p:cNvPr id="210" name="Google Shape;210;p33"/>
            <p:cNvPicPr preferRelativeResize="0"/>
            <p:nvPr/>
          </p:nvPicPr>
          <p:blipFill rotWithShape="1">
            <a:blip r:embed="rId5">
              <a:alphaModFix/>
            </a:blip>
            <a:srcRect b="0" l="0" r="0" t="0"/>
            <a:stretch/>
          </p:blipFill>
          <p:spPr>
            <a:xfrm>
              <a:off x="14819123" y="11462854"/>
              <a:ext cx="1104332" cy="1114318"/>
            </a:xfrm>
            <a:prstGeom prst="rect">
              <a:avLst/>
            </a:prstGeom>
            <a:noFill/>
            <a:ln>
              <a:noFill/>
            </a:ln>
          </p:spPr>
        </p:pic>
        <p:sp>
          <p:nvSpPr>
            <p:cNvPr id="211" name="Google Shape;211;p33"/>
            <p:cNvSpPr txBox="1"/>
            <p:nvPr/>
          </p:nvSpPr>
          <p:spPr>
            <a:xfrm>
              <a:off x="15898635" y="11537912"/>
              <a:ext cx="6026700" cy="746400"/>
            </a:xfrm>
            <a:prstGeom prst="rect">
              <a:avLst/>
            </a:prstGeom>
            <a:noFill/>
            <a:ln>
              <a:noFill/>
            </a:ln>
          </p:spPr>
          <p:txBody>
            <a:bodyPr anchorCtr="0" anchor="t" bIns="24500" lIns="48975" spcFirstLastPara="1" rIns="48975" wrap="square" tIns="24500">
              <a:noAutofit/>
            </a:bodyPr>
            <a:lstStyle/>
            <a:p>
              <a:pPr indent="0" lvl="0" marL="0" marR="0" rtl="0" algn="l">
                <a:lnSpc>
                  <a:spcPct val="100000"/>
                </a:lnSpc>
                <a:spcBef>
                  <a:spcPts val="0"/>
                </a:spcBef>
                <a:spcAft>
                  <a:spcPts val="0"/>
                </a:spcAft>
                <a:buClr>
                  <a:srgbClr val="003F41"/>
                </a:buClr>
                <a:buSzPts val="1500"/>
                <a:buFont typeface="Corbel"/>
                <a:buNone/>
              </a:pPr>
              <a:r>
                <a:rPr b="0" i="1" lang="pt-PT" sz="1500" u="none" cap="none" strike="noStrike">
                  <a:solidFill>
                    <a:srgbClr val="003F41"/>
                  </a:solidFill>
                  <a:latin typeface="Corbel"/>
                  <a:ea typeface="Corbel"/>
                  <a:cs typeface="Corbel"/>
                  <a:sym typeface="Corbel"/>
                </a:rPr>
                <a:t>/company/elixir-europe</a:t>
              </a:r>
              <a:endParaRPr b="0" i="1" sz="1500" u="none" cap="none" strike="noStrike">
                <a:solidFill>
                  <a:srgbClr val="003F41"/>
                </a:solidFill>
                <a:latin typeface="Corbel"/>
                <a:ea typeface="Corbel"/>
                <a:cs typeface="Corbel"/>
                <a:sym typeface="Corbel"/>
              </a:endParaRPr>
            </a:p>
          </p:txBody>
        </p:sp>
      </p:grpSp>
      <p:sp>
        <p:nvSpPr>
          <p:cNvPr id="212" name="Google Shape;212;p33"/>
          <p:cNvSpPr txBox="1"/>
          <p:nvPr>
            <p:ph type="ctrTitle"/>
          </p:nvPr>
        </p:nvSpPr>
        <p:spPr>
          <a:xfrm>
            <a:off x="3775025" y="3541300"/>
            <a:ext cx="7860400" cy="14348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800"/>
              <a:buFont typeface="Corbel"/>
              <a:buNone/>
              <a:defRPr b="1" sz="4400">
                <a:solidFill>
                  <a:srgbClr val="003F41"/>
                </a:solidFill>
              </a:defRPr>
            </a:lvl1pPr>
            <a:lvl2pPr lvl="1" algn="l">
              <a:lnSpc>
                <a:spcPct val="100000"/>
              </a:lnSpc>
              <a:spcBef>
                <a:spcPts val="0"/>
              </a:spcBef>
              <a:spcAft>
                <a:spcPts val="0"/>
              </a:spcAft>
              <a:buSzPts val="1500"/>
              <a:buFont typeface="Corbel"/>
              <a:buNone/>
              <a:defRPr/>
            </a:lvl2pPr>
            <a:lvl3pPr lvl="2" algn="l">
              <a:lnSpc>
                <a:spcPct val="100000"/>
              </a:lnSpc>
              <a:spcBef>
                <a:spcPts val="0"/>
              </a:spcBef>
              <a:spcAft>
                <a:spcPts val="0"/>
              </a:spcAft>
              <a:buSzPts val="1500"/>
              <a:buFont typeface="Corbel"/>
              <a:buNone/>
              <a:defRPr/>
            </a:lvl3pPr>
            <a:lvl4pPr lvl="3" algn="l">
              <a:lnSpc>
                <a:spcPct val="100000"/>
              </a:lnSpc>
              <a:spcBef>
                <a:spcPts val="0"/>
              </a:spcBef>
              <a:spcAft>
                <a:spcPts val="0"/>
              </a:spcAft>
              <a:buSzPts val="1500"/>
              <a:buFont typeface="Corbel"/>
              <a:buNone/>
              <a:defRPr/>
            </a:lvl4pPr>
            <a:lvl5pPr lvl="4" algn="l">
              <a:lnSpc>
                <a:spcPct val="100000"/>
              </a:lnSpc>
              <a:spcBef>
                <a:spcPts val="0"/>
              </a:spcBef>
              <a:spcAft>
                <a:spcPts val="0"/>
              </a:spcAft>
              <a:buSzPts val="1500"/>
              <a:buFont typeface="Corbel"/>
              <a:buNone/>
              <a:defRPr/>
            </a:lvl5pPr>
            <a:lvl6pPr lvl="5" algn="l">
              <a:lnSpc>
                <a:spcPct val="100000"/>
              </a:lnSpc>
              <a:spcBef>
                <a:spcPts val="0"/>
              </a:spcBef>
              <a:spcAft>
                <a:spcPts val="0"/>
              </a:spcAft>
              <a:buSzPts val="1500"/>
              <a:buFont typeface="Corbel"/>
              <a:buNone/>
              <a:defRPr>
                <a:latin typeface="Corbel"/>
                <a:ea typeface="Corbel"/>
                <a:cs typeface="Corbel"/>
                <a:sym typeface="Corbel"/>
              </a:defRPr>
            </a:lvl6pPr>
            <a:lvl7pPr lvl="6" algn="l">
              <a:lnSpc>
                <a:spcPct val="100000"/>
              </a:lnSpc>
              <a:spcBef>
                <a:spcPts val="0"/>
              </a:spcBef>
              <a:spcAft>
                <a:spcPts val="0"/>
              </a:spcAft>
              <a:buSzPts val="1500"/>
              <a:buFont typeface="Corbel"/>
              <a:buNone/>
              <a:defRPr>
                <a:latin typeface="Corbel"/>
                <a:ea typeface="Corbel"/>
                <a:cs typeface="Corbel"/>
                <a:sym typeface="Corbel"/>
              </a:defRPr>
            </a:lvl7pPr>
            <a:lvl8pPr lvl="7" algn="l">
              <a:lnSpc>
                <a:spcPct val="100000"/>
              </a:lnSpc>
              <a:spcBef>
                <a:spcPts val="0"/>
              </a:spcBef>
              <a:spcAft>
                <a:spcPts val="0"/>
              </a:spcAft>
              <a:buSzPts val="1500"/>
              <a:buFont typeface="Corbel"/>
              <a:buNone/>
              <a:defRPr>
                <a:latin typeface="Corbel"/>
                <a:ea typeface="Corbel"/>
                <a:cs typeface="Corbel"/>
                <a:sym typeface="Corbel"/>
              </a:defRPr>
            </a:lvl8pPr>
            <a:lvl9pPr lvl="8" algn="l">
              <a:lnSpc>
                <a:spcPct val="100000"/>
              </a:lnSpc>
              <a:spcBef>
                <a:spcPts val="0"/>
              </a:spcBef>
              <a:spcAft>
                <a:spcPts val="0"/>
              </a:spcAft>
              <a:buSzPts val="1500"/>
              <a:buFont typeface="Corbel"/>
              <a:buNone/>
              <a:defRPr>
                <a:latin typeface="Corbel"/>
                <a:ea typeface="Corbel"/>
                <a:cs typeface="Corbel"/>
                <a:sym typeface="Corbel"/>
              </a:defRPr>
            </a:lvl9pPr>
          </a:lstStyle>
          <a:p/>
        </p:txBody>
      </p:sp>
      <p:sp>
        <p:nvSpPr>
          <p:cNvPr id="213" name="Google Shape;213;p33"/>
          <p:cNvSpPr txBox="1"/>
          <p:nvPr>
            <p:ph idx="1" type="subTitle"/>
          </p:nvPr>
        </p:nvSpPr>
        <p:spPr>
          <a:xfrm>
            <a:off x="3775035" y="4975900"/>
            <a:ext cx="7860400" cy="899600"/>
          </a:xfrm>
          <a:prstGeom prst="rect">
            <a:avLst/>
          </a:prstGeom>
          <a:noFill/>
          <a:ln>
            <a:noFill/>
          </a:ln>
        </p:spPr>
        <p:txBody>
          <a:bodyPr anchorCtr="0" anchor="b" bIns="0" lIns="0" spcFirstLastPara="1" rIns="0" wrap="square" tIns="0">
            <a:noAutofit/>
          </a:bodyPr>
          <a:lstStyle>
            <a:lvl1pPr lvl="0" algn="r">
              <a:lnSpc>
                <a:spcPct val="100000"/>
              </a:lnSpc>
              <a:spcBef>
                <a:spcPts val="500"/>
              </a:spcBef>
              <a:spcAft>
                <a:spcPts val="0"/>
              </a:spcAft>
              <a:buSzPts val="2800"/>
              <a:buFont typeface="Corbel"/>
              <a:buNone/>
              <a:defRPr sz="2800">
                <a:latin typeface="Corbel"/>
                <a:ea typeface="Corbel"/>
                <a:cs typeface="Corbel"/>
                <a:sym typeface="Corbel"/>
              </a:defRPr>
            </a:lvl1pPr>
            <a:lvl2pPr lvl="1"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2pPr>
            <a:lvl3pPr lvl="2"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3pPr>
            <a:lvl4pPr lvl="3"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4pPr>
            <a:lvl5pPr lvl="4"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5pPr>
            <a:lvl6pPr lvl="5"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6pPr>
            <a:lvl7pPr lvl="6"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7pPr>
            <a:lvl8pPr lvl="7"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8pPr>
            <a:lvl9pPr lvl="8"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214" name="Google Shape;214;p33"/>
          <p:cNvSpPr txBox="1"/>
          <p:nvPr>
            <p:ph idx="2" type="body"/>
          </p:nvPr>
        </p:nvSpPr>
        <p:spPr>
          <a:xfrm>
            <a:off x="3775035" y="5875475"/>
            <a:ext cx="7860400" cy="558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400"/>
              </a:spcBef>
              <a:spcAft>
                <a:spcPts val="0"/>
              </a:spcAft>
              <a:buSzPts val="1900"/>
              <a:buFont typeface="Corbel"/>
              <a:buNone/>
              <a:defRPr sz="1900">
                <a:solidFill>
                  <a:schemeClr val="dk2"/>
                </a:solidFill>
                <a:latin typeface="Corbel"/>
                <a:ea typeface="Corbel"/>
                <a:cs typeface="Corbel"/>
                <a:sym typeface="Corbel"/>
              </a:defRPr>
            </a:lvl1pPr>
            <a:lvl2pPr indent="-349250" lvl="1" marL="914400" algn="l">
              <a:lnSpc>
                <a:spcPct val="100000"/>
              </a:lnSpc>
              <a:spcBef>
                <a:spcPts val="700"/>
              </a:spcBef>
              <a:spcAft>
                <a:spcPts val="0"/>
              </a:spcAft>
              <a:buSzPts val="1900"/>
              <a:buFont typeface="Corbel"/>
              <a:buChar char="○"/>
              <a:defRPr>
                <a:latin typeface="Corbel"/>
                <a:ea typeface="Corbel"/>
                <a:cs typeface="Corbel"/>
                <a:sym typeface="Corbel"/>
              </a:defRPr>
            </a:lvl2pPr>
            <a:lvl3pPr indent="-349250" lvl="2" marL="1371600" algn="l">
              <a:lnSpc>
                <a:spcPct val="100000"/>
              </a:lnSpc>
              <a:spcBef>
                <a:spcPts val="700"/>
              </a:spcBef>
              <a:spcAft>
                <a:spcPts val="0"/>
              </a:spcAft>
              <a:buSzPts val="1900"/>
              <a:buFont typeface="Corbel"/>
              <a:buChar char="■"/>
              <a:defRPr>
                <a:latin typeface="Corbel"/>
                <a:ea typeface="Corbel"/>
                <a:cs typeface="Corbel"/>
                <a:sym typeface="Corbel"/>
              </a:defRPr>
            </a:lvl3pPr>
            <a:lvl4pPr indent="-349250" lvl="3" marL="1828800" algn="l">
              <a:lnSpc>
                <a:spcPct val="100000"/>
              </a:lnSpc>
              <a:spcBef>
                <a:spcPts val="700"/>
              </a:spcBef>
              <a:spcAft>
                <a:spcPts val="0"/>
              </a:spcAft>
              <a:buSzPts val="1900"/>
              <a:buFont typeface="Corbel"/>
              <a:buChar char="●"/>
              <a:defRPr>
                <a:latin typeface="Corbel"/>
                <a:ea typeface="Corbel"/>
                <a:cs typeface="Corbel"/>
                <a:sym typeface="Corbel"/>
              </a:defRPr>
            </a:lvl4pPr>
            <a:lvl5pPr indent="-349250" lvl="4" marL="2286000" algn="l">
              <a:lnSpc>
                <a:spcPct val="100000"/>
              </a:lnSpc>
              <a:spcBef>
                <a:spcPts val="700"/>
              </a:spcBef>
              <a:spcAft>
                <a:spcPts val="0"/>
              </a:spcAft>
              <a:buSzPts val="1900"/>
              <a:buFont typeface="Corbel"/>
              <a:buChar char="○"/>
              <a:defRPr>
                <a:latin typeface="Corbel"/>
                <a:ea typeface="Corbel"/>
                <a:cs typeface="Corbel"/>
                <a:sym typeface="Corbel"/>
              </a:defRPr>
            </a:lvl5pPr>
            <a:lvl6pPr indent="-349250" lvl="5" marL="2743200" algn="l">
              <a:lnSpc>
                <a:spcPct val="100000"/>
              </a:lnSpc>
              <a:spcBef>
                <a:spcPts val="700"/>
              </a:spcBef>
              <a:spcAft>
                <a:spcPts val="0"/>
              </a:spcAft>
              <a:buSzPts val="1900"/>
              <a:buFont typeface="Corbel"/>
              <a:buChar char="■"/>
              <a:defRPr>
                <a:latin typeface="Corbel"/>
                <a:ea typeface="Corbel"/>
                <a:cs typeface="Corbel"/>
                <a:sym typeface="Corbel"/>
              </a:defRPr>
            </a:lvl6pPr>
            <a:lvl7pPr indent="-349250" lvl="6" marL="3200400" algn="l">
              <a:lnSpc>
                <a:spcPct val="100000"/>
              </a:lnSpc>
              <a:spcBef>
                <a:spcPts val="400"/>
              </a:spcBef>
              <a:spcAft>
                <a:spcPts val="0"/>
              </a:spcAft>
              <a:buSzPts val="1900"/>
              <a:buFont typeface="Corbel"/>
              <a:buChar char="●"/>
              <a:defRPr>
                <a:latin typeface="Corbel"/>
                <a:ea typeface="Corbel"/>
                <a:cs typeface="Corbel"/>
                <a:sym typeface="Corbel"/>
              </a:defRPr>
            </a:lvl7pPr>
            <a:lvl8pPr indent="-349250" lvl="7" marL="3657600" algn="l">
              <a:lnSpc>
                <a:spcPct val="100000"/>
              </a:lnSpc>
              <a:spcBef>
                <a:spcPts val="400"/>
              </a:spcBef>
              <a:spcAft>
                <a:spcPts val="0"/>
              </a:spcAft>
              <a:buSzPts val="1900"/>
              <a:buFont typeface="Corbel"/>
              <a:buChar char="○"/>
              <a:defRPr>
                <a:latin typeface="Corbel"/>
                <a:ea typeface="Corbel"/>
                <a:cs typeface="Corbel"/>
                <a:sym typeface="Corbel"/>
              </a:defRPr>
            </a:lvl8pPr>
            <a:lvl9pPr indent="-349250" lvl="8" marL="4114800" algn="l">
              <a:lnSpc>
                <a:spcPct val="100000"/>
              </a:lnSpc>
              <a:spcBef>
                <a:spcPts val="400"/>
              </a:spcBef>
              <a:spcAft>
                <a:spcPts val="0"/>
              </a:spcAft>
              <a:buSzPts val="1900"/>
              <a:buFont typeface="Corbel"/>
              <a:buChar char="■"/>
              <a:defRPr>
                <a:latin typeface="Corbel"/>
                <a:ea typeface="Corbel"/>
                <a:cs typeface="Corbel"/>
                <a:sym typeface="Corbel"/>
              </a:defRPr>
            </a:lvl9pPr>
          </a:lstStyle>
          <a:p/>
        </p:txBody>
      </p:sp>
      <p:sp>
        <p:nvSpPr>
          <p:cNvPr id="215" name="Google Shape;215;p33"/>
          <p:cNvSpPr txBox="1"/>
          <p:nvPr/>
        </p:nvSpPr>
        <p:spPr>
          <a:xfrm>
            <a:off x="7587750" y="6311500"/>
            <a:ext cx="4119200" cy="472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900"/>
              <a:buFont typeface="Arial"/>
              <a:buNone/>
            </a:pPr>
            <a:r>
              <a:rPr b="0" i="0" lang="pt-PT" sz="1900" u="none" cap="none" strike="noStrike">
                <a:solidFill>
                  <a:srgbClr val="000000"/>
                </a:solidFill>
                <a:latin typeface="Corbel"/>
                <a:ea typeface="Corbel"/>
                <a:cs typeface="Corbel"/>
                <a:sym typeface="Corbel"/>
              </a:rPr>
              <a:t>www.elixir-europe.org</a:t>
            </a:r>
            <a:endParaRPr b="0" i="0" sz="1900" u="none" cap="none" strike="noStrike">
              <a:solidFill>
                <a:srgbClr val="000000"/>
              </a:solidFill>
              <a:latin typeface="Corbel"/>
              <a:ea typeface="Corbel"/>
              <a:cs typeface="Corbel"/>
              <a:sym typeface="Corbel"/>
            </a:endParaRPr>
          </a:p>
        </p:txBody>
      </p:sp>
      <p:sp>
        <p:nvSpPr>
          <p:cNvPr id="216" name="Google Shape;216;p33"/>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p:cSld name="EXCELERATE slide content">
    <p:spTree>
      <p:nvGrpSpPr>
        <p:cNvPr id="33" name="Shape 33"/>
        <p:cNvGrpSpPr/>
        <p:nvPr/>
      </p:nvGrpSpPr>
      <p:grpSpPr>
        <a:xfrm>
          <a:off x="0" y="0"/>
          <a:ext cx="0" cy="0"/>
          <a:chOff x="0" y="0"/>
          <a:chExt cx="0" cy="0"/>
        </a:xfrm>
      </p:grpSpPr>
      <p:pic>
        <p:nvPicPr>
          <p:cNvPr id="34" name="Google Shape;34;p4"/>
          <p:cNvPicPr preferRelativeResize="0"/>
          <p:nvPr/>
        </p:nvPicPr>
        <p:blipFill rotWithShape="1">
          <a:blip r:embed="rId2">
            <a:alphaModFix/>
          </a:blip>
          <a:srcRect b="0" l="0" r="0" t="0"/>
          <a:stretch/>
        </p:blipFill>
        <p:spPr>
          <a:xfrm>
            <a:off x="10942773" y="5913500"/>
            <a:ext cx="997302" cy="756303"/>
          </a:xfrm>
          <a:prstGeom prst="rect">
            <a:avLst/>
          </a:prstGeom>
          <a:noFill/>
          <a:ln>
            <a:noFill/>
          </a:ln>
        </p:spPr>
      </p:pic>
      <p:sp>
        <p:nvSpPr>
          <p:cNvPr id="35" name="Google Shape;35;p4"/>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36" name="Google Shape;36;p4"/>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48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algn="l">
              <a:lnSpc>
                <a:spcPct val="100000"/>
              </a:lnSpc>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2pPr>
            <a:lvl3pPr indent="-355600" lvl="2" marL="1371600" marR="0" algn="l">
              <a:lnSpc>
                <a:spcPct val="100000"/>
              </a:lnSpc>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3pPr>
            <a:lvl4pPr indent="-330200" lvl="3" marL="1828800" marR="0" algn="l">
              <a:lnSpc>
                <a:spcPct val="100000"/>
              </a:lnSpc>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4pPr>
            <a:lvl5pPr indent="-330200" lvl="4" marL="2286000" marR="0" algn="l">
              <a:lnSpc>
                <a:spcPct val="100000"/>
              </a:lnSpc>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5pPr>
            <a:lvl6pPr indent="-330200" lvl="5" marL="2743200" marR="0" algn="l">
              <a:lnSpc>
                <a:spcPct val="100000"/>
              </a:lnSpc>
              <a:spcBef>
                <a:spcPts val="600"/>
              </a:spcBef>
              <a:spcAft>
                <a:spcPts val="0"/>
              </a:spcAft>
              <a:buClr>
                <a:schemeClr val="accent1"/>
              </a:buClr>
              <a:buSzPts val="1600"/>
              <a:buChar char="•"/>
              <a:defRPr i="0" sz="1600" u="none" cap="none" strike="noStrike">
                <a:solidFill>
                  <a:schemeClr val="dk1"/>
                </a:solidFill>
              </a:defRPr>
            </a:lvl6pPr>
            <a:lvl7pPr indent="-330200" lvl="6" marL="3200400" marR="0" algn="l">
              <a:lnSpc>
                <a:spcPct val="100000"/>
              </a:lnSpc>
              <a:spcBef>
                <a:spcPts val="400"/>
              </a:spcBef>
              <a:spcAft>
                <a:spcPts val="0"/>
              </a:spcAft>
              <a:buClr>
                <a:schemeClr val="accent1"/>
              </a:buClr>
              <a:buSzPts val="1600"/>
              <a:buChar char="•"/>
              <a:defRPr i="0" sz="1600" u="none" cap="none" strike="noStrike">
                <a:solidFill>
                  <a:schemeClr val="dk1"/>
                </a:solidFill>
              </a:defRPr>
            </a:lvl7pPr>
            <a:lvl8pPr indent="-330200" lvl="7" marL="3657600" marR="0" algn="l">
              <a:lnSpc>
                <a:spcPct val="100000"/>
              </a:lnSpc>
              <a:spcBef>
                <a:spcPts val="400"/>
              </a:spcBef>
              <a:spcAft>
                <a:spcPts val="0"/>
              </a:spcAft>
              <a:buClr>
                <a:schemeClr val="accent1"/>
              </a:buClr>
              <a:buSzPts val="1600"/>
              <a:buChar char="•"/>
              <a:defRPr i="0" sz="1600" u="none" cap="none" strike="noStrike">
                <a:solidFill>
                  <a:schemeClr val="dk1"/>
                </a:solidFill>
              </a:defRPr>
            </a:lvl8pPr>
            <a:lvl9pPr indent="-330200" lvl="8" marL="4114800" marR="0" algn="l">
              <a:lnSpc>
                <a:spcPct val="100000"/>
              </a:lnSpc>
              <a:spcBef>
                <a:spcPts val="400"/>
              </a:spcBef>
              <a:spcAft>
                <a:spcPts val="0"/>
              </a:spcAft>
              <a:buClr>
                <a:schemeClr val="accent1"/>
              </a:buClr>
              <a:buSzPts val="1600"/>
              <a:buChar char="•"/>
              <a:defRPr i="0" sz="1600" u="none" cap="none" strike="noStrike">
                <a:solidFill>
                  <a:schemeClr val="dk1"/>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NVERGE">
  <p:cSld name="Title slide EXCELERATE">
    <p:spTree>
      <p:nvGrpSpPr>
        <p:cNvPr id="217" name="Shape 217"/>
        <p:cNvGrpSpPr/>
        <p:nvPr/>
      </p:nvGrpSpPr>
      <p:grpSpPr>
        <a:xfrm>
          <a:off x="0" y="0"/>
          <a:ext cx="0" cy="0"/>
          <a:chOff x="0" y="0"/>
          <a:chExt cx="0" cy="0"/>
        </a:xfrm>
      </p:grpSpPr>
      <p:sp>
        <p:nvSpPr>
          <p:cNvPr id="218" name="Google Shape;218;p34"/>
          <p:cNvSpPr txBox="1"/>
          <p:nvPr>
            <p:ph type="ctrTitle"/>
          </p:nvPr>
        </p:nvSpPr>
        <p:spPr>
          <a:xfrm>
            <a:off x="4281450" y="3541300"/>
            <a:ext cx="7354000" cy="1434800"/>
          </a:xfrm>
          <a:prstGeom prst="rect">
            <a:avLst/>
          </a:prstGeom>
          <a:noFill/>
          <a:ln>
            <a:noFill/>
          </a:ln>
        </p:spPr>
        <p:txBody>
          <a:bodyPr anchorCtr="0" anchor="b" bIns="0" lIns="0" spcFirstLastPara="1" rIns="0" wrap="square" tIns="0">
            <a:noAutofit/>
          </a:bodyPr>
          <a:lstStyle>
            <a:lvl1pPr lvl="0" algn="r">
              <a:lnSpc>
                <a:spcPct val="100000"/>
              </a:lnSpc>
              <a:spcBef>
                <a:spcPts val="0"/>
              </a:spcBef>
              <a:spcAft>
                <a:spcPts val="0"/>
              </a:spcAft>
              <a:buSzPts val="800"/>
              <a:buFont typeface="Corbel"/>
              <a:buNone/>
              <a:defRPr b="1" sz="4400">
                <a:solidFill>
                  <a:srgbClr val="003F41"/>
                </a:solidFill>
              </a:defRPr>
            </a:lvl1pPr>
            <a:lvl2pPr lvl="1" algn="l">
              <a:lnSpc>
                <a:spcPct val="100000"/>
              </a:lnSpc>
              <a:spcBef>
                <a:spcPts val="0"/>
              </a:spcBef>
              <a:spcAft>
                <a:spcPts val="0"/>
              </a:spcAft>
              <a:buSzPts val="1500"/>
              <a:buFont typeface="Corbel"/>
              <a:buNone/>
              <a:defRPr/>
            </a:lvl2pPr>
            <a:lvl3pPr lvl="2" algn="l">
              <a:lnSpc>
                <a:spcPct val="100000"/>
              </a:lnSpc>
              <a:spcBef>
                <a:spcPts val="0"/>
              </a:spcBef>
              <a:spcAft>
                <a:spcPts val="0"/>
              </a:spcAft>
              <a:buSzPts val="1500"/>
              <a:buFont typeface="Corbel"/>
              <a:buNone/>
              <a:defRPr/>
            </a:lvl3pPr>
            <a:lvl4pPr lvl="3" algn="l">
              <a:lnSpc>
                <a:spcPct val="100000"/>
              </a:lnSpc>
              <a:spcBef>
                <a:spcPts val="0"/>
              </a:spcBef>
              <a:spcAft>
                <a:spcPts val="0"/>
              </a:spcAft>
              <a:buSzPts val="1500"/>
              <a:buFont typeface="Corbel"/>
              <a:buNone/>
              <a:defRPr/>
            </a:lvl4pPr>
            <a:lvl5pPr lvl="4" algn="l">
              <a:lnSpc>
                <a:spcPct val="100000"/>
              </a:lnSpc>
              <a:spcBef>
                <a:spcPts val="0"/>
              </a:spcBef>
              <a:spcAft>
                <a:spcPts val="0"/>
              </a:spcAft>
              <a:buSzPts val="1500"/>
              <a:buFont typeface="Corbel"/>
              <a:buNone/>
              <a:defRPr/>
            </a:lvl5pPr>
            <a:lvl6pPr lvl="5" algn="l">
              <a:lnSpc>
                <a:spcPct val="100000"/>
              </a:lnSpc>
              <a:spcBef>
                <a:spcPts val="0"/>
              </a:spcBef>
              <a:spcAft>
                <a:spcPts val="0"/>
              </a:spcAft>
              <a:buSzPts val="1500"/>
              <a:buFont typeface="Corbel"/>
              <a:buNone/>
              <a:defRPr>
                <a:latin typeface="Corbel"/>
                <a:ea typeface="Corbel"/>
                <a:cs typeface="Corbel"/>
                <a:sym typeface="Corbel"/>
              </a:defRPr>
            </a:lvl6pPr>
            <a:lvl7pPr lvl="6" algn="l">
              <a:lnSpc>
                <a:spcPct val="100000"/>
              </a:lnSpc>
              <a:spcBef>
                <a:spcPts val="0"/>
              </a:spcBef>
              <a:spcAft>
                <a:spcPts val="0"/>
              </a:spcAft>
              <a:buSzPts val="1500"/>
              <a:buFont typeface="Corbel"/>
              <a:buNone/>
              <a:defRPr>
                <a:latin typeface="Corbel"/>
                <a:ea typeface="Corbel"/>
                <a:cs typeface="Corbel"/>
                <a:sym typeface="Corbel"/>
              </a:defRPr>
            </a:lvl7pPr>
            <a:lvl8pPr lvl="7" algn="l">
              <a:lnSpc>
                <a:spcPct val="100000"/>
              </a:lnSpc>
              <a:spcBef>
                <a:spcPts val="0"/>
              </a:spcBef>
              <a:spcAft>
                <a:spcPts val="0"/>
              </a:spcAft>
              <a:buSzPts val="1500"/>
              <a:buFont typeface="Corbel"/>
              <a:buNone/>
              <a:defRPr>
                <a:latin typeface="Corbel"/>
                <a:ea typeface="Corbel"/>
                <a:cs typeface="Corbel"/>
                <a:sym typeface="Corbel"/>
              </a:defRPr>
            </a:lvl8pPr>
            <a:lvl9pPr lvl="8" algn="l">
              <a:lnSpc>
                <a:spcPct val="100000"/>
              </a:lnSpc>
              <a:spcBef>
                <a:spcPts val="0"/>
              </a:spcBef>
              <a:spcAft>
                <a:spcPts val="0"/>
              </a:spcAft>
              <a:buSzPts val="1500"/>
              <a:buFont typeface="Corbel"/>
              <a:buNone/>
              <a:defRPr>
                <a:latin typeface="Corbel"/>
                <a:ea typeface="Corbel"/>
                <a:cs typeface="Corbel"/>
                <a:sym typeface="Corbel"/>
              </a:defRPr>
            </a:lvl9pPr>
          </a:lstStyle>
          <a:p/>
        </p:txBody>
      </p:sp>
      <p:pic>
        <p:nvPicPr>
          <p:cNvPr id="219" name="Google Shape;219;p34"/>
          <p:cNvPicPr preferRelativeResize="0"/>
          <p:nvPr/>
        </p:nvPicPr>
        <p:blipFill rotWithShape="1">
          <a:blip r:embed="rId2">
            <a:alphaModFix/>
          </a:blip>
          <a:srcRect b="0" l="566" r="1700" t="2581"/>
          <a:stretch/>
        </p:blipFill>
        <p:spPr>
          <a:xfrm>
            <a:off x="0" y="0"/>
            <a:ext cx="12192008" cy="3312699"/>
          </a:xfrm>
          <a:prstGeom prst="rect">
            <a:avLst/>
          </a:prstGeom>
          <a:noFill/>
          <a:ln>
            <a:noFill/>
          </a:ln>
        </p:spPr>
      </p:pic>
      <p:grpSp>
        <p:nvGrpSpPr>
          <p:cNvPr id="220" name="Google Shape;220;p34"/>
          <p:cNvGrpSpPr/>
          <p:nvPr/>
        </p:nvGrpSpPr>
        <p:grpSpPr>
          <a:xfrm>
            <a:off x="466402" y="4788587"/>
            <a:ext cx="3910513" cy="1771056"/>
            <a:chOff x="323850" y="3671539"/>
            <a:chExt cx="2900400" cy="1313580"/>
          </a:xfrm>
        </p:grpSpPr>
        <p:pic>
          <p:nvPicPr>
            <p:cNvPr id="221" name="Google Shape;221;p34"/>
            <p:cNvPicPr preferRelativeResize="0"/>
            <p:nvPr/>
          </p:nvPicPr>
          <p:blipFill rotWithShape="1">
            <a:blip r:embed="rId3">
              <a:alphaModFix/>
            </a:blip>
            <a:srcRect b="0" l="0" r="0" t="0"/>
            <a:stretch/>
          </p:blipFill>
          <p:spPr>
            <a:xfrm>
              <a:off x="323851" y="3671539"/>
              <a:ext cx="1214094" cy="815737"/>
            </a:xfrm>
            <a:prstGeom prst="rect">
              <a:avLst/>
            </a:prstGeom>
            <a:noFill/>
            <a:ln>
              <a:noFill/>
            </a:ln>
          </p:spPr>
        </p:pic>
        <p:sp>
          <p:nvSpPr>
            <p:cNvPr id="222" name="Google Shape;222;p34"/>
            <p:cNvSpPr/>
            <p:nvPr/>
          </p:nvSpPr>
          <p:spPr>
            <a:xfrm>
              <a:off x="323850" y="4569619"/>
              <a:ext cx="2900400" cy="415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7F7F7F"/>
                </a:buClr>
                <a:buSzPts val="800"/>
                <a:buFont typeface="Arial"/>
                <a:buNone/>
              </a:pPr>
              <a:r>
                <a:rPr b="0" i="0" lang="pt-PT" sz="800" u="none" cap="none" strike="noStrike">
                  <a:solidFill>
                    <a:srgbClr val="7F7F7F"/>
                  </a:solidFill>
                  <a:latin typeface="Corbel"/>
                  <a:ea typeface="Corbel"/>
                  <a:cs typeface="Corbel"/>
                  <a:sym typeface="Corbel"/>
                </a:rPr>
                <a:t>ELIXIR-CONVERGE has received funding from the European Union’s Horizon 2020 Research and Innovation programme under grant agreement No 871075.</a:t>
              </a:r>
              <a:endParaRPr b="0" i="0" sz="1900" u="none" cap="none" strike="noStrike">
                <a:solidFill>
                  <a:srgbClr val="000000"/>
                </a:solidFill>
                <a:latin typeface="Corbel"/>
                <a:ea typeface="Corbel"/>
                <a:cs typeface="Corbel"/>
                <a:sym typeface="Corbel"/>
              </a:endParaRPr>
            </a:p>
          </p:txBody>
        </p:sp>
        <p:pic>
          <p:nvPicPr>
            <p:cNvPr id="223" name="Google Shape;223;p34"/>
            <p:cNvPicPr preferRelativeResize="0"/>
            <p:nvPr/>
          </p:nvPicPr>
          <p:blipFill rotWithShape="1">
            <a:blip r:embed="rId4">
              <a:alphaModFix/>
            </a:blip>
            <a:srcRect b="0" l="0" r="0" t="0"/>
            <a:stretch/>
          </p:blipFill>
          <p:spPr>
            <a:xfrm>
              <a:off x="1796325" y="3672358"/>
              <a:ext cx="1214088" cy="814104"/>
            </a:xfrm>
            <a:prstGeom prst="rect">
              <a:avLst/>
            </a:prstGeom>
            <a:noFill/>
            <a:ln>
              <a:noFill/>
            </a:ln>
          </p:spPr>
        </p:pic>
      </p:grpSp>
      <p:sp>
        <p:nvSpPr>
          <p:cNvPr id="224" name="Google Shape;224;p34"/>
          <p:cNvSpPr txBox="1"/>
          <p:nvPr>
            <p:ph idx="1" type="subTitle"/>
          </p:nvPr>
        </p:nvSpPr>
        <p:spPr>
          <a:xfrm>
            <a:off x="4281450" y="4975900"/>
            <a:ext cx="7354000" cy="899600"/>
          </a:xfrm>
          <a:prstGeom prst="rect">
            <a:avLst/>
          </a:prstGeom>
          <a:noFill/>
          <a:ln>
            <a:noFill/>
          </a:ln>
        </p:spPr>
        <p:txBody>
          <a:bodyPr anchorCtr="0" anchor="b" bIns="0" lIns="0" spcFirstLastPara="1" rIns="0" wrap="square" tIns="0">
            <a:noAutofit/>
          </a:bodyPr>
          <a:lstStyle>
            <a:lvl1pPr lvl="0" algn="r">
              <a:lnSpc>
                <a:spcPct val="100000"/>
              </a:lnSpc>
              <a:spcBef>
                <a:spcPts val="500"/>
              </a:spcBef>
              <a:spcAft>
                <a:spcPts val="0"/>
              </a:spcAft>
              <a:buSzPts val="2800"/>
              <a:buFont typeface="Corbel"/>
              <a:buNone/>
              <a:defRPr sz="2800">
                <a:latin typeface="Corbel"/>
                <a:ea typeface="Corbel"/>
                <a:cs typeface="Corbel"/>
                <a:sym typeface="Corbel"/>
              </a:defRPr>
            </a:lvl1pPr>
            <a:lvl2pPr lvl="1"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2pPr>
            <a:lvl3pPr lvl="2"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3pPr>
            <a:lvl4pPr lvl="3"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4pPr>
            <a:lvl5pPr lvl="4"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5pPr>
            <a:lvl6pPr lvl="5" algn="ctr">
              <a:lnSpc>
                <a:spcPct val="100000"/>
              </a:lnSpc>
              <a:spcBef>
                <a:spcPts val="700"/>
              </a:spcBef>
              <a:spcAft>
                <a:spcPts val="0"/>
              </a:spcAft>
              <a:buSzPts val="2000"/>
              <a:buFont typeface="Corbel"/>
              <a:buNone/>
              <a:defRPr>
                <a:solidFill>
                  <a:srgbClr val="888888"/>
                </a:solidFill>
                <a:latin typeface="Corbel"/>
                <a:ea typeface="Corbel"/>
                <a:cs typeface="Corbel"/>
                <a:sym typeface="Corbel"/>
              </a:defRPr>
            </a:lvl6pPr>
            <a:lvl7pPr lvl="6"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7pPr>
            <a:lvl8pPr lvl="7"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8pPr>
            <a:lvl9pPr lvl="8" algn="ctr">
              <a:lnSpc>
                <a:spcPct val="100000"/>
              </a:lnSpc>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225" name="Google Shape;225;p34"/>
          <p:cNvSpPr txBox="1"/>
          <p:nvPr>
            <p:ph idx="2" type="body"/>
          </p:nvPr>
        </p:nvSpPr>
        <p:spPr>
          <a:xfrm>
            <a:off x="4281450" y="5875475"/>
            <a:ext cx="7354000" cy="558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400"/>
              </a:spcBef>
              <a:spcAft>
                <a:spcPts val="0"/>
              </a:spcAft>
              <a:buSzPts val="1900"/>
              <a:buNone/>
              <a:defRPr sz="1900">
                <a:solidFill>
                  <a:schemeClr val="dk2"/>
                </a:solidFill>
              </a:defRPr>
            </a:lvl1pPr>
            <a:lvl2pPr indent="-349250" lvl="1" marL="914400" algn="l">
              <a:lnSpc>
                <a:spcPct val="100000"/>
              </a:lnSpc>
              <a:spcBef>
                <a:spcPts val="700"/>
              </a:spcBef>
              <a:spcAft>
                <a:spcPts val="0"/>
              </a:spcAft>
              <a:buSzPts val="1900"/>
              <a:buChar char="•"/>
              <a:defRPr/>
            </a:lvl2pPr>
            <a:lvl3pPr indent="-349250" lvl="2" marL="1371600" algn="l">
              <a:lnSpc>
                <a:spcPct val="100000"/>
              </a:lnSpc>
              <a:spcBef>
                <a:spcPts val="700"/>
              </a:spcBef>
              <a:spcAft>
                <a:spcPts val="0"/>
              </a:spcAft>
              <a:buSzPts val="1900"/>
              <a:buChar char="•"/>
              <a:defRPr/>
            </a:lvl3pPr>
            <a:lvl4pPr indent="-349250" lvl="3" marL="1828800" algn="l">
              <a:lnSpc>
                <a:spcPct val="100000"/>
              </a:lnSpc>
              <a:spcBef>
                <a:spcPts val="700"/>
              </a:spcBef>
              <a:spcAft>
                <a:spcPts val="0"/>
              </a:spcAft>
              <a:buSzPts val="1900"/>
              <a:buChar char="•"/>
              <a:defRPr/>
            </a:lvl4pPr>
            <a:lvl5pPr indent="-349250" lvl="4" marL="2286000" algn="l">
              <a:lnSpc>
                <a:spcPct val="100000"/>
              </a:lnSpc>
              <a:spcBef>
                <a:spcPts val="700"/>
              </a:spcBef>
              <a:spcAft>
                <a:spcPts val="0"/>
              </a:spcAft>
              <a:buSzPts val="1900"/>
              <a:buChar char="•"/>
              <a:defRPr/>
            </a:lvl5pPr>
            <a:lvl6pPr indent="-349250" lvl="5" marL="2743200" algn="l">
              <a:lnSpc>
                <a:spcPct val="100000"/>
              </a:lnSpc>
              <a:spcBef>
                <a:spcPts val="700"/>
              </a:spcBef>
              <a:spcAft>
                <a:spcPts val="0"/>
              </a:spcAft>
              <a:buSzPts val="1900"/>
              <a:buChar char="•"/>
              <a:defRPr/>
            </a:lvl6pPr>
            <a:lvl7pPr indent="-349250" lvl="6" marL="3200400" algn="l">
              <a:lnSpc>
                <a:spcPct val="100000"/>
              </a:lnSpc>
              <a:spcBef>
                <a:spcPts val="400"/>
              </a:spcBef>
              <a:spcAft>
                <a:spcPts val="0"/>
              </a:spcAft>
              <a:buSzPts val="1900"/>
              <a:buChar char="•"/>
              <a:defRPr/>
            </a:lvl7pPr>
            <a:lvl8pPr indent="-349250" lvl="7" marL="3657600" algn="l">
              <a:lnSpc>
                <a:spcPct val="100000"/>
              </a:lnSpc>
              <a:spcBef>
                <a:spcPts val="400"/>
              </a:spcBef>
              <a:spcAft>
                <a:spcPts val="0"/>
              </a:spcAft>
              <a:buSzPts val="1900"/>
              <a:buChar char="•"/>
              <a:defRPr/>
            </a:lvl8pPr>
            <a:lvl9pPr indent="-349250" lvl="8" marL="4114800" algn="l">
              <a:lnSpc>
                <a:spcPct val="100000"/>
              </a:lnSpc>
              <a:spcBef>
                <a:spcPts val="400"/>
              </a:spcBef>
              <a:spcAft>
                <a:spcPts val="0"/>
              </a:spcAft>
              <a:buSzPts val="1900"/>
              <a:buChar char="•"/>
              <a:defRPr/>
            </a:lvl9pPr>
          </a:lstStyle>
          <a:p/>
        </p:txBody>
      </p:sp>
      <p:sp>
        <p:nvSpPr>
          <p:cNvPr id="226" name="Google Shape;226;p34"/>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p:cSld name="EXCELERATE slide content">
    <p:spTree>
      <p:nvGrpSpPr>
        <p:cNvPr id="227" name="Shape 227"/>
        <p:cNvGrpSpPr/>
        <p:nvPr/>
      </p:nvGrpSpPr>
      <p:grpSpPr>
        <a:xfrm>
          <a:off x="0" y="0"/>
          <a:ext cx="0" cy="0"/>
          <a:chOff x="0" y="0"/>
          <a:chExt cx="0" cy="0"/>
        </a:xfrm>
      </p:grpSpPr>
      <p:pic>
        <p:nvPicPr>
          <p:cNvPr id="228" name="Google Shape;228;p35"/>
          <p:cNvPicPr preferRelativeResize="0"/>
          <p:nvPr/>
        </p:nvPicPr>
        <p:blipFill rotWithShape="1">
          <a:blip r:embed="rId2">
            <a:alphaModFix/>
          </a:blip>
          <a:srcRect b="0" l="0" r="0" t="0"/>
          <a:stretch/>
        </p:blipFill>
        <p:spPr>
          <a:xfrm>
            <a:off x="10942773" y="5913500"/>
            <a:ext cx="997300" cy="756302"/>
          </a:xfrm>
          <a:prstGeom prst="rect">
            <a:avLst/>
          </a:prstGeom>
          <a:noFill/>
          <a:ln>
            <a:noFill/>
          </a:ln>
        </p:spPr>
      </p:pic>
      <p:sp>
        <p:nvSpPr>
          <p:cNvPr id="229" name="Google Shape;229;p35"/>
          <p:cNvSpPr txBox="1"/>
          <p:nvPr>
            <p:ph type="title"/>
          </p:nvPr>
        </p:nvSpPr>
        <p:spPr>
          <a:xfrm>
            <a:off x="719667" y="735325"/>
            <a:ext cx="10871200" cy="5032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sp>
        <p:nvSpPr>
          <p:cNvPr id="230" name="Google Shape;230;p35"/>
          <p:cNvSpPr txBox="1"/>
          <p:nvPr>
            <p:ph idx="1" type="body"/>
          </p:nvPr>
        </p:nvSpPr>
        <p:spPr>
          <a:xfrm>
            <a:off x="711200" y="1525589"/>
            <a:ext cx="10871200" cy="43512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50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algn="l">
              <a:lnSpc>
                <a:spcPct val="100000"/>
              </a:lnSpc>
              <a:spcBef>
                <a:spcPts val="7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2pPr>
            <a:lvl3pPr indent="-355600" lvl="2" marL="1371600" marR="0" algn="l">
              <a:lnSpc>
                <a:spcPct val="100000"/>
              </a:lnSpc>
              <a:spcBef>
                <a:spcPts val="7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3pPr>
            <a:lvl4pPr indent="-330200" lvl="3" marL="1828800" marR="0" algn="l">
              <a:lnSpc>
                <a:spcPct val="100000"/>
              </a:lnSpc>
              <a:spcBef>
                <a:spcPts val="7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4pPr>
            <a:lvl5pPr indent="-330200" lvl="4" marL="2286000" marR="0" algn="l">
              <a:lnSpc>
                <a:spcPct val="100000"/>
              </a:lnSpc>
              <a:spcBef>
                <a:spcPts val="7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5pPr>
            <a:lvl6pPr indent="-330200" lvl="5" marL="2743200" marR="0" algn="l">
              <a:lnSpc>
                <a:spcPct val="100000"/>
              </a:lnSpc>
              <a:spcBef>
                <a:spcPts val="700"/>
              </a:spcBef>
              <a:spcAft>
                <a:spcPts val="0"/>
              </a:spcAft>
              <a:buClr>
                <a:schemeClr val="accent1"/>
              </a:buClr>
              <a:buSzPts val="1600"/>
              <a:buChar char="•"/>
              <a:defRPr i="0" sz="1600" u="none" cap="none" strike="noStrike">
                <a:solidFill>
                  <a:schemeClr val="dk1"/>
                </a:solidFill>
              </a:defRPr>
            </a:lvl6pPr>
            <a:lvl7pPr indent="-330200" lvl="6" marL="3200400" marR="0" algn="l">
              <a:lnSpc>
                <a:spcPct val="100000"/>
              </a:lnSpc>
              <a:spcBef>
                <a:spcPts val="400"/>
              </a:spcBef>
              <a:spcAft>
                <a:spcPts val="0"/>
              </a:spcAft>
              <a:buClr>
                <a:schemeClr val="accent1"/>
              </a:buClr>
              <a:buSzPts val="1600"/>
              <a:buChar char="•"/>
              <a:defRPr i="0" sz="1600" u="none" cap="none" strike="noStrike">
                <a:solidFill>
                  <a:schemeClr val="dk1"/>
                </a:solidFill>
              </a:defRPr>
            </a:lvl7pPr>
            <a:lvl8pPr indent="-330200" lvl="7" marL="3657600" marR="0" algn="l">
              <a:lnSpc>
                <a:spcPct val="100000"/>
              </a:lnSpc>
              <a:spcBef>
                <a:spcPts val="400"/>
              </a:spcBef>
              <a:spcAft>
                <a:spcPts val="0"/>
              </a:spcAft>
              <a:buClr>
                <a:schemeClr val="accent1"/>
              </a:buClr>
              <a:buSzPts val="1600"/>
              <a:buChar char="•"/>
              <a:defRPr i="0" sz="1600" u="none" cap="none" strike="noStrike">
                <a:solidFill>
                  <a:schemeClr val="dk1"/>
                </a:solidFill>
              </a:defRPr>
            </a:lvl8pPr>
            <a:lvl9pPr indent="-330200" lvl="8" marL="4114800" marR="0" algn="l">
              <a:lnSpc>
                <a:spcPct val="100000"/>
              </a:lnSpc>
              <a:spcBef>
                <a:spcPts val="400"/>
              </a:spcBef>
              <a:spcAft>
                <a:spcPts val="0"/>
              </a:spcAft>
              <a:buClr>
                <a:schemeClr val="accent1"/>
              </a:buClr>
              <a:buSzPts val="1600"/>
              <a:buChar char="•"/>
              <a:defRPr i="0" sz="1600" u="none" cap="none" strike="noStrike">
                <a:solidFill>
                  <a:schemeClr val="dk1"/>
                </a:solidFill>
              </a:defRPr>
            </a:lvl9pPr>
          </a:lstStyle>
          <a:p/>
        </p:txBody>
      </p:sp>
      <p:sp>
        <p:nvSpPr>
          <p:cNvPr id="231" name="Google Shape;231;p35"/>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 CONVERGE">
  <p:cSld name="EXCELERATE slide content_1">
    <p:spTree>
      <p:nvGrpSpPr>
        <p:cNvPr id="232" name="Shape 232"/>
        <p:cNvGrpSpPr/>
        <p:nvPr/>
      </p:nvGrpSpPr>
      <p:grpSpPr>
        <a:xfrm>
          <a:off x="0" y="0"/>
          <a:ext cx="0" cy="0"/>
          <a:chOff x="0" y="0"/>
          <a:chExt cx="0" cy="0"/>
        </a:xfrm>
      </p:grpSpPr>
      <p:pic>
        <p:nvPicPr>
          <p:cNvPr id="233" name="Google Shape;233;p36"/>
          <p:cNvPicPr preferRelativeResize="0"/>
          <p:nvPr/>
        </p:nvPicPr>
        <p:blipFill rotWithShape="1">
          <a:blip r:embed="rId2">
            <a:alphaModFix/>
          </a:blip>
          <a:srcRect b="0" l="0" r="0" t="0"/>
          <a:stretch/>
        </p:blipFill>
        <p:spPr>
          <a:xfrm>
            <a:off x="10990550" y="5957300"/>
            <a:ext cx="1042200" cy="698825"/>
          </a:xfrm>
          <a:prstGeom prst="rect">
            <a:avLst/>
          </a:prstGeom>
          <a:noFill/>
          <a:ln>
            <a:noFill/>
          </a:ln>
        </p:spPr>
      </p:pic>
      <p:sp>
        <p:nvSpPr>
          <p:cNvPr id="234" name="Google Shape;234;p36"/>
          <p:cNvSpPr txBox="1"/>
          <p:nvPr>
            <p:ph type="title"/>
          </p:nvPr>
        </p:nvSpPr>
        <p:spPr>
          <a:xfrm>
            <a:off x="719667" y="735325"/>
            <a:ext cx="10871200" cy="5032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sp>
        <p:nvSpPr>
          <p:cNvPr id="235" name="Google Shape;235;p36"/>
          <p:cNvSpPr txBox="1"/>
          <p:nvPr>
            <p:ph idx="1" type="body"/>
          </p:nvPr>
        </p:nvSpPr>
        <p:spPr>
          <a:xfrm>
            <a:off x="711200" y="1525589"/>
            <a:ext cx="10871200" cy="43512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500"/>
              </a:spcBef>
              <a:spcAft>
                <a:spcPts val="0"/>
              </a:spcAft>
              <a:buClr>
                <a:schemeClr val="accent1"/>
              </a:buClr>
              <a:buSzPts val="2400"/>
              <a:buChar char="•"/>
              <a:defRPr i="0" sz="2400" u="none" cap="none" strike="noStrike">
                <a:solidFill>
                  <a:schemeClr val="dk1"/>
                </a:solidFill>
              </a:defRPr>
            </a:lvl1pPr>
            <a:lvl2pPr indent="-355600" lvl="1" marL="914400" marR="0" algn="l">
              <a:lnSpc>
                <a:spcPct val="100000"/>
              </a:lnSpc>
              <a:spcBef>
                <a:spcPts val="700"/>
              </a:spcBef>
              <a:spcAft>
                <a:spcPts val="0"/>
              </a:spcAft>
              <a:buClr>
                <a:schemeClr val="accent1"/>
              </a:buClr>
              <a:buSzPts val="2000"/>
              <a:buFont typeface="Corbel"/>
              <a:buChar char="•"/>
              <a:defRPr i="0" sz="2000" u="none" cap="none" strike="noStrike">
                <a:solidFill>
                  <a:schemeClr val="dk1"/>
                </a:solidFill>
              </a:defRPr>
            </a:lvl2pPr>
            <a:lvl3pPr indent="-355600" lvl="2" marL="1371600" marR="0" algn="l">
              <a:lnSpc>
                <a:spcPct val="100000"/>
              </a:lnSpc>
              <a:spcBef>
                <a:spcPts val="700"/>
              </a:spcBef>
              <a:spcAft>
                <a:spcPts val="0"/>
              </a:spcAft>
              <a:buClr>
                <a:schemeClr val="accent1"/>
              </a:buClr>
              <a:buSzPts val="2000"/>
              <a:buFont typeface="Corbel"/>
              <a:buChar char="•"/>
              <a:defRPr i="0" sz="2000" u="none" cap="none" strike="noStrike">
                <a:solidFill>
                  <a:schemeClr val="dk1"/>
                </a:solidFill>
              </a:defRPr>
            </a:lvl3pPr>
            <a:lvl4pPr indent="-330200" lvl="3" marL="1828800" marR="0" algn="l">
              <a:lnSpc>
                <a:spcPct val="100000"/>
              </a:lnSpc>
              <a:spcBef>
                <a:spcPts val="700"/>
              </a:spcBef>
              <a:spcAft>
                <a:spcPts val="0"/>
              </a:spcAft>
              <a:buClr>
                <a:schemeClr val="accent1"/>
              </a:buClr>
              <a:buSzPts val="1600"/>
              <a:buFont typeface="Corbel"/>
              <a:buChar char="•"/>
              <a:defRPr i="0" sz="1600" u="none" cap="none" strike="noStrike">
                <a:solidFill>
                  <a:schemeClr val="dk1"/>
                </a:solidFill>
              </a:defRPr>
            </a:lvl4pPr>
            <a:lvl5pPr indent="-330200" lvl="4" marL="2286000" marR="0" algn="l">
              <a:lnSpc>
                <a:spcPct val="100000"/>
              </a:lnSpc>
              <a:spcBef>
                <a:spcPts val="700"/>
              </a:spcBef>
              <a:spcAft>
                <a:spcPts val="0"/>
              </a:spcAft>
              <a:buClr>
                <a:schemeClr val="accent1"/>
              </a:buClr>
              <a:buSzPts val="1600"/>
              <a:buFont typeface="Corbel"/>
              <a:buChar char="•"/>
              <a:defRPr i="0" sz="1600" u="none" cap="none" strike="noStrike">
                <a:solidFill>
                  <a:schemeClr val="dk1"/>
                </a:solidFill>
              </a:defRPr>
            </a:lvl5pPr>
            <a:lvl6pPr indent="-330200" lvl="5" marL="2743200" marR="0" algn="l">
              <a:lnSpc>
                <a:spcPct val="100000"/>
              </a:lnSpc>
              <a:spcBef>
                <a:spcPts val="7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6pPr>
            <a:lvl7pPr indent="-330200" lvl="6" marL="3200400" marR="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7pPr>
            <a:lvl8pPr indent="-330200" lvl="7" marL="3657600" marR="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8pPr>
            <a:lvl9pPr indent="-330200" lvl="8" marL="4114800" marR="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9pPr>
          </a:lstStyle>
          <a:p/>
        </p:txBody>
      </p:sp>
      <p:pic>
        <p:nvPicPr>
          <p:cNvPr id="236" name="Google Shape;236;p36"/>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
        <p:nvSpPr>
          <p:cNvPr id="237" name="Google Shape;237;p36"/>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type="titleOnly">
  <p:cSld name="TITLE_ONLY">
    <p:spTree>
      <p:nvGrpSpPr>
        <p:cNvPr id="238" name="Shape 238"/>
        <p:cNvGrpSpPr/>
        <p:nvPr/>
      </p:nvGrpSpPr>
      <p:grpSpPr>
        <a:xfrm>
          <a:off x="0" y="0"/>
          <a:ext cx="0" cy="0"/>
          <a:chOff x="0" y="0"/>
          <a:chExt cx="0" cy="0"/>
        </a:xfrm>
      </p:grpSpPr>
      <p:pic>
        <p:nvPicPr>
          <p:cNvPr id="239" name="Google Shape;239;p37"/>
          <p:cNvPicPr preferRelativeResize="0"/>
          <p:nvPr/>
        </p:nvPicPr>
        <p:blipFill rotWithShape="1">
          <a:blip r:embed="rId2">
            <a:alphaModFix/>
          </a:blip>
          <a:srcRect b="0" l="0" r="0" t="0"/>
          <a:stretch/>
        </p:blipFill>
        <p:spPr>
          <a:xfrm>
            <a:off x="10942773" y="5913500"/>
            <a:ext cx="997300" cy="756302"/>
          </a:xfrm>
          <a:prstGeom prst="rect">
            <a:avLst/>
          </a:prstGeom>
          <a:noFill/>
          <a:ln>
            <a:noFill/>
          </a:ln>
        </p:spPr>
      </p:pic>
      <p:sp>
        <p:nvSpPr>
          <p:cNvPr id="240" name="Google Shape;240;p37"/>
          <p:cNvSpPr txBox="1"/>
          <p:nvPr>
            <p:ph type="title"/>
          </p:nvPr>
        </p:nvSpPr>
        <p:spPr>
          <a:xfrm>
            <a:off x="719667" y="735325"/>
            <a:ext cx="10871200" cy="5032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sp>
        <p:nvSpPr>
          <p:cNvPr id="241" name="Google Shape;241;p37"/>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ONVERGE">
  <p:cSld name="TITLE_ONLY_1">
    <p:spTree>
      <p:nvGrpSpPr>
        <p:cNvPr id="242" name="Shape 242"/>
        <p:cNvGrpSpPr/>
        <p:nvPr/>
      </p:nvGrpSpPr>
      <p:grpSpPr>
        <a:xfrm>
          <a:off x="0" y="0"/>
          <a:ext cx="0" cy="0"/>
          <a:chOff x="0" y="0"/>
          <a:chExt cx="0" cy="0"/>
        </a:xfrm>
      </p:grpSpPr>
      <p:pic>
        <p:nvPicPr>
          <p:cNvPr id="243" name="Google Shape;243;p38"/>
          <p:cNvPicPr preferRelativeResize="0"/>
          <p:nvPr/>
        </p:nvPicPr>
        <p:blipFill rotWithShape="1">
          <a:blip r:embed="rId2">
            <a:alphaModFix/>
          </a:blip>
          <a:srcRect b="0" l="0" r="0" t="0"/>
          <a:stretch/>
        </p:blipFill>
        <p:spPr>
          <a:xfrm>
            <a:off x="10990550" y="5957300"/>
            <a:ext cx="1042200" cy="698825"/>
          </a:xfrm>
          <a:prstGeom prst="rect">
            <a:avLst/>
          </a:prstGeom>
          <a:noFill/>
          <a:ln>
            <a:noFill/>
          </a:ln>
        </p:spPr>
      </p:pic>
      <p:sp>
        <p:nvSpPr>
          <p:cNvPr id="244" name="Google Shape;244;p38"/>
          <p:cNvSpPr txBox="1"/>
          <p:nvPr>
            <p:ph type="title"/>
          </p:nvPr>
        </p:nvSpPr>
        <p:spPr>
          <a:xfrm>
            <a:off x="719667" y="735325"/>
            <a:ext cx="10871200" cy="5032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5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5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500"/>
              <a:buNone/>
              <a:defRPr b="0" i="0" sz="3200" u="none" cap="none" strike="noStrike">
                <a:solidFill>
                  <a:schemeClr val="accent1"/>
                </a:solidFill>
                <a:latin typeface="Arial"/>
                <a:ea typeface="Arial"/>
                <a:cs typeface="Arial"/>
                <a:sym typeface="Arial"/>
              </a:defRPr>
            </a:lvl9pPr>
          </a:lstStyle>
          <a:p/>
        </p:txBody>
      </p:sp>
      <p:pic>
        <p:nvPicPr>
          <p:cNvPr id="245" name="Google Shape;245;p38"/>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
        <p:nvSpPr>
          <p:cNvPr id="246" name="Google Shape;246;p38"/>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7" name="Shape 247"/>
        <p:cNvGrpSpPr/>
        <p:nvPr/>
      </p:nvGrpSpPr>
      <p:grpSpPr>
        <a:xfrm>
          <a:off x="0" y="0"/>
          <a:ext cx="0" cy="0"/>
          <a:chOff x="0" y="0"/>
          <a:chExt cx="0" cy="0"/>
        </a:xfrm>
      </p:grpSpPr>
      <p:sp>
        <p:nvSpPr>
          <p:cNvPr id="248" name="Google Shape;248;p39"/>
          <p:cNvSpPr txBox="1"/>
          <p:nvPr>
            <p:ph type="ctrTitle"/>
          </p:nvPr>
        </p:nvSpPr>
        <p:spPr>
          <a:xfrm>
            <a:off x="415611" y="2271800"/>
            <a:ext cx="11360800" cy="2736800"/>
          </a:xfrm>
          <a:prstGeom prst="rect">
            <a:avLst/>
          </a:prstGeom>
        </p:spPr>
        <p:txBody>
          <a:bodyPr anchorCtr="0" anchor="b" bIns="0" lIns="0" spcFirstLastPara="1" rIns="0" wrap="square" tIns="0">
            <a:noAutofit/>
          </a:bodyPr>
          <a:lstStyle>
            <a:lvl1pPr lvl="0" rtl="0" algn="ctr">
              <a:spcBef>
                <a:spcPts val="0"/>
              </a:spcBef>
              <a:spcAft>
                <a:spcPts val="0"/>
              </a:spcAft>
              <a:buClr>
                <a:srgbClr val="1C4587"/>
              </a:buClr>
              <a:buSzPts val="6900"/>
              <a:buNone/>
              <a:defRPr sz="6900">
                <a:solidFill>
                  <a:srgbClr val="1C4587"/>
                </a:solidFill>
              </a:defRPr>
            </a:lvl1pPr>
            <a:lvl2pPr lvl="1" rtl="0" algn="ctr">
              <a:spcBef>
                <a:spcPts val="0"/>
              </a:spcBef>
              <a:spcAft>
                <a:spcPts val="0"/>
              </a:spcAft>
              <a:buClr>
                <a:srgbClr val="1C4587"/>
              </a:buClr>
              <a:buSzPts val="6900"/>
              <a:buNone/>
              <a:defRPr sz="6900">
                <a:solidFill>
                  <a:srgbClr val="1C4587"/>
                </a:solidFill>
              </a:defRPr>
            </a:lvl2pPr>
            <a:lvl3pPr lvl="2" rtl="0" algn="ctr">
              <a:spcBef>
                <a:spcPts val="0"/>
              </a:spcBef>
              <a:spcAft>
                <a:spcPts val="0"/>
              </a:spcAft>
              <a:buClr>
                <a:srgbClr val="1C4587"/>
              </a:buClr>
              <a:buSzPts val="6900"/>
              <a:buNone/>
              <a:defRPr sz="6900">
                <a:solidFill>
                  <a:srgbClr val="1C4587"/>
                </a:solidFill>
              </a:defRPr>
            </a:lvl3pPr>
            <a:lvl4pPr lvl="3" rtl="0" algn="ctr">
              <a:spcBef>
                <a:spcPts val="0"/>
              </a:spcBef>
              <a:spcAft>
                <a:spcPts val="0"/>
              </a:spcAft>
              <a:buClr>
                <a:srgbClr val="1C4587"/>
              </a:buClr>
              <a:buSzPts val="6900"/>
              <a:buNone/>
              <a:defRPr sz="6900">
                <a:solidFill>
                  <a:srgbClr val="1C4587"/>
                </a:solidFill>
              </a:defRPr>
            </a:lvl4pPr>
            <a:lvl5pPr lvl="4" rtl="0" algn="ctr">
              <a:spcBef>
                <a:spcPts val="0"/>
              </a:spcBef>
              <a:spcAft>
                <a:spcPts val="0"/>
              </a:spcAft>
              <a:buClr>
                <a:srgbClr val="1C4587"/>
              </a:buClr>
              <a:buSzPts val="6900"/>
              <a:buNone/>
              <a:defRPr sz="6900">
                <a:solidFill>
                  <a:srgbClr val="1C4587"/>
                </a:solidFill>
              </a:defRPr>
            </a:lvl5pPr>
            <a:lvl6pPr lvl="5" rtl="0" algn="ctr">
              <a:spcBef>
                <a:spcPts val="0"/>
              </a:spcBef>
              <a:spcAft>
                <a:spcPts val="0"/>
              </a:spcAft>
              <a:buClr>
                <a:srgbClr val="1C4587"/>
              </a:buClr>
              <a:buSzPts val="6900"/>
              <a:buNone/>
              <a:defRPr sz="6900">
                <a:solidFill>
                  <a:srgbClr val="1C4587"/>
                </a:solidFill>
              </a:defRPr>
            </a:lvl6pPr>
            <a:lvl7pPr lvl="6" rtl="0" algn="ctr">
              <a:spcBef>
                <a:spcPts val="0"/>
              </a:spcBef>
              <a:spcAft>
                <a:spcPts val="0"/>
              </a:spcAft>
              <a:buClr>
                <a:srgbClr val="1C4587"/>
              </a:buClr>
              <a:buSzPts val="6900"/>
              <a:buNone/>
              <a:defRPr sz="6900">
                <a:solidFill>
                  <a:srgbClr val="1C4587"/>
                </a:solidFill>
              </a:defRPr>
            </a:lvl7pPr>
            <a:lvl8pPr lvl="7" rtl="0" algn="ctr">
              <a:spcBef>
                <a:spcPts val="0"/>
              </a:spcBef>
              <a:spcAft>
                <a:spcPts val="0"/>
              </a:spcAft>
              <a:buClr>
                <a:srgbClr val="1C4587"/>
              </a:buClr>
              <a:buSzPts val="6900"/>
              <a:buNone/>
              <a:defRPr sz="6900">
                <a:solidFill>
                  <a:srgbClr val="1C4587"/>
                </a:solidFill>
              </a:defRPr>
            </a:lvl8pPr>
            <a:lvl9pPr lvl="8" rtl="0" algn="ctr">
              <a:spcBef>
                <a:spcPts val="0"/>
              </a:spcBef>
              <a:spcAft>
                <a:spcPts val="0"/>
              </a:spcAft>
              <a:buClr>
                <a:srgbClr val="1C4587"/>
              </a:buClr>
              <a:buSzPts val="6900"/>
              <a:buNone/>
              <a:defRPr sz="6900">
                <a:solidFill>
                  <a:srgbClr val="1C4587"/>
                </a:solidFill>
              </a:defRPr>
            </a:lvl9pPr>
          </a:lstStyle>
          <a:p/>
        </p:txBody>
      </p:sp>
      <p:sp>
        <p:nvSpPr>
          <p:cNvPr id="249" name="Google Shape;249;p39"/>
          <p:cNvSpPr txBox="1"/>
          <p:nvPr>
            <p:ph idx="1" type="subTitle"/>
          </p:nvPr>
        </p:nvSpPr>
        <p:spPr>
          <a:xfrm>
            <a:off x="109400" y="6104167"/>
            <a:ext cx="7636800" cy="524800"/>
          </a:xfrm>
          <a:prstGeom prst="rect">
            <a:avLst/>
          </a:prstGeom>
        </p:spPr>
        <p:txBody>
          <a:bodyPr anchorCtr="0" anchor="t" bIns="0" lIns="0" spcFirstLastPara="1" rIns="0" wrap="square" tIns="0">
            <a:noAutofit/>
          </a:bodyPr>
          <a:lstStyle>
            <a:lvl1pPr lvl="0" rtl="0" algn="ctr">
              <a:lnSpc>
                <a:spcPct val="100000"/>
              </a:lnSpc>
              <a:spcBef>
                <a:spcPts val="500"/>
              </a:spcBef>
              <a:spcAft>
                <a:spcPts val="0"/>
              </a:spcAft>
              <a:buSzPts val="1900"/>
              <a:buNone/>
              <a:defRPr sz="1900"/>
            </a:lvl1pPr>
            <a:lvl2pPr lvl="1" rtl="0" algn="ctr">
              <a:lnSpc>
                <a:spcPct val="100000"/>
              </a:lnSpc>
              <a:spcBef>
                <a:spcPts val="700"/>
              </a:spcBef>
              <a:spcAft>
                <a:spcPts val="0"/>
              </a:spcAft>
              <a:buSzPts val="2000"/>
              <a:buNone/>
              <a:defRPr/>
            </a:lvl2pPr>
            <a:lvl3pPr lvl="2" rtl="0" algn="ctr">
              <a:lnSpc>
                <a:spcPct val="100000"/>
              </a:lnSpc>
              <a:spcBef>
                <a:spcPts val="700"/>
              </a:spcBef>
              <a:spcAft>
                <a:spcPts val="0"/>
              </a:spcAft>
              <a:buSzPts val="2000"/>
              <a:buNone/>
              <a:defRPr/>
            </a:lvl3pPr>
            <a:lvl4pPr lvl="3" rtl="0" algn="ctr">
              <a:lnSpc>
                <a:spcPct val="100000"/>
              </a:lnSpc>
              <a:spcBef>
                <a:spcPts val="700"/>
              </a:spcBef>
              <a:spcAft>
                <a:spcPts val="0"/>
              </a:spcAft>
              <a:buSzPts val="1600"/>
              <a:buNone/>
              <a:defRPr/>
            </a:lvl4pPr>
            <a:lvl5pPr lvl="4" rtl="0" algn="ctr">
              <a:lnSpc>
                <a:spcPct val="100000"/>
              </a:lnSpc>
              <a:spcBef>
                <a:spcPts val="700"/>
              </a:spcBef>
              <a:spcAft>
                <a:spcPts val="0"/>
              </a:spcAft>
              <a:buSzPts val="1600"/>
              <a:buNone/>
              <a:defRPr/>
            </a:lvl5pPr>
            <a:lvl6pPr lvl="5" rtl="0" algn="ctr">
              <a:lnSpc>
                <a:spcPct val="100000"/>
              </a:lnSpc>
              <a:spcBef>
                <a:spcPts val="700"/>
              </a:spcBef>
              <a:spcAft>
                <a:spcPts val="0"/>
              </a:spcAft>
              <a:buSzPts val="1600"/>
              <a:buNone/>
              <a:defRPr/>
            </a:lvl6pPr>
            <a:lvl7pPr lvl="6" rtl="0" algn="ctr">
              <a:lnSpc>
                <a:spcPct val="100000"/>
              </a:lnSpc>
              <a:spcBef>
                <a:spcPts val="400"/>
              </a:spcBef>
              <a:spcAft>
                <a:spcPts val="0"/>
              </a:spcAft>
              <a:buSzPts val="1600"/>
              <a:buNone/>
              <a:defRPr/>
            </a:lvl7pPr>
            <a:lvl8pPr lvl="7" rtl="0" algn="ctr">
              <a:lnSpc>
                <a:spcPct val="100000"/>
              </a:lnSpc>
              <a:spcBef>
                <a:spcPts val="400"/>
              </a:spcBef>
              <a:spcAft>
                <a:spcPts val="0"/>
              </a:spcAft>
              <a:buSzPts val="1600"/>
              <a:buNone/>
              <a:defRPr/>
            </a:lvl8pPr>
            <a:lvl9pPr lvl="8" rtl="0" algn="ctr">
              <a:lnSpc>
                <a:spcPct val="100000"/>
              </a:lnSpc>
              <a:spcBef>
                <a:spcPts val="400"/>
              </a:spcBef>
              <a:spcAft>
                <a:spcPts val="0"/>
              </a:spcAft>
              <a:buSzPts val="1600"/>
              <a:buNone/>
              <a:defRPr/>
            </a:lvl9pPr>
          </a:lstStyle>
          <a:p/>
        </p:txBody>
      </p:sp>
      <p:sp>
        <p:nvSpPr>
          <p:cNvPr id="250" name="Google Shape;250;p39"/>
          <p:cNvSpPr txBox="1"/>
          <p:nvPr>
            <p:ph idx="12" type="sldNum"/>
          </p:nvPr>
        </p:nvSpPr>
        <p:spPr>
          <a:xfrm>
            <a:off x="11296610" y="6217622"/>
            <a:ext cx="731600" cy="5248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pic>
        <p:nvPicPr>
          <p:cNvPr id="251" name="Google Shape;251;p39"/>
          <p:cNvPicPr preferRelativeResize="0"/>
          <p:nvPr/>
        </p:nvPicPr>
        <p:blipFill>
          <a:blip r:embed="rId2">
            <a:alphaModFix/>
          </a:blip>
          <a:stretch>
            <a:fillRect/>
          </a:stretch>
        </p:blipFill>
        <p:spPr>
          <a:xfrm>
            <a:off x="0" y="738100"/>
            <a:ext cx="12192000" cy="1879600"/>
          </a:xfrm>
          <a:prstGeom prst="rect">
            <a:avLst/>
          </a:prstGeom>
          <a:noFill/>
          <a:ln>
            <a:noFill/>
          </a:ln>
        </p:spPr>
      </p:pic>
      <p:pic>
        <p:nvPicPr>
          <p:cNvPr id="252" name="Google Shape;252;p39"/>
          <p:cNvPicPr preferRelativeResize="0"/>
          <p:nvPr/>
        </p:nvPicPr>
        <p:blipFill>
          <a:blip r:embed="rId3">
            <a:alphaModFix/>
          </a:blip>
          <a:stretch>
            <a:fillRect/>
          </a:stretch>
        </p:blipFill>
        <p:spPr>
          <a:xfrm>
            <a:off x="10343033" y="6276167"/>
            <a:ext cx="1158099" cy="40773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3" name="Shape 253"/>
        <p:cNvGrpSpPr/>
        <p:nvPr/>
      </p:nvGrpSpPr>
      <p:grpSpPr>
        <a:xfrm>
          <a:off x="0" y="0"/>
          <a:ext cx="0" cy="0"/>
          <a:chOff x="0" y="0"/>
          <a:chExt cx="0" cy="0"/>
        </a:xfrm>
      </p:grpSpPr>
      <p:sp>
        <p:nvSpPr>
          <p:cNvPr id="254" name="Google Shape;254;p40"/>
          <p:cNvSpPr txBox="1"/>
          <p:nvPr>
            <p:ph type="title"/>
          </p:nvPr>
        </p:nvSpPr>
        <p:spPr>
          <a:xfrm>
            <a:off x="0" y="242633"/>
            <a:ext cx="11360800" cy="763600"/>
          </a:xfrm>
          <a:prstGeom prst="rect">
            <a:avLst/>
          </a:prstGeom>
        </p:spPr>
        <p:txBody>
          <a:bodyPr anchorCtr="0" anchor="t" bIns="0" lIns="0" spcFirstLastPara="1" rIns="0" wrap="square" tIns="0">
            <a:noAutofit/>
          </a:bodyPr>
          <a:lstStyle>
            <a:lvl1pPr lvl="0"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p:txBody>
      </p:sp>
      <p:sp>
        <p:nvSpPr>
          <p:cNvPr id="255" name="Google Shape;255;p40"/>
          <p:cNvSpPr txBox="1"/>
          <p:nvPr>
            <p:ph idx="1" type="body"/>
          </p:nvPr>
        </p:nvSpPr>
        <p:spPr>
          <a:xfrm>
            <a:off x="415600" y="1536633"/>
            <a:ext cx="11360800" cy="4555200"/>
          </a:xfrm>
          <a:prstGeom prst="rect">
            <a:avLst/>
          </a:prstGeom>
        </p:spPr>
        <p:txBody>
          <a:bodyPr anchorCtr="0" anchor="t" bIns="0" lIns="0" spcFirstLastPara="1" rIns="0" wrap="square" tIns="0">
            <a:noAutofit/>
          </a:bodyPr>
          <a:lstStyle>
            <a:lvl1pPr indent="-381000" lvl="0" marL="457200" rtl="0">
              <a:spcBef>
                <a:spcPts val="500"/>
              </a:spcBef>
              <a:spcAft>
                <a:spcPts val="0"/>
              </a:spcAft>
              <a:buSzPts val="2400"/>
              <a:buChar char="•"/>
              <a:defRPr/>
            </a:lvl1pPr>
            <a:lvl2pPr indent="-355600" lvl="1" marL="914400" rtl="0">
              <a:spcBef>
                <a:spcPts val="700"/>
              </a:spcBef>
              <a:spcAft>
                <a:spcPts val="0"/>
              </a:spcAft>
              <a:buSzPts val="2000"/>
              <a:buChar char="•"/>
              <a:defRPr/>
            </a:lvl2pPr>
            <a:lvl3pPr indent="-355600" lvl="2" marL="1371600" rtl="0">
              <a:spcBef>
                <a:spcPts val="700"/>
              </a:spcBef>
              <a:spcAft>
                <a:spcPts val="0"/>
              </a:spcAft>
              <a:buSzPts val="2000"/>
              <a:buChar char="•"/>
              <a:defRPr/>
            </a:lvl3pPr>
            <a:lvl4pPr indent="-330200" lvl="3" marL="1828800" rtl="0">
              <a:spcBef>
                <a:spcPts val="700"/>
              </a:spcBef>
              <a:spcAft>
                <a:spcPts val="0"/>
              </a:spcAft>
              <a:buSzPts val="1600"/>
              <a:buChar char="•"/>
              <a:defRPr/>
            </a:lvl4pPr>
            <a:lvl5pPr indent="-330200" lvl="4" marL="2286000" rtl="0">
              <a:spcBef>
                <a:spcPts val="700"/>
              </a:spcBef>
              <a:spcAft>
                <a:spcPts val="0"/>
              </a:spcAft>
              <a:buSzPts val="1600"/>
              <a:buChar char="•"/>
              <a:defRPr/>
            </a:lvl5pPr>
            <a:lvl6pPr indent="-330200" lvl="5" marL="2743200" rtl="0">
              <a:spcBef>
                <a:spcPts val="700"/>
              </a:spcBef>
              <a:spcAft>
                <a:spcPts val="0"/>
              </a:spcAft>
              <a:buSzPts val="1600"/>
              <a:buChar char="•"/>
              <a:defRPr/>
            </a:lvl6pPr>
            <a:lvl7pPr indent="-330200" lvl="6" marL="3200400" rtl="0">
              <a:spcBef>
                <a:spcPts val="400"/>
              </a:spcBef>
              <a:spcAft>
                <a:spcPts val="0"/>
              </a:spcAft>
              <a:buSzPts val="1600"/>
              <a:buChar char="•"/>
              <a:defRPr/>
            </a:lvl7pPr>
            <a:lvl8pPr indent="-330200" lvl="7" marL="3657600" rtl="0">
              <a:spcBef>
                <a:spcPts val="400"/>
              </a:spcBef>
              <a:spcAft>
                <a:spcPts val="0"/>
              </a:spcAft>
              <a:buSzPts val="1600"/>
              <a:buChar char="•"/>
              <a:defRPr/>
            </a:lvl8pPr>
            <a:lvl9pPr indent="-330200" lvl="8" marL="4114800" rtl="0">
              <a:spcBef>
                <a:spcPts val="400"/>
              </a:spcBef>
              <a:spcAft>
                <a:spcPts val="0"/>
              </a:spcAft>
              <a:buSzPts val="1600"/>
              <a:buChar char="•"/>
              <a:defRPr/>
            </a:lvl9pPr>
          </a:lstStyle>
          <a:p/>
        </p:txBody>
      </p:sp>
      <p:sp>
        <p:nvSpPr>
          <p:cNvPr id="256" name="Google Shape;256;p40"/>
          <p:cNvSpPr txBox="1"/>
          <p:nvPr>
            <p:ph idx="12" type="sldNum"/>
          </p:nvPr>
        </p:nvSpPr>
        <p:spPr>
          <a:xfrm>
            <a:off x="11296610" y="6217622"/>
            <a:ext cx="731600" cy="5248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7" name="Shape 257"/>
        <p:cNvGrpSpPr/>
        <p:nvPr/>
      </p:nvGrpSpPr>
      <p:grpSpPr>
        <a:xfrm>
          <a:off x="0" y="0"/>
          <a:ext cx="0" cy="0"/>
          <a:chOff x="0" y="0"/>
          <a:chExt cx="0" cy="0"/>
        </a:xfrm>
      </p:grpSpPr>
      <p:sp>
        <p:nvSpPr>
          <p:cNvPr id="258" name="Google Shape;258;p41"/>
          <p:cNvSpPr txBox="1"/>
          <p:nvPr>
            <p:ph idx="12" type="sldNum"/>
          </p:nvPr>
        </p:nvSpPr>
        <p:spPr>
          <a:xfrm>
            <a:off x="11296610" y="6217622"/>
            <a:ext cx="731600" cy="524800"/>
          </a:xfrm>
          <a:prstGeom prst="rect">
            <a:avLst/>
          </a:prstGeom>
        </p:spPr>
        <p:txBody>
          <a:bodyPr anchorCtr="0" anchor="t"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3" name="Shape 263"/>
        <p:cNvGrpSpPr/>
        <p:nvPr/>
      </p:nvGrpSpPr>
      <p:grpSpPr>
        <a:xfrm>
          <a:off x="0" y="0"/>
          <a:ext cx="0" cy="0"/>
          <a:chOff x="0" y="0"/>
          <a:chExt cx="0" cy="0"/>
        </a:xfrm>
      </p:grpSpPr>
      <p:sp>
        <p:nvSpPr>
          <p:cNvPr id="264" name="Google Shape;264;p4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5" name="Shape 265"/>
        <p:cNvGrpSpPr/>
        <p:nvPr/>
      </p:nvGrpSpPr>
      <p:grpSpPr>
        <a:xfrm>
          <a:off x="0" y="0"/>
          <a:ext cx="0" cy="0"/>
          <a:chOff x="0" y="0"/>
          <a:chExt cx="0" cy="0"/>
        </a:xfrm>
      </p:grpSpPr>
      <p:sp>
        <p:nvSpPr>
          <p:cNvPr id="266" name="Google Shape;266;p4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267" name="Google Shape;267;p4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268" name="Google Shape;268;p44"/>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 CONVERGE">
  <p:cSld name="EXCELERATE slide content_1">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blip>
          <a:srcRect b="0" l="0" r="0" t="0"/>
          <a:stretch/>
        </p:blipFill>
        <p:spPr>
          <a:xfrm>
            <a:off x="10990550" y="5957300"/>
            <a:ext cx="1042197" cy="698824"/>
          </a:xfrm>
          <a:prstGeom prst="rect">
            <a:avLst/>
          </a:prstGeom>
          <a:noFill/>
          <a:ln>
            <a:noFill/>
          </a:ln>
        </p:spPr>
      </p:pic>
      <p:sp>
        <p:nvSpPr>
          <p:cNvPr id="39" name="Google Shape;39;p5"/>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40" name="Google Shape;40;p5"/>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480"/>
              </a:spcBef>
              <a:spcAft>
                <a:spcPts val="0"/>
              </a:spcAft>
              <a:buClr>
                <a:schemeClr val="accent1"/>
              </a:buClr>
              <a:buSzPts val="2400"/>
              <a:buChar char="•"/>
              <a:defRPr i="0" sz="2400" u="none" cap="none" strike="noStrike">
                <a:solidFill>
                  <a:schemeClr val="dk1"/>
                </a:solidFill>
              </a:defRPr>
            </a:lvl1pPr>
            <a:lvl2pPr indent="-355600" lvl="1" marL="914400" marR="0" algn="l">
              <a:lnSpc>
                <a:spcPct val="100000"/>
              </a:lnSpc>
              <a:spcBef>
                <a:spcPts val="600"/>
              </a:spcBef>
              <a:spcAft>
                <a:spcPts val="0"/>
              </a:spcAft>
              <a:buClr>
                <a:schemeClr val="accent1"/>
              </a:buClr>
              <a:buSzPts val="2000"/>
              <a:buFont typeface="Corbel"/>
              <a:buChar char="•"/>
              <a:defRPr i="0" sz="2000" u="none" cap="none" strike="noStrike">
                <a:solidFill>
                  <a:schemeClr val="dk1"/>
                </a:solidFill>
              </a:defRPr>
            </a:lvl2pPr>
            <a:lvl3pPr indent="-355600" lvl="2" marL="1371600" marR="0" algn="l">
              <a:lnSpc>
                <a:spcPct val="100000"/>
              </a:lnSpc>
              <a:spcBef>
                <a:spcPts val="600"/>
              </a:spcBef>
              <a:spcAft>
                <a:spcPts val="0"/>
              </a:spcAft>
              <a:buClr>
                <a:schemeClr val="accent1"/>
              </a:buClr>
              <a:buSzPts val="2000"/>
              <a:buFont typeface="Corbel"/>
              <a:buChar char="•"/>
              <a:defRPr i="0" sz="2000" u="none" cap="none" strike="noStrike">
                <a:solidFill>
                  <a:schemeClr val="dk1"/>
                </a:solidFill>
              </a:defRPr>
            </a:lvl3pPr>
            <a:lvl4pPr indent="-330200" lvl="3" marL="1828800" marR="0" algn="l">
              <a:lnSpc>
                <a:spcPct val="100000"/>
              </a:lnSpc>
              <a:spcBef>
                <a:spcPts val="600"/>
              </a:spcBef>
              <a:spcAft>
                <a:spcPts val="0"/>
              </a:spcAft>
              <a:buClr>
                <a:schemeClr val="accent1"/>
              </a:buClr>
              <a:buSzPts val="1600"/>
              <a:buFont typeface="Corbel"/>
              <a:buChar char="•"/>
              <a:defRPr i="0" sz="1600" u="none" cap="none" strike="noStrike">
                <a:solidFill>
                  <a:schemeClr val="dk1"/>
                </a:solidFill>
              </a:defRPr>
            </a:lvl4pPr>
            <a:lvl5pPr indent="-330200" lvl="4" marL="2286000" marR="0" algn="l">
              <a:lnSpc>
                <a:spcPct val="100000"/>
              </a:lnSpc>
              <a:spcBef>
                <a:spcPts val="600"/>
              </a:spcBef>
              <a:spcAft>
                <a:spcPts val="0"/>
              </a:spcAft>
              <a:buClr>
                <a:schemeClr val="accent1"/>
              </a:buClr>
              <a:buSzPts val="1600"/>
              <a:buFont typeface="Corbel"/>
              <a:buChar char="•"/>
              <a:defRPr i="0" sz="1600" u="none" cap="none" strike="noStrike">
                <a:solidFill>
                  <a:schemeClr val="dk1"/>
                </a:solidFill>
              </a:defRPr>
            </a:lvl5pPr>
            <a:lvl6pPr indent="-330200" lvl="5" marL="2743200" marR="0" algn="l">
              <a:lnSpc>
                <a:spcPct val="100000"/>
              </a:lnSpc>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6pPr>
            <a:lvl7pPr indent="-330200" lvl="6" marL="3200400" marR="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7pPr>
            <a:lvl8pPr indent="-330200" lvl="7" marL="3657600" marR="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8pPr>
            <a:lvl9pPr indent="-330200" lvl="8" marL="4114800" marR="0" algn="l">
              <a:lnSpc>
                <a:spcPct val="100000"/>
              </a:lnSpc>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9pPr>
          </a:lstStyle>
          <a:p/>
        </p:txBody>
      </p:sp>
      <p:pic>
        <p:nvPicPr>
          <p:cNvPr id="41" name="Google Shape;41;p5"/>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9" name="Shape 269"/>
        <p:cNvGrpSpPr/>
        <p:nvPr/>
      </p:nvGrpSpPr>
      <p:grpSpPr>
        <a:xfrm>
          <a:off x="0" y="0"/>
          <a:ext cx="0" cy="0"/>
          <a:chOff x="0" y="0"/>
          <a:chExt cx="0" cy="0"/>
        </a:xfrm>
      </p:grpSpPr>
      <p:sp>
        <p:nvSpPr>
          <p:cNvPr id="270" name="Google Shape;270;p45"/>
          <p:cNvSpPr txBox="1"/>
          <p:nvPr>
            <p:ph type="title"/>
          </p:nvPr>
        </p:nvSpPr>
        <p:spPr>
          <a:xfrm>
            <a:off x="838200" y="207963"/>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rgbClr val="1E4E79"/>
              </a:buClr>
              <a:buSzPts val="4400"/>
              <a:buFont typeface="Calibri"/>
              <a:buNone/>
              <a:defRPr b="1" sz="4400">
                <a:solidFill>
                  <a:srgbClr val="1E4E79"/>
                </a:solidFill>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271" name="Google Shape;271;p45"/>
          <p:cNvSpPr txBox="1"/>
          <p:nvPr>
            <p:ph idx="1" type="body"/>
          </p:nvPr>
        </p:nvSpPr>
        <p:spPr>
          <a:xfrm>
            <a:off x="838200" y="1533525"/>
            <a:ext cx="10515600" cy="4351200"/>
          </a:xfrm>
          <a:prstGeom prst="rect">
            <a:avLst/>
          </a:prstGeom>
          <a:noFill/>
          <a:ln>
            <a:noFill/>
          </a:ln>
        </p:spPr>
        <p:txBody>
          <a:bodyPr anchorCtr="0" anchor="t" bIns="45700" lIns="91425" spcFirstLastPara="1" rIns="91425" wrap="square" tIns="45700">
            <a:normAutofit/>
          </a:bodyPr>
          <a:lstStyle>
            <a:lvl1pPr indent="-406400" lvl="0" marL="457200" rtl="0" algn="l">
              <a:lnSpc>
                <a:spcPct val="90000"/>
              </a:lnSpc>
              <a:spcBef>
                <a:spcPts val="1100"/>
              </a:spcBef>
              <a:spcAft>
                <a:spcPts val="0"/>
              </a:spcAft>
              <a:buClr>
                <a:srgbClr val="1E4E79"/>
              </a:buClr>
              <a:buSzPts val="2800"/>
              <a:buChar char="●"/>
              <a:defRPr/>
            </a:lvl1pPr>
            <a:lvl2pPr indent="-381000" lvl="1" marL="914400" rtl="0" algn="l">
              <a:lnSpc>
                <a:spcPct val="90000"/>
              </a:lnSpc>
              <a:spcBef>
                <a:spcPts val="1600"/>
              </a:spcBef>
              <a:spcAft>
                <a:spcPts val="0"/>
              </a:spcAft>
              <a:buClr>
                <a:srgbClr val="1E4E79"/>
              </a:buClr>
              <a:buSzPts val="2400"/>
              <a:buChar char="○"/>
              <a:defRPr/>
            </a:lvl2pPr>
            <a:lvl3pPr indent="-355600" lvl="2" marL="1371600" rtl="0" algn="l">
              <a:lnSpc>
                <a:spcPct val="90000"/>
              </a:lnSpc>
              <a:spcBef>
                <a:spcPts val="1600"/>
              </a:spcBef>
              <a:spcAft>
                <a:spcPts val="0"/>
              </a:spcAft>
              <a:buClr>
                <a:srgbClr val="1E4E79"/>
              </a:buClr>
              <a:buSzPts val="2000"/>
              <a:buChar char="■"/>
              <a:defRPr/>
            </a:lvl3pPr>
            <a:lvl4pPr indent="-349250" lvl="3" marL="1828800" rtl="0" algn="l">
              <a:lnSpc>
                <a:spcPct val="90000"/>
              </a:lnSpc>
              <a:spcBef>
                <a:spcPts val="1600"/>
              </a:spcBef>
              <a:spcAft>
                <a:spcPts val="0"/>
              </a:spcAft>
              <a:buClr>
                <a:srgbClr val="1E4E79"/>
              </a:buClr>
              <a:buSzPts val="1900"/>
              <a:buChar char="●"/>
              <a:defRPr/>
            </a:lvl4pPr>
            <a:lvl5pPr indent="-349250" lvl="4" marL="2286000" rtl="0" algn="l">
              <a:lnSpc>
                <a:spcPct val="90000"/>
              </a:lnSpc>
              <a:spcBef>
                <a:spcPts val="1600"/>
              </a:spcBef>
              <a:spcAft>
                <a:spcPts val="0"/>
              </a:spcAft>
              <a:buClr>
                <a:srgbClr val="1E4E79"/>
              </a:buClr>
              <a:buSzPts val="1900"/>
              <a:buChar char="○"/>
              <a:defRPr/>
            </a:lvl5pPr>
            <a:lvl6pPr indent="-349250" lvl="5" marL="2743200" rtl="0" algn="l">
              <a:lnSpc>
                <a:spcPct val="90000"/>
              </a:lnSpc>
              <a:spcBef>
                <a:spcPts val="1600"/>
              </a:spcBef>
              <a:spcAft>
                <a:spcPts val="0"/>
              </a:spcAft>
              <a:buClr>
                <a:schemeClr val="dk1"/>
              </a:buClr>
              <a:buSzPts val="1900"/>
              <a:buChar char="■"/>
              <a:defRPr/>
            </a:lvl6pPr>
            <a:lvl7pPr indent="-349250" lvl="6" marL="3200400" rtl="0" algn="l">
              <a:lnSpc>
                <a:spcPct val="90000"/>
              </a:lnSpc>
              <a:spcBef>
                <a:spcPts val="1600"/>
              </a:spcBef>
              <a:spcAft>
                <a:spcPts val="0"/>
              </a:spcAft>
              <a:buClr>
                <a:schemeClr val="dk1"/>
              </a:buClr>
              <a:buSzPts val="1900"/>
              <a:buChar char="●"/>
              <a:defRPr/>
            </a:lvl7pPr>
            <a:lvl8pPr indent="-349250" lvl="7" marL="3657600" rtl="0" algn="l">
              <a:lnSpc>
                <a:spcPct val="90000"/>
              </a:lnSpc>
              <a:spcBef>
                <a:spcPts val="1600"/>
              </a:spcBef>
              <a:spcAft>
                <a:spcPts val="0"/>
              </a:spcAft>
              <a:buClr>
                <a:schemeClr val="dk1"/>
              </a:buClr>
              <a:buSzPts val="1900"/>
              <a:buChar char="○"/>
              <a:defRPr/>
            </a:lvl8pPr>
            <a:lvl9pPr indent="-349250" lvl="8" marL="4114800" rtl="0" algn="l">
              <a:lnSpc>
                <a:spcPct val="90000"/>
              </a:lnSpc>
              <a:spcBef>
                <a:spcPts val="1600"/>
              </a:spcBef>
              <a:spcAft>
                <a:spcPts val="1600"/>
              </a:spcAft>
              <a:buClr>
                <a:schemeClr val="dk1"/>
              </a:buClr>
              <a:buSzPts val="1900"/>
              <a:buChar char="■"/>
              <a:defRPr/>
            </a:lvl9pPr>
          </a:lstStyle>
          <a:p/>
        </p:txBody>
      </p:sp>
      <p:sp>
        <p:nvSpPr>
          <p:cNvPr id="272" name="Google Shape;272;p45"/>
          <p:cNvSpPr txBox="1"/>
          <p:nvPr>
            <p:ph idx="10" type="dt"/>
          </p:nvPr>
        </p:nvSpPr>
        <p:spPr>
          <a:xfrm>
            <a:off x="838200" y="6356351"/>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73" name="Google Shape;273;p45"/>
          <p:cNvSpPr txBox="1"/>
          <p:nvPr>
            <p:ph idx="11" type="ftr"/>
          </p:nvPr>
        </p:nvSpPr>
        <p:spPr>
          <a:xfrm>
            <a:off x="4038600" y="6356351"/>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274" name="Google Shape;274;p4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pic>
        <p:nvPicPr>
          <p:cNvPr descr="SciCrunch | Research Resource Resolver" id="275" name="Google Shape;275;p45"/>
          <p:cNvPicPr preferRelativeResize="0"/>
          <p:nvPr/>
        </p:nvPicPr>
        <p:blipFill rotWithShape="1">
          <a:blip r:embed="rId2">
            <a:alphaModFix/>
          </a:blip>
          <a:srcRect b="0" l="0" r="0" t="0"/>
          <a:stretch/>
        </p:blipFill>
        <p:spPr>
          <a:xfrm>
            <a:off x="10698871" y="6158977"/>
            <a:ext cx="1309861" cy="69902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6" name="Shape 276"/>
        <p:cNvGrpSpPr/>
        <p:nvPr/>
      </p:nvGrpSpPr>
      <p:grpSpPr>
        <a:xfrm>
          <a:off x="0" y="0"/>
          <a:ext cx="0" cy="0"/>
          <a:chOff x="0" y="0"/>
          <a:chExt cx="0" cy="0"/>
        </a:xfrm>
      </p:grpSpPr>
      <p:sp>
        <p:nvSpPr>
          <p:cNvPr id="277" name="Google Shape;277;p46"/>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278" name="Google Shape;278;p46"/>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279" name="Google Shape;279;p4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0" name="Shape 280"/>
        <p:cNvGrpSpPr/>
        <p:nvPr/>
      </p:nvGrpSpPr>
      <p:grpSpPr>
        <a:xfrm>
          <a:off x="0" y="0"/>
          <a:ext cx="0" cy="0"/>
          <a:chOff x="0" y="0"/>
          <a:chExt cx="0" cy="0"/>
        </a:xfrm>
      </p:grpSpPr>
      <p:sp>
        <p:nvSpPr>
          <p:cNvPr id="281" name="Google Shape;281;p47"/>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282" name="Google Shape;282;p47"/>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 name="Shape 283"/>
        <p:cNvGrpSpPr/>
        <p:nvPr/>
      </p:nvGrpSpPr>
      <p:grpSpPr>
        <a:xfrm>
          <a:off x="0" y="0"/>
          <a:ext cx="0" cy="0"/>
          <a:chOff x="0" y="0"/>
          <a:chExt cx="0" cy="0"/>
        </a:xfrm>
      </p:grpSpPr>
      <p:sp>
        <p:nvSpPr>
          <p:cNvPr id="284" name="Google Shape;284;p4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285" name="Google Shape;285;p48"/>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286" name="Google Shape;286;p48"/>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287" name="Google Shape;287;p48"/>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8" name="Shape 288"/>
        <p:cNvGrpSpPr/>
        <p:nvPr/>
      </p:nvGrpSpPr>
      <p:grpSpPr>
        <a:xfrm>
          <a:off x="0" y="0"/>
          <a:ext cx="0" cy="0"/>
          <a:chOff x="0" y="0"/>
          <a:chExt cx="0" cy="0"/>
        </a:xfrm>
      </p:grpSpPr>
      <p:sp>
        <p:nvSpPr>
          <p:cNvPr id="289" name="Google Shape;289;p4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290" name="Google Shape;290;p49"/>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1" name="Shape 291"/>
        <p:cNvGrpSpPr/>
        <p:nvPr/>
      </p:nvGrpSpPr>
      <p:grpSpPr>
        <a:xfrm>
          <a:off x="0" y="0"/>
          <a:ext cx="0" cy="0"/>
          <a:chOff x="0" y="0"/>
          <a:chExt cx="0" cy="0"/>
        </a:xfrm>
      </p:grpSpPr>
      <p:sp>
        <p:nvSpPr>
          <p:cNvPr id="292" name="Google Shape;292;p50"/>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293" name="Google Shape;293;p50"/>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294" name="Google Shape;294;p50"/>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5" name="Shape 295"/>
        <p:cNvGrpSpPr/>
        <p:nvPr/>
      </p:nvGrpSpPr>
      <p:grpSpPr>
        <a:xfrm>
          <a:off x="0" y="0"/>
          <a:ext cx="0" cy="0"/>
          <a:chOff x="0" y="0"/>
          <a:chExt cx="0" cy="0"/>
        </a:xfrm>
      </p:grpSpPr>
      <p:sp>
        <p:nvSpPr>
          <p:cNvPr id="296" name="Google Shape;296;p51"/>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297" name="Google Shape;297;p51"/>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8" name="Shape 298"/>
        <p:cNvGrpSpPr/>
        <p:nvPr/>
      </p:nvGrpSpPr>
      <p:grpSpPr>
        <a:xfrm>
          <a:off x="0" y="0"/>
          <a:ext cx="0" cy="0"/>
          <a:chOff x="0" y="0"/>
          <a:chExt cx="0" cy="0"/>
        </a:xfrm>
      </p:grpSpPr>
      <p:sp>
        <p:nvSpPr>
          <p:cNvPr id="299" name="Google Shape;299;p5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300" name="Google Shape;300;p52"/>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301" name="Google Shape;301;p52"/>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2" name="Google Shape;302;p52"/>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303" name="Google Shape;303;p5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4" name="Shape 304"/>
        <p:cNvGrpSpPr/>
        <p:nvPr/>
      </p:nvGrpSpPr>
      <p:grpSpPr>
        <a:xfrm>
          <a:off x="0" y="0"/>
          <a:ext cx="0" cy="0"/>
          <a:chOff x="0" y="0"/>
          <a:chExt cx="0" cy="0"/>
        </a:xfrm>
      </p:grpSpPr>
      <p:sp>
        <p:nvSpPr>
          <p:cNvPr id="305" name="Google Shape;305;p53"/>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rtl="0" algn="l">
              <a:lnSpc>
                <a:spcPct val="100000"/>
              </a:lnSpc>
              <a:spcBef>
                <a:spcPts val="0"/>
              </a:spcBef>
              <a:spcAft>
                <a:spcPts val="0"/>
              </a:spcAft>
              <a:buSzPts val="2400"/>
              <a:buNone/>
              <a:defRPr/>
            </a:lvl1pPr>
          </a:lstStyle>
          <a:p/>
        </p:txBody>
      </p:sp>
      <p:sp>
        <p:nvSpPr>
          <p:cNvPr id="306" name="Google Shape;306;p5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7" name="Shape 307"/>
        <p:cNvGrpSpPr/>
        <p:nvPr/>
      </p:nvGrpSpPr>
      <p:grpSpPr>
        <a:xfrm>
          <a:off x="0" y="0"/>
          <a:ext cx="0" cy="0"/>
          <a:chOff x="0" y="0"/>
          <a:chExt cx="0" cy="0"/>
        </a:xfrm>
      </p:grpSpPr>
      <p:sp>
        <p:nvSpPr>
          <p:cNvPr id="308" name="Google Shape;308;p54"/>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309" name="Google Shape;309;p54"/>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rtl="0" algn="ctr">
              <a:lnSpc>
                <a:spcPct val="115000"/>
              </a:lnSpc>
              <a:spcBef>
                <a:spcPts val="0"/>
              </a:spcBef>
              <a:spcAft>
                <a:spcPts val="0"/>
              </a:spcAft>
              <a:buSzPts val="2400"/>
              <a:buChar char="●"/>
              <a:defRPr/>
            </a:lvl1pPr>
            <a:lvl2pPr indent="-349250" lvl="1" marL="914400" rtl="0" algn="ctr">
              <a:lnSpc>
                <a:spcPct val="115000"/>
              </a:lnSpc>
              <a:spcBef>
                <a:spcPts val="0"/>
              </a:spcBef>
              <a:spcAft>
                <a:spcPts val="0"/>
              </a:spcAft>
              <a:buSzPts val="1900"/>
              <a:buChar char="○"/>
              <a:defRPr/>
            </a:lvl2pPr>
            <a:lvl3pPr indent="-349250" lvl="2" marL="1371600" rtl="0" algn="ctr">
              <a:lnSpc>
                <a:spcPct val="115000"/>
              </a:lnSpc>
              <a:spcBef>
                <a:spcPts val="0"/>
              </a:spcBef>
              <a:spcAft>
                <a:spcPts val="0"/>
              </a:spcAft>
              <a:buSzPts val="1900"/>
              <a:buChar char="■"/>
              <a:defRPr/>
            </a:lvl3pPr>
            <a:lvl4pPr indent="-349250" lvl="3" marL="1828800" rtl="0" algn="ctr">
              <a:lnSpc>
                <a:spcPct val="115000"/>
              </a:lnSpc>
              <a:spcBef>
                <a:spcPts val="0"/>
              </a:spcBef>
              <a:spcAft>
                <a:spcPts val="0"/>
              </a:spcAft>
              <a:buSzPts val="1900"/>
              <a:buChar char="●"/>
              <a:defRPr/>
            </a:lvl4pPr>
            <a:lvl5pPr indent="-349250" lvl="4" marL="2286000" rtl="0" algn="ctr">
              <a:lnSpc>
                <a:spcPct val="115000"/>
              </a:lnSpc>
              <a:spcBef>
                <a:spcPts val="0"/>
              </a:spcBef>
              <a:spcAft>
                <a:spcPts val="0"/>
              </a:spcAft>
              <a:buSzPts val="1900"/>
              <a:buChar char="○"/>
              <a:defRPr/>
            </a:lvl5pPr>
            <a:lvl6pPr indent="-349250" lvl="5" marL="2743200" rtl="0" algn="ctr">
              <a:lnSpc>
                <a:spcPct val="115000"/>
              </a:lnSpc>
              <a:spcBef>
                <a:spcPts val="0"/>
              </a:spcBef>
              <a:spcAft>
                <a:spcPts val="0"/>
              </a:spcAft>
              <a:buSzPts val="1900"/>
              <a:buChar char="■"/>
              <a:defRPr/>
            </a:lvl6pPr>
            <a:lvl7pPr indent="-349250" lvl="6" marL="3200400" rtl="0" algn="ctr">
              <a:lnSpc>
                <a:spcPct val="115000"/>
              </a:lnSpc>
              <a:spcBef>
                <a:spcPts val="0"/>
              </a:spcBef>
              <a:spcAft>
                <a:spcPts val="0"/>
              </a:spcAft>
              <a:buSzPts val="1900"/>
              <a:buChar char="●"/>
              <a:defRPr/>
            </a:lvl7pPr>
            <a:lvl8pPr indent="-349250" lvl="7" marL="3657600" rtl="0" algn="ctr">
              <a:lnSpc>
                <a:spcPct val="115000"/>
              </a:lnSpc>
              <a:spcBef>
                <a:spcPts val="0"/>
              </a:spcBef>
              <a:spcAft>
                <a:spcPts val="0"/>
              </a:spcAft>
              <a:buSzPts val="1900"/>
              <a:buChar char="○"/>
              <a:defRPr/>
            </a:lvl8pPr>
            <a:lvl9pPr indent="-349250" lvl="8" marL="4114800" rtl="0" algn="ctr">
              <a:lnSpc>
                <a:spcPct val="115000"/>
              </a:lnSpc>
              <a:spcBef>
                <a:spcPts val="0"/>
              </a:spcBef>
              <a:spcAft>
                <a:spcPts val="0"/>
              </a:spcAft>
              <a:buSzPts val="1900"/>
              <a:buChar char="■"/>
              <a:defRPr/>
            </a:lvl9pPr>
          </a:lstStyle>
          <a:p/>
        </p:txBody>
      </p:sp>
      <p:sp>
        <p:nvSpPr>
          <p:cNvPr id="310" name="Google Shape;310;p54"/>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type="titleOnly">
  <p:cSld name="TITLE_ONLY">
    <p:spTree>
      <p:nvGrpSpPr>
        <p:cNvPr id="42"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b="0" l="0" r="0" t="0"/>
          <a:stretch/>
        </p:blipFill>
        <p:spPr>
          <a:xfrm>
            <a:off x="10942773" y="5913500"/>
            <a:ext cx="997302" cy="756303"/>
          </a:xfrm>
          <a:prstGeom prst="rect">
            <a:avLst/>
          </a:prstGeom>
          <a:noFill/>
          <a:ln>
            <a:noFill/>
          </a:ln>
        </p:spPr>
      </p:pic>
      <p:sp>
        <p:nvSpPr>
          <p:cNvPr id="44" name="Google Shape;44;p6"/>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Elements_grey">
  <p:cSld name="Title_And_Elements_grey">
    <p:spTree>
      <p:nvGrpSpPr>
        <p:cNvPr id="311" name="Shape 311"/>
        <p:cNvGrpSpPr/>
        <p:nvPr/>
      </p:nvGrpSpPr>
      <p:grpSpPr>
        <a:xfrm>
          <a:off x="0" y="0"/>
          <a:ext cx="0" cy="0"/>
          <a:chOff x="0" y="0"/>
          <a:chExt cx="0" cy="0"/>
        </a:xfrm>
      </p:grpSpPr>
      <p:sp>
        <p:nvSpPr>
          <p:cNvPr id="312" name="Google Shape;312;p55"/>
          <p:cNvSpPr txBox="1"/>
          <p:nvPr>
            <p:ph type="title"/>
          </p:nvPr>
        </p:nvSpPr>
        <p:spPr>
          <a:xfrm>
            <a:off x="450851" y="365125"/>
            <a:ext cx="11269500" cy="691200"/>
          </a:xfrm>
          <a:prstGeom prst="rect">
            <a:avLst/>
          </a:prstGeom>
          <a:noFill/>
          <a:ln>
            <a:noFill/>
          </a:ln>
        </p:spPr>
        <p:txBody>
          <a:bodyPr anchorCtr="0" anchor="b" bIns="60925" lIns="0" spcFirstLastPara="1" rIns="121900" wrap="square" tIns="60925">
            <a:noAutofit/>
          </a:bodyPr>
          <a:lstStyle>
            <a:lvl1pPr lvl="0" rtl="0" algn="l">
              <a:lnSpc>
                <a:spcPct val="90000"/>
              </a:lnSpc>
              <a:spcBef>
                <a:spcPts val="0"/>
              </a:spcBef>
              <a:spcAft>
                <a:spcPts val="0"/>
              </a:spcAft>
              <a:buClr>
                <a:schemeClr val="dk1"/>
              </a:buClr>
              <a:buSzPts val="24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313" name="Google Shape;313;p55"/>
          <p:cNvSpPr/>
          <p:nvPr/>
        </p:nvSpPr>
        <p:spPr>
          <a:xfrm>
            <a:off x="0" y="1172633"/>
            <a:ext cx="12192000" cy="4979700"/>
          </a:xfrm>
          <a:prstGeom prst="rect">
            <a:avLst/>
          </a:prstGeom>
          <a:solidFill>
            <a:srgbClr val="F2F2F2"/>
          </a:solidFill>
          <a:ln>
            <a:noFill/>
          </a:ln>
        </p:spPr>
        <p:txBody>
          <a:bodyPr anchorCtr="0" anchor="t" bIns="60975" lIns="121900" spcFirstLastPara="1" rIns="121900" wrap="square" tIns="60975">
            <a:noAutofit/>
          </a:bodyPr>
          <a:lstStyle/>
          <a:p>
            <a:pPr indent="0" lvl="0" marL="0" marR="0" rtl="0" algn="l">
              <a:lnSpc>
                <a:spcPct val="100000"/>
              </a:lnSpc>
              <a:spcBef>
                <a:spcPts val="0"/>
              </a:spcBef>
              <a:spcAft>
                <a:spcPts val="0"/>
              </a:spcAft>
              <a:buClr>
                <a:schemeClr val="dk1"/>
              </a:buClr>
              <a:buSzPts val="3200"/>
              <a:buFont typeface="Arial"/>
              <a:buNone/>
            </a:pPr>
            <a:r>
              <a:t/>
            </a:r>
            <a:endParaRPr b="0" i="0" sz="3200" u="none" cap="none" strike="noStrike">
              <a:solidFill>
                <a:schemeClr val="dk1"/>
              </a:solidFill>
              <a:latin typeface="Franklin Gothic"/>
              <a:ea typeface="Franklin Gothic"/>
              <a:cs typeface="Franklin Gothic"/>
              <a:sym typeface="Franklin Gothic"/>
            </a:endParaRPr>
          </a:p>
        </p:txBody>
      </p:sp>
      <p:sp>
        <p:nvSpPr>
          <p:cNvPr id="314" name="Google Shape;314;p55"/>
          <p:cNvSpPr txBox="1"/>
          <p:nvPr>
            <p:ph idx="1" type="body"/>
          </p:nvPr>
        </p:nvSpPr>
        <p:spPr>
          <a:xfrm>
            <a:off x="450851" y="1186432"/>
            <a:ext cx="11269500" cy="4948800"/>
          </a:xfrm>
          <a:prstGeom prst="rect">
            <a:avLst/>
          </a:prstGeom>
          <a:noFill/>
          <a:ln>
            <a:noFill/>
          </a:ln>
        </p:spPr>
        <p:txBody>
          <a:bodyPr anchorCtr="0" anchor="t" bIns="60925" lIns="0" spcFirstLastPara="1" rIns="121900" wrap="square" tIns="60925">
            <a:noAutofit/>
          </a:bodyPr>
          <a:lstStyle>
            <a:lvl1pPr indent="-361950" lvl="0" marL="457200" rtl="0" algn="l">
              <a:lnSpc>
                <a:spcPct val="90000"/>
              </a:lnSpc>
              <a:spcBef>
                <a:spcPts val="1000"/>
              </a:spcBef>
              <a:spcAft>
                <a:spcPts val="0"/>
              </a:spcAft>
              <a:buSzPts val="2100"/>
              <a:buChar char="●"/>
              <a:defRPr sz="2100"/>
            </a:lvl1pPr>
            <a:lvl2pPr indent="-349250" lvl="1" marL="914400" rtl="0" algn="l">
              <a:lnSpc>
                <a:spcPct val="90000"/>
              </a:lnSpc>
              <a:spcBef>
                <a:spcPts val="1600"/>
              </a:spcBef>
              <a:spcAft>
                <a:spcPts val="0"/>
              </a:spcAft>
              <a:buSzPts val="1900"/>
              <a:buChar char="○"/>
              <a:defRPr sz="1900"/>
            </a:lvl2pPr>
            <a:lvl3pPr indent="-349250" lvl="2" marL="1371600" rtl="0" algn="l">
              <a:lnSpc>
                <a:spcPct val="90000"/>
              </a:lnSpc>
              <a:spcBef>
                <a:spcPts val="1600"/>
              </a:spcBef>
              <a:spcAft>
                <a:spcPts val="0"/>
              </a:spcAft>
              <a:buSzPts val="1900"/>
              <a:buChar char="■"/>
              <a:defRPr sz="1900"/>
            </a:lvl3pPr>
            <a:lvl4pPr indent="-349250" lvl="3" marL="1828800" rtl="0" algn="l">
              <a:lnSpc>
                <a:spcPct val="90000"/>
              </a:lnSpc>
              <a:spcBef>
                <a:spcPts val="1600"/>
              </a:spcBef>
              <a:spcAft>
                <a:spcPts val="0"/>
              </a:spcAft>
              <a:buSzPts val="1900"/>
              <a:buChar char="●"/>
              <a:defRPr sz="1900"/>
            </a:lvl4pPr>
            <a:lvl5pPr indent="-349250" lvl="4" marL="2286000" rtl="0" algn="l">
              <a:lnSpc>
                <a:spcPct val="90000"/>
              </a:lnSpc>
              <a:spcBef>
                <a:spcPts val="1600"/>
              </a:spcBef>
              <a:spcAft>
                <a:spcPts val="0"/>
              </a:spcAft>
              <a:buSzPts val="1900"/>
              <a:buChar char="○"/>
              <a:defRPr sz="1900"/>
            </a:lvl5pPr>
            <a:lvl6pPr indent="-381000" lvl="5" marL="2743200" rtl="0" algn="l">
              <a:lnSpc>
                <a:spcPct val="90000"/>
              </a:lnSpc>
              <a:spcBef>
                <a:spcPts val="1600"/>
              </a:spcBef>
              <a:spcAft>
                <a:spcPts val="0"/>
              </a:spcAft>
              <a:buSzPts val="2400"/>
              <a:buChar char="■"/>
              <a:defRPr/>
            </a:lvl6pPr>
            <a:lvl7pPr indent="-381000" lvl="6" marL="3200400" rtl="0" algn="l">
              <a:lnSpc>
                <a:spcPct val="90000"/>
              </a:lnSpc>
              <a:spcBef>
                <a:spcPts val="1600"/>
              </a:spcBef>
              <a:spcAft>
                <a:spcPts val="0"/>
              </a:spcAft>
              <a:buSzPts val="2400"/>
              <a:buChar char="●"/>
              <a:defRPr/>
            </a:lvl7pPr>
            <a:lvl8pPr indent="-381000" lvl="7" marL="3657600" rtl="0" algn="l">
              <a:lnSpc>
                <a:spcPct val="90000"/>
              </a:lnSpc>
              <a:spcBef>
                <a:spcPts val="1600"/>
              </a:spcBef>
              <a:spcAft>
                <a:spcPts val="0"/>
              </a:spcAft>
              <a:buSzPts val="2400"/>
              <a:buChar char="○"/>
              <a:defRPr/>
            </a:lvl8pPr>
            <a:lvl9pPr indent="-381000" lvl="8" marL="4114800" rtl="0" algn="l">
              <a:lnSpc>
                <a:spcPct val="90000"/>
              </a:lnSpc>
              <a:spcBef>
                <a:spcPts val="1600"/>
              </a:spcBef>
              <a:spcAft>
                <a:spcPts val="1600"/>
              </a:spcAft>
              <a:buSzPts val="2400"/>
              <a:buChar char="■"/>
              <a:defRPr/>
            </a:lvl9pPr>
          </a:lstStyle>
          <a:p/>
        </p:txBody>
      </p:sp>
      <p:sp>
        <p:nvSpPr>
          <p:cNvPr id="315" name="Google Shape;315;p55"/>
          <p:cNvSpPr txBox="1"/>
          <p:nvPr>
            <p:ph idx="12" type="sldNum"/>
          </p:nvPr>
        </p:nvSpPr>
        <p:spPr>
          <a:xfrm>
            <a:off x="450849" y="6325459"/>
            <a:ext cx="587100" cy="365100"/>
          </a:xfrm>
          <a:prstGeom prst="rect">
            <a:avLst/>
          </a:prstGeom>
          <a:noFill/>
          <a:ln>
            <a:noFill/>
          </a:ln>
        </p:spPr>
        <p:txBody>
          <a:bodyPr anchorCtr="0" anchor="t" bIns="60925" lIns="121900" spcFirstLastPara="1" rIns="121900" wrap="square" tIns="60925">
            <a:norm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pt-PT"/>
              <a:t>‹#›</a:t>
            </a:fld>
            <a:endParaRPr/>
          </a:p>
        </p:txBody>
      </p:sp>
      <p:sp>
        <p:nvSpPr>
          <p:cNvPr id="316" name="Google Shape;316;p55"/>
          <p:cNvSpPr txBox="1"/>
          <p:nvPr>
            <p:ph idx="10" type="dt"/>
          </p:nvPr>
        </p:nvSpPr>
        <p:spPr>
          <a:xfrm>
            <a:off x="1190367" y="6325459"/>
            <a:ext cx="1206900" cy="3651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317" name="Google Shape;317;p55"/>
          <p:cNvSpPr txBox="1"/>
          <p:nvPr>
            <p:ph idx="11" type="ftr"/>
          </p:nvPr>
        </p:nvSpPr>
        <p:spPr>
          <a:xfrm>
            <a:off x="6664411" y="6325459"/>
            <a:ext cx="3888300" cy="365100"/>
          </a:xfrm>
          <a:prstGeom prst="rect">
            <a:avLst/>
          </a:prstGeom>
          <a:noFill/>
          <a:ln>
            <a:noFill/>
          </a:ln>
        </p:spPr>
        <p:txBody>
          <a:bodyPr anchorCtr="0" anchor="t" bIns="60925" lIns="121900" spcFirstLastPara="1" rIns="121900" wrap="square" tIns="60925">
            <a:noAutofit/>
          </a:bodyPr>
          <a:lstStyle>
            <a:lvl1pPr lvl="0" marR="0" rtl="0" algn="l">
              <a:lnSpc>
                <a:spcPct val="100000"/>
              </a:lnSpc>
              <a:spcBef>
                <a:spcPts val="0"/>
              </a:spcBef>
              <a:spcAft>
                <a:spcPts val="0"/>
              </a:spcAft>
              <a:buClr>
                <a:srgbClr val="000000"/>
              </a:buClr>
              <a:buSzPts val="19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ONVERGE">
  <p:cSld name="TITLE_ONLY_1">
    <p:spTree>
      <p:nvGrpSpPr>
        <p:cNvPr id="45" name="Shape 45"/>
        <p:cNvGrpSpPr/>
        <p:nvPr/>
      </p:nvGrpSpPr>
      <p:grpSpPr>
        <a:xfrm>
          <a:off x="0" y="0"/>
          <a:ext cx="0" cy="0"/>
          <a:chOff x="0" y="0"/>
          <a:chExt cx="0" cy="0"/>
        </a:xfrm>
      </p:grpSpPr>
      <p:pic>
        <p:nvPicPr>
          <p:cNvPr id="46" name="Google Shape;46;p7"/>
          <p:cNvPicPr preferRelativeResize="0"/>
          <p:nvPr/>
        </p:nvPicPr>
        <p:blipFill rotWithShape="1">
          <a:blip r:embed="rId2">
            <a:alphaModFix/>
          </a:blip>
          <a:srcRect b="0" l="0" r="0" t="0"/>
          <a:stretch/>
        </p:blipFill>
        <p:spPr>
          <a:xfrm>
            <a:off x="10990550" y="5957300"/>
            <a:ext cx="1042197" cy="698824"/>
          </a:xfrm>
          <a:prstGeom prst="rect">
            <a:avLst/>
          </a:prstGeom>
          <a:noFill/>
          <a:ln>
            <a:noFill/>
          </a:ln>
        </p:spPr>
      </p:pic>
      <p:sp>
        <p:nvSpPr>
          <p:cNvPr id="47" name="Google Shape;47;p7"/>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algn="l">
              <a:lnSpc>
                <a:spcPct val="100000"/>
              </a:lnSpc>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algn="l">
              <a:lnSpc>
                <a:spcPct val="100000"/>
              </a:lnSpc>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pic>
        <p:nvPicPr>
          <p:cNvPr id="48" name="Google Shape;48;p7"/>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2" name="Shape 52"/>
        <p:cNvGrpSpPr/>
        <p:nvPr/>
      </p:nvGrpSpPr>
      <p:grpSpPr>
        <a:xfrm>
          <a:off x="0" y="0"/>
          <a:ext cx="0" cy="0"/>
          <a:chOff x="0" y="0"/>
          <a:chExt cx="0" cy="0"/>
        </a:xfrm>
      </p:grpSpPr>
      <p:pic>
        <p:nvPicPr>
          <p:cNvPr descr="Logo&#10;&#10;Description automatically generated" id="53" name="Google Shape;53;p9"/>
          <p:cNvPicPr preferRelativeResize="0"/>
          <p:nvPr/>
        </p:nvPicPr>
        <p:blipFill rotWithShape="1">
          <a:blip r:embed="rId2">
            <a:alphaModFix/>
          </a:blip>
          <a:srcRect b="0" l="0" r="0" t="0"/>
          <a:stretch/>
        </p:blipFill>
        <p:spPr>
          <a:xfrm>
            <a:off x="10805595" y="5793615"/>
            <a:ext cx="1176197" cy="886409"/>
          </a:xfrm>
          <a:prstGeom prst="rect">
            <a:avLst/>
          </a:prstGeom>
          <a:noFill/>
          <a:ln>
            <a:noFill/>
          </a:ln>
        </p:spPr>
      </p:pic>
      <p:sp>
        <p:nvSpPr>
          <p:cNvPr id="54" name="Google Shape;54;p9"/>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 type="body"/>
          </p:nvPr>
        </p:nvSpPr>
        <p:spPr>
          <a:xfrm>
            <a:off x="711200" y="1239829"/>
            <a:ext cx="10871200" cy="4351337"/>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spTree>
      <p:nvGrpSpPr>
        <p:cNvPr id="56" name="Shape 56"/>
        <p:cNvGrpSpPr/>
        <p:nvPr/>
      </p:nvGrpSpPr>
      <p:grpSpPr>
        <a:xfrm>
          <a:off x="0" y="0"/>
          <a:ext cx="0" cy="0"/>
          <a:chOff x="0" y="0"/>
          <a:chExt cx="0" cy="0"/>
        </a:xfrm>
      </p:grpSpPr>
      <p:pic>
        <p:nvPicPr>
          <p:cNvPr descr="Icon&#10;&#10;Description automatically generated" id="57" name="Google Shape;57;p10"/>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58" name="Google Shape;58;p10"/>
          <p:cNvSpPr txBox="1"/>
          <p:nvPr>
            <p:ph type="ctrTitle"/>
          </p:nvPr>
        </p:nvSpPr>
        <p:spPr>
          <a:xfrm>
            <a:off x="911424" y="3645025"/>
            <a:ext cx="10363200" cy="1225021"/>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Logo&#10;&#10;Description automatically generated" id="59" name="Google Shape;59;p10"/>
          <p:cNvPicPr preferRelativeResize="0"/>
          <p:nvPr/>
        </p:nvPicPr>
        <p:blipFill rotWithShape="1">
          <a:blip r:embed="rId3">
            <a:alphaModFix/>
          </a:blip>
          <a:srcRect b="0" l="0" r="0" t="0"/>
          <a:stretch/>
        </p:blipFill>
        <p:spPr>
          <a:xfrm>
            <a:off x="232189" y="5294762"/>
            <a:ext cx="1827839" cy="1377502"/>
          </a:xfrm>
          <a:prstGeom prst="rect">
            <a:avLst/>
          </a:prstGeom>
          <a:noFill/>
          <a:ln>
            <a:noFill/>
          </a:ln>
        </p:spPr>
      </p:pic>
      <p:sp>
        <p:nvSpPr>
          <p:cNvPr id="60" name="Google Shape;60;p10"/>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ELIXIR">
  <p:cSld name="Title slide ELIXIR">
    <p:spTree>
      <p:nvGrpSpPr>
        <p:cNvPr id="61" name="Shape 61"/>
        <p:cNvGrpSpPr/>
        <p:nvPr/>
      </p:nvGrpSpPr>
      <p:grpSpPr>
        <a:xfrm>
          <a:off x="0" y="0"/>
          <a:ext cx="0" cy="0"/>
          <a:chOff x="0" y="0"/>
          <a:chExt cx="0" cy="0"/>
        </a:xfrm>
      </p:grpSpPr>
      <p:pic>
        <p:nvPicPr>
          <p:cNvPr descr="Icon&#10;&#10;Description automatically generated" id="62" name="Google Shape;62;p11"/>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63" name="Google Shape;63;p11"/>
          <p:cNvSpPr txBox="1"/>
          <p:nvPr/>
        </p:nvSpPr>
        <p:spPr>
          <a:xfrm>
            <a:off x="7440084" y="6237289"/>
            <a:ext cx="3903133" cy="434975"/>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pt-PT"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64" name="Google Shape;64;p11"/>
          <p:cNvSpPr txBox="1"/>
          <p:nvPr>
            <p:ph type="ctrTitle"/>
          </p:nvPr>
        </p:nvSpPr>
        <p:spPr>
          <a:xfrm>
            <a:off x="911424" y="3356993"/>
            <a:ext cx="10363200" cy="864096"/>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5000">
                <a:solidFill>
                  <a:srgbClr val="003F4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 type="subTitle"/>
          </p:nvPr>
        </p:nvSpPr>
        <p:spPr>
          <a:xfrm>
            <a:off x="3503712" y="4293097"/>
            <a:ext cx="7755467" cy="899583"/>
          </a:xfrm>
          <a:prstGeom prst="rect">
            <a:avLst/>
          </a:prstGeom>
          <a:noFill/>
          <a:ln>
            <a:noFill/>
          </a:ln>
        </p:spPr>
        <p:txBody>
          <a:bodyPr anchorCtr="0" anchor="t" bIns="0" lIns="0" spcFirstLastPara="1" rIns="0" wrap="square" tIns="0">
            <a:noAutofit/>
          </a:bodyPr>
          <a:lstStyle>
            <a:lvl1pPr lvl="0" algn="r">
              <a:lnSpc>
                <a:spcPct val="100000"/>
              </a:lnSpc>
              <a:spcBef>
                <a:spcPts val="560"/>
              </a:spcBef>
              <a:spcAft>
                <a:spcPts val="0"/>
              </a:spcAft>
              <a:buSzPts val="2800"/>
              <a:buFont typeface="Corbel"/>
              <a:buNone/>
              <a:defRPr i="1" sz="2800"/>
            </a:lvl1pPr>
            <a:lvl2pPr lvl="1" algn="ctr">
              <a:lnSpc>
                <a:spcPct val="100000"/>
              </a:lnSpc>
              <a:spcBef>
                <a:spcPts val="600"/>
              </a:spcBef>
              <a:spcAft>
                <a:spcPts val="0"/>
              </a:spcAft>
              <a:buSzPts val="2000"/>
              <a:buNone/>
              <a:defRPr>
                <a:solidFill>
                  <a:srgbClr val="888888"/>
                </a:solidFill>
              </a:defRPr>
            </a:lvl2pPr>
            <a:lvl3pPr lvl="2" algn="ctr">
              <a:lnSpc>
                <a:spcPct val="100000"/>
              </a:lnSpc>
              <a:spcBef>
                <a:spcPts val="600"/>
              </a:spcBef>
              <a:spcAft>
                <a:spcPts val="0"/>
              </a:spcAft>
              <a:buSzPts val="2000"/>
              <a:buNone/>
              <a:defRPr>
                <a:solidFill>
                  <a:srgbClr val="888888"/>
                </a:solidFill>
              </a:defRPr>
            </a:lvl3pPr>
            <a:lvl4pPr lvl="3" algn="ctr">
              <a:lnSpc>
                <a:spcPct val="100000"/>
              </a:lnSpc>
              <a:spcBef>
                <a:spcPts val="600"/>
              </a:spcBef>
              <a:spcAft>
                <a:spcPts val="0"/>
              </a:spcAft>
              <a:buSzPts val="2000"/>
              <a:buNone/>
              <a:defRPr>
                <a:solidFill>
                  <a:srgbClr val="888888"/>
                </a:solidFill>
              </a:defRPr>
            </a:lvl4pPr>
            <a:lvl5pPr lvl="4" algn="ctr">
              <a:lnSpc>
                <a:spcPct val="100000"/>
              </a:lnSpc>
              <a:spcBef>
                <a:spcPts val="600"/>
              </a:spcBef>
              <a:spcAft>
                <a:spcPts val="0"/>
              </a:spcAft>
              <a:buSzPts val="2000"/>
              <a:buNone/>
              <a:defRPr>
                <a:solidFill>
                  <a:srgbClr val="888888"/>
                </a:solidFill>
              </a:defRPr>
            </a:lvl5pPr>
            <a:lvl6pPr lvl="5" algn="ctr">
              <a:lnSpc>
                <a:spcPct val="100000"/>
              </a:lnSpc>
              <a:spcBef>
                <a:spcPts val="6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66" name="Google Shape;66;p11"/>
          <p:cNvSpPr txBox="1"/>
          <p:nvPr>
            <p:ph idx="2" type="body"/>
          </p:nvPr>
        </p:nvSpPr>
        <p:spPr>
          <a:xfrm>
            <a:off x="6761891" y="5192680"/>
            <a:ext cx="4512733" cy="36004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pic>
        <p:nvPicPr>
          <p:cNvPr descr="Logo&#10;&#10;Description automatically generated" id="67" name="Google Shape;67;p11"/>
          <p:cNvPicPr preferRelativeResize="0"/>
          <p:nvPr/>
        </p:nvPicPr>
        <p:blipFill rotWithShape="1">
          <a:blip r:embed="rId3">
            <a:alphaModFix/>
          </a:blip>
          <a:srcRect b="0" l="0" r="0" t="0"/>
          <a:stretch/>
        </p:blipFill>
        <p:spPr>
          <a:xfrm>
            <a:off x="232189" y="5294762"/>
            <a:ext cx="1827839" cy="137750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2" Type="http://schemas.openxmlformats.org/officeDocument/2006/relationships/theme" Target="../theme/theme2.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2" Type="http://schemas.openxmlformats.org/officeDocument/2006/relationships/theme" Target="../theme/theme5.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10" Type="http://schemas.openxmlformats.org/officeDocument/2006/relationships/theme" Target="../theme/theme6.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1"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9pPr>
          </a:lstStyle>
          <a:p/>
        </p:txBody>
      </p:sp>
      <p:sp>
        <p:nvSpPr>
          <p:cNvPr id="11" name="Google Shape;11;p1"/>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480"/>
              </a:spcBef>
              <a:spcAft>
                <a:spcPts val="0"/>
              </a:spcAft>
              <a:buClr>
                <a:schemeClr val="accent1"/>
              </a:buClr>
              <a:buSzPts val="2400"/>
              <a:buFont typeface="Corbel"/>
              <a:buChar char="•"/>
              <a:defRPr b="0" i="0" sz="2400" u="none" cap="none" strike="noStrike">
                <a:solidFill>
                  <a:schemeClr val="dk1"/>
                </a:solidFill>
                <a:latin typeface="Corbel"/>
                <a:ea typeface="Corbel"/>
                <a:cs typeface="Corbel"/>
                <a:sym typeface="Corbel"/>
              </a:defRPr>
            </a:lvl1pPr>
            <a:lvl2pPr indent="-355600" lvl="1" marL="914400" marR="0" rtl="0" algn="l">
              <a:lnSpc>
                <a:spcPct val="100000"/>
              </a:lnSpc>
              <a:spcBef>
                <a:spcPts val="600"/>
              </a:spcBef>
              <a:spcAft>
                <a:spcPts val="0"/>
              </a:spcAft>
              <a:buClr>
                <a:schemeClr val="accent1"/>
              </a:buClr>
              <a:buSzPts val="2000"/>
              <a:buFont typeface="Corbel"/>
              <a:buChar char="•"/>
              <a:defRPr b="0" i="0" sz="2000" u="none" cap="none" strike="noStrike">
                <a:solidFill>
                  <a:schemeClr val="dk1"/>
                </a:solidFill>
                <a:latin typeface="Corbel"/>
                <a:ea typeface="Corbel"/>
                <a:cs typeface="Corbel"/>
                <a:sym typeface="Corbel"/>
              </a:defRPr>
            </a:lvl2pPr>
            <a:lvl3pPr indent="-355600" lvl="2" marL="1371600" marR="0" rtl="0" algn="l">
              <a:lnSpc>
                <a:spcPct val="100000"/>
              </a:lnSpc>
              <a:spcBef>
                <a:spcPts val="600"/>
              </a:spcBef>
              <a:spcAft>
                <a:spcPts val="0"/>
              </a:spcAft>
              <a:buClr>
                <a:schemeClr val="accent1"/>
              </a:buClr>
              <a:buSzPts val="2000"/>
              <a:buFont typeface="Corbel"/>
              <a:buChar char="•"/>
              <a:defRPr b="0" i="0" sz="2000" u="none" cap="none" strike="noStrike">
                <a:solidFill>
                  <a:schemeClr val="dk1"/>
                </a:solidFill>
                <a:latin typeface="Corbel"/>
                <a:ea typeface="Corbel"/>
                <a:cs typeface="Corbel"/>
                <a:sym typeface="Corbel"/>
              </a:defRPr>
            </a:lvl3pPr>
            <a:lvl4pPr indent="-330200" lvl="3" marL="1828800" marR="0" rtl="0" algn="l">
              <a:lnSpc>
                <a:spcPct val="100000"/>
              </a:lnSpc>
              <a:spcBef>
                <a:spcPts val="6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4pPr>
            <a:lvl5pPr indent="-330200" lvl="4" marL="2286000" marR="0" rtl="0" algn="l">
              <a:lnSpc>
                <a:spcPct val="100000"/>
              </a:lnSpc>
              <a:spcBef>
                <a:spcPts val="6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5pPr>
            <a:lvl6pPr indent="-330200" lvl="5" marL="2743200" marR="0" rtl="0" algn="l">
              <a:lnSpc>
                <a:spcPct val="100000"/>
              </a:lnSpc>
              <a:spcBef>
                <a:spcPts val="6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6pPr>
            <a:lvl7pPr indent="-330200" lvl="6" marL="32004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7pPr>
            <a:lvl8pPr indent="-330200" lvl="7" marL="36576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8pPr>
            <a:lvl9pPr indent="-330200" lvl="8" marL="41148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 name="Shape 49"/>
        <p:cNvGrpSpPr/>
        <p:nvPr/>
      </p:nvGrpSpPr>
      <p:grpSpPr>
        <a:xfrm>
          <a:off x="0" y="0"/>
          <a:ext cx="0" cy="0"/>
          <a:chOff x="0" y="0"/>
          <a:chExt cx="0" cy="0"/>
        </a:xfrm>
      </p:grpSpPr>
      <p:sp>
        <p:nvSpPr>
          <p:cNvPr id="50" name="Google Shape;50;p8"/>
          <p:cNvSpPr txBox="1"/>
          <p:nvPr>
            <p:ph type="title"/>
          </p:nvPr>
        </p:nvSpPr>
        <p:spPr>
          <a:xfrm>
            <a:off x="719667" y="333375"/>
            <a:ext cx="10871200" cy="50323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9pPr>
          </a:lstStyle>
          <a:p/>
        </p:txBody>
      </p:sp>
      <p:sp>
        <p:nvSpPr>
          <p:cNvPr id="51" name="Google Shape;51;p8"/>
          <p:cNvSpPr txBox="1"/>
          <p:nvPr>
            <p:ph idx="1" type="body"/>
          </p:nvPr>
        </p:nvSpPr>
        <p:spPr>
          <a:xfrm>
            <a:off x="719667" y="1253331"/>
            <a:ext cx="10871200" cy="4351337"/>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480"/>
              </a:spcBef>
              <a:spcAft>
                <a:spcPts val="0"/>
              </a:spcAft>
              <a:buClr>
                <a:schemeClr val="accent1"/>
              </a:buClr>
              <a:buSzPts val="2400"/>
              <a:buFont typeface="Corbel"/>
              <a:buChar char="•"/>
              <a:defRPr b="0" i="0" sz="2400" u="none" cap="none" strike="noStrike">
                <a:solidFill>
                  <a:schemeClr val="dk1"/>
                </a:solidFill>
                <a:latin typeface="Corbel"/>
                <a:ea typeface="Corbel"/>
                <a:cs typeface="Corbel"/>
                <a:sym typeface="Corbel"/>
              </a:defRPr>
            </a:lvl1pPr>
            <a:lvl2pPr indent="-355600" lvl="1" marL="9144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2pPr>
            <a:lvl3pPr indent="-355600" lvl="2" marL="13716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3pPr>
            <a:lvl4pPr indent="-355600" lvl="3" marL="18288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sp>
        <p:nvSpPr>
          <p:cNvPr id="126" name="Google Shape;12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7" name="Google Shape;12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9" name="Google Shape;12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0" name="Google Shape;13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32"/>
          <p:cNvSpPr txBox="1"/>
          <p:nvPr>
            <p:ph type="title"/>
          </p:nvPr>
        </p:nvSpPr>
        <p:spPr>
          <a:xfrm>
            <a:off x="719667" y="735325"/>
            <a:ext cx="10871200" cy="503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500"/>
              <a:buFont typeface="Arial"/>
              <a:buNone/>
              <a:defRPr b="1"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3200" u="none" cap="none" strike="noStrike">
                <a:solidFill>
                  <a:schemeClr val="accent1"/>
                </a:solidFill>
                <a:latin typeface="Arial"/>
                <a:ea typeface="Arial"/>
                <a:cs typeface="Arial"/>
                <a:sym typeface="Arial"/>
              </a:defRPr>
            </a:lvl9pPr>
          </a:lstStyle>
          <a:p/>
        </p:txBody>
      </p:sp>
      <p:sp>
        <p:nvSpPr>
          <p:cNvPr id="202" name="Google Shape;202;p32"/>
          <p:cNvSpPr txBox="1"/>
          <p:nvPr>
            <p:ph idx="1" type="body"/>
          </p:nvPr>
        </p:nvSpPr>
        <p:spPr>
          <a:xfrm>
            <a:off x="711200" y="1525589"/>
            <a:ext cx="10871200" cy="43512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500"/>
              </a:spcBef>
              <a:spcAft>
                <a:spcPts val="0"/>
              </a:spcAft>
              <a:buClr>
                <a:schemeClr val="accent1"/>
              </a:buClr>
              <a:buSzPts val="2400"/>
              <a:buFont typeface="Corbel"/>
              <a:buChar char="•"/>
              <a:defRPr b="0" i="0" sz="2400" u="none" cap="none" strike="noStrike">
                <a:solidFill>
                  <a:schemeClr val="dk1"/>
                </a:solidFill>
                <a:latin typeface="Corbel"/>
                <a:ea typeface="Corbel"/>
                <a:cs typeface="Corbel"/>
                <a:sym typeface="Corbel"/>
              </a:defRPr>
            </a:lvl1pPr>
            <a:lvl2pPr indent="-355600" lvl="1" marL="914400" marR="0" rtl="0" algn="l">
              <a:lnSpc>
                <a:spcPct val="100000"/>
              </a:lnSpc>
              <a:spcBef>
                <a:spcPts val="700"/>
              </a:spcBef>
              <a:spcAft>
                <a:spcPts val="0"/>
              </a:spcAft>
              <a:buClr>
                <a:schemeClr val="accent1"/>
              </a:buClr>
              <a:buSzPts val="2000"/>
              <a:buFont typeface="Corbel"/>
              <a:buChar char="•"/>
              <a:defRPr b="0" i="0" sz="2000" u="none" cap="none" strike="noStrike">
                <a:solidFill>
                  <a:schemeClr val="dk1"/>
                </a:solidFill>
                <a:latin typeface="Corbel"/>
                <a:ea typeface="Corbel"/>
                <a:cs typeface="Corbel"/>
                <a:sym typeface="Corbel"/>
              </a:defRPr>
            </a:lvl2pPr>
            <a:lvl3pPr indent="-355600" lvl="2" marL="1371600" marR="0" rtl="0" algn="l">
              <a:lnSpc>
                <a:spcPct val="100000"/>
              </a:lnSpc>
              <a:spcBef>
                <a:spcPts val="700"/>
              </a:spcBef>
              <a:spcAft>
                <a:spcPts val="0"/>
              </a:spcAft>
              <a:buClr>
                <a:schemeClr val="accent1"/>
              </a:buClr>
              <a:buSzPts val="2000"/>
              <a:buFont typeface="Corbel"/>
              <a:buChar char="•"/>
              <a:defRPr b="0" i="0" sz="2000" u="none" cap="none" strike="noStrike">
                <a:solidFill>
                  <a:schemeClr val="dk1"/>
                </a:solidFill>
                <a:latin typeface="Corbel"/>
                <a:ea typeface="Corbel"/>
                <a:cs typeface="Corbel"/>
                <a:sym typeface="Corbel"/>
              </a:defRPr>
            </a:lvl3pPr>
            <a:lvl4pPr indent="-330200" lvl="3" marL="1828800" marR="0" rtl="0" algn="l">
              <a:lnSpc>
                <a:spcPct val="100000"/>
              </a:lnSpc>
              <a:spcBef>
                <a:spcPts val="7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4pPr>
            <a:lvl5pPr indent="-330200" lvl="4" marL="2286000" marR="0" rtl="0" algn="l">
              <a:lnSpc>
                <a:spcPct val="100000"/>
              </a:lnSpc>
              <a:spcBef>
                <a:spcPts val="7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5pPr>
            <a:lvl6pPr indent="-330200" lvl="5" marL="2743200" marR="0" rtl="0" algn="l">
              <a:lnSpc>
                <a:spcPct val="100000"/>
              </a:lnSpc>
              <a:spcBef>
                <a:spcPts val="7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6pPr>
            <a:lvl7pPr indent="-330200" lvl="6" marL="32004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7pPr>
            <a:lvl8pPr indent="-330200" lvl="7" marL="36576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8pPr>
            <a:lvl9pPr indent="-330200" lvl="8" marL="4114800" marR="0" rtl="0" algn="l">
              <a:lnSpc>
                <a:spcPct val="100000"/>
              </a:lnSpc>
              <a:spcBef>
                <a:spcPts val="400"/>
              </a:spcBef>
              <a:spcAft>
                <a:spcPts val="0"/>
              </a:spcAft>
              <a:buClr>
                <a:schemeClr val="accent1"/>
              </a:buClr>
              <a:buSzPts val="1600"/>
              <a:buFont typeface="Corbel"/>
              <a:buChar char="•"/>
              <a:defRPr b="0" i="0" sz="1600" u="none" cap="none" strike="noStrike">
                <a:solidFill>
                  <a:schemeClr val="dk1"/>
                </a:solidFill>
                <a:latin typeface="Corbel"/>
                <a:ea typeface="Corbel"/>
                <a:cs typeface="Corbel"/>
                <a:sym typeface="Corbel"/>
              </a:defRPr>
            </a:lvl9pPr>
          </a:lstStyle>
          <a:p/>
        </p:txBody>
      </p:sp>
      <p:sp>
        <p:nvSpPr>
          <p:cNvPr id="203" name="Google Shape;203;p32"/>
          <p:cNvSpPr txBox="1"/>
          <p:nvPr>
            <p:ph idx="12" type="sldNum"/>
          </p:nvPr>
        </p:nvSpPr>
        <p:spPr>
          <a:xfrm>
            <a:off x="11409045" y="6333134"/>
            <a:ext cx="731600" cy="524800"/>
          </a:xfrm>
          <a:prstGeom prst="rect">
            <a:avLst/>
          </a:prstGeom>
          <a:noFill/>
          <a:ln>
            <a:noFill/>
          </a:ln>
        </p:spPr>
        <p:txBody>
          <a:bodyPr anchorCtr="0" anchor="t" bIns="121900" lIns="121900" spcFirstLastPara="1" rIns="121900" wrap="square" tIns="121900">
            <a:noAutofit/>
          </a:bodyPr>
          <a:lstStyle>
            <a:lvl1pPr lvl="0" algn="r">
              <a:buNone/>
              <a:defRPr sz="1700">
                <a:solidFill>
                  <a:schemeClr val="dk1"/>
                </a:solidFill>
                <a:latin typeface="Corbel"/>
                <a:ea typeface="Corbel"/>
                <a:cs typeface="Corbel"/>
                <a:sym typeface="Corbel"/>
              </a:defRPr>
            </a:lvl1pPr>
            <a:lvl2pPr lvl="1" algn="r">
              <a:buNone/>
              <a:defRPr sz="1700">
                <a:solidFill>
                  <a:schemeClr val="dk1"/>
                </a:solidFill>
                <a:latin typeface="Corbel"/>
                <a:ea typeface="Corbel"/>
                <a:cs typeface="Corbel"/>
                <a:sym typeface="Corbel"/>
              </a:defRPr>
            </a:lvl2pPr>
            <a:lvl3pPr lvl="2" algn="r">
              <a:buNone/>
              <a:defRPr sz="1700">
                <a:solidFill>
                  <a:schemeClr val="dk1"/>
                </a:solidFill>
                <a:latin typeface="Corbel"/>
                <a:ea typeface="Corbel"/>
                <a:cs typeface="Corbel"/>
                <a:sym typeface="Corbel"/>
              </a:defRPr>
            </a:lvl3pPr>
            <a:lvl4pPr lvl="3" algn="r">
              <a:buNone/>
              <a:defRPr sz="1700">
                <a:solidFill>
                  <a:schemeClr val="dk1"/>
                </a:solidFill>
                <a:latin typeface="Corbel"/>
                <a:ea typeface="Corbel"/>
                <a:cs typeface="Corbel"/>
                <a:sym typeface="Corbel"/>
              </a:defRPr>
            </a:lvl4pPr>
            <a:lvl5pPr lvl="4" algn="r">
              <a:buNone/>
              <a:defRPr sz="1700">
                <a:solidFill>
                  <a:schemeClr val="dk1"/>
                </a:solidFill>
                <a:latin typeface="Corbel"/>
                <a:ea typeface="Corbel"/>
                <a:cs typeface="Corbel"/>
                <a:sym typeface="Corbel"/>
              </a:defRPr>
            </a:lvl5pPr>
            <a:lvl6pPr lvl="5" algn="r">
              <a:buNone/>
              <a:defRPr sz="1700">
                <a:solidFill>
                  <a:schemeClr val="dk1"/>
                </a:solidFill>
                <a:latin typeface="Corbel"/>
                <a:ea typeface="Corbel"/>
                <a:cs typeface="Corbel"/>
                <a:sym typeface="Corbel"/>
              </a:defRPr>
            </a:lvl6pPr>
            <a:lvl7pPr lvl="6" algn="r">
              <a:buNone/>
              <a:defRPr sz="1700">
                <a:solidFill>
                  <a:schemeClr val="dk1"/>
                </a:solidFill>
                <a:latin typeface="Corbel"/>
                <a:ea typeface="Corbel"/>
                <a:cs typeface="Corbel"/>
                <a:sym typeface="Corbel"/>
              </a:defRPr>
            </a:lvl7pPr>
            <a:lvl8pPr lvl="7" algn="r">
              <a:buNone/>
              <a:defRPr sz="1700">
                <a:solidFill>
                  <a:schemeClr val="dk1"/>
                </a:solidFill>
                <a:latin typeface="Corbel"/>
                <a:ea typeface="Corbel"/>
                <a:cs typeface="Corbel"/>
                <a:sym typeface="Corbel"/>
              </a:defRPr>
            </a:lvl8pPr>
            <a:lvl9pPr lvl="8" algn="r">
              <a:buNone/>
              <a:defRPr sz="1700">
                <a:solidFill>
                  <a:schemeClr val="dk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4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61" name="Google Shape;261;p4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62" name="Google Shape;262;p4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40.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5.png"/><Relationship Id="rId9" Type="http://schemas.openxmlformats.org/officeDocument/2006/relationships/image" Target="../media/image59.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34.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xml"/><Relationship Id="rId3"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4.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6.xml"/><Relationship Id="rId3"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0.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1.xml"/><Relationship Id="rId3" Type="http://schemas.openxmlformats.org/officeDocument/2006/relationships/image" Target="../media/image73.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63.png"/><Relationship Id="rId7" Type="http://schemas.openxmlformats.org/officeDocument/2006/relationships/image" Target="../media/image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46.png"/><Relationship Id="rId5"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 Id="rId3" Type="http://schemas.openxmlformats.org/officeDocument/2006/relationships/image" Target="../media/image112.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image" Target="../media/image78.png"/><Relationship Id="rId4" Type="http://schemas.openxmlformats.org/officeDocument/2006/relationships/image" Target="../media/image32.png"/><Relationship Id="rId5" Type="http://schemas.openxmlformats.org/officeDocument/2006/relationships/image" Target="../media/image6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6.xml"/><Relationship Id="rId3" Type="http://schemas.openxmlformats.org/officeDocument/2006/relationships/image" Target="../media/image69.png"/><Relationship Id="rId4" Type="http://schemas.openxmlformats.org/officeDocument/2006/relationships/image" Target="../media/image64.png"/><Relationship Id="rId5" Type="http://schemas.openxmlformats.org/officeDocument/2006/relationships/image" Target="../media/image32.png"/><Relationship Id="rId6"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7.xml"/><Relationship Id="rId3" Type="http://schemas.openxmlformats.org/officeDocument/2006/relationships/image" Target="../media/image9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8.xml"/><Relationship Id="rId3" Type="http://schemas.openxmlformats.org/officeDocument/2006/relationships/image" Target="../media/image6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9.xml"/><Relationship Id="rId3"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0.xml"/><Relationship Id="rId3" Type="http://schemas.openxmlformats.org/officeDocument/2006/relationships/image" Target="../media/image6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1.xml"/><Relationship Id="rId3"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2.xml"/><Relationship Id="rId3" Type="http://schemas.openxmlformats.org/officeDocument/2006/relationships/image" Target="../media/image7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3.xml"/><Relationship Id="rId3" Type="http://schemas.openxmlformats.org/officeDocument/2006/relationships/image" Target="../media/image7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4.xml"/><Relationship Id="rId3"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87.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81.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79.png"/><Relationship Id="rId4" Type="http://schemas.openxmlformats.org/officeDocument/2006/relationships/image" Target="../media/image85.png"/><Relationship Id="rId5"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9.xml"/><Relationship Id="rId3" Type="http://schemas.openxmlformats.org/officeDocument/2006/relationships/image" Target="../media/image32.png"/><Relationship Id="rId4" Type="http://schemas.openxmlformats.org/officeDocument/2006/relationships/image" Target="../media/image90.png"/><Relationship Id="rId5" Type="http://schemas.openxmlformats.org/officeDocument/2006/relationships/image" Target="../media/image82.png"/><Relationship Id="rId6" Type="http://schemas.openxmlformats.org/officeDocument/2006/relationships/image" Target="../media/image8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0.xml"/><Relationship Id="rId3" Type="http://schemas.openxmlformats.org/officeDocument/2006/relationships/image" Target="../media/image106.png"/><Relationship Id="rId4" Type="http://schemas.openxmlformats.org/officeDocument/2006/relationships/image" Target="../media/image105.png"/><Relationship Id="rId5"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2.xml"/><Relationship Id="rId3" Type="http://schemas.openxmlformats.org/officeDocument/2006/relationships/image" Target="../media/image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3.xml"/><Relationship Id="rId3"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4.xml"/><Relationship Id="rId3" Type="http://schemas.openxmlformats.org/officeDocument/2006/relationships/image" Target="../media/image95.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6.xml"/><Relationship Id="rId3" Type="http://schemas.openxmlformats.org/officeDocument/2006/relationships/image" Target="../media/image9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93.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8.xml"/><Relationship Id="rId3" Type="http://schemas.openxmlformats.org/officeDocument/2006/relationships/image" Target="../media/image11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9.xml"/><Relationship Id="rId3" Type="http://schemas.openxmlformats.org/officeDocument/2006/relationships/hyperlink" Target="mailto:helpdesk@ensembl.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0.xml"/><Relationship Id="rId3" Type="http://schemas.openxmlformats.org/officeDocument/2006/relationships/hyperlink" Target="mailto:helpdesk@ensemblgenomes.org" TargetMode="External"/><Relationship Id="rId4" Type="http://schemas.openxmlformats.org/officeDocument/2006/relationships/image" Target="../media/image92.jpg"/><Relationship Id="rId5" Type="http://schemas.openxmlformats.org/officeDocument/2006/relationships/image" Target="../media/image102.jpg"/><Relationship Id="rId6" Type="http://schemas.openxmlformats.org/officeDocument/2006/relationships/image" Target="../media/image94.jpg"/><Relationship Id="rId7" Type="http://schemas.openxmlformats.org/officeDocument/2006/relationships/image" Target="../media/image103.jpg"/></Relationships>
</file>

<file path=ppt/slides/_rels/slide51.xml.rels><?xml version="1.0" encoding="UTF-8" standalone="yes"?><Relationships xmlns="http://schemas.openxmlformats.org/package/2006/relationships"><Relationship Id="rId10" Type="http://schemas.openxmlformats.org/officeDocument/2006/relationships/image" Target="../media/image122.png"/><Relationship Id="rId1" Type="http://schemas.openxmlformats.org/officeDocument/2006/relationships/slideLayout" Target="../slideLayouts/slideLayout39.xml"/><Relationship Id="rId2" Type="http://schemas.openxmlformats.org/officeDocument/2006/relationships/notesSlide" Target="../notesSlides/notesSlide51.xml"/><Relationship Id="rId3" Type="http://schemas.openxmlformats.org/officeDocument/2006/relationships/image" Target="../media/image39.png"/><Relationship Id="rId4" Type="http://schemas.openxmlformats.org/officeDocument/2006/relationships/image" Target="../media/image104.png"/><Relationship Id="rId9" Type="http://schemas.openxmlformats.org/officeDocument/2006/relationships/image" Target="../media/image108.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s>
</file>

<file path=ppt/slides/_rels/slide52.xml.rels><?xml version="1.0" encoding="UTF-8" standalone="yes"?><Relationships xmlns="http://schemas.openxmlformats.org/package/2006/relationships"><Relationship Id="rId11" Type="http://schemas.openxmlformats.org/officeDocument/2006/relationships/image" Target="../media/image115.png"/><Relationship Id="rId10" Type="http://schemas.openxmlformats.org/officeDocument/2006/relationships/image" Target="../media/image109.png"/><Relationship Id="rId13" Type="http://schemas.openxmlformats.org/officeDocument/2006/relationships/image" Target="../media/image114.png"/><Relationship Id="rId12" Type="http://schemas.openxmlformats.org/officeDocument/2006/relationships/image" Target="../media/image111.jpg"/><Relationship Id="rId1" Type="http://schemas.openxmlformats.org/officeDocument/2006/relationships/slideLayout" Target="../slideLayouts/slideLayout39.xml"/><Relationship Id="rId2" Type="http://schemas.openxmlformats.org/officeDocument/2006/relationships/notesSlide" Target="../notesSlides/notesSlide52.xml"/><Relationship Id="rId3" Type="http://schemas.openxmlformats.org/officeDocument/2006/relationships/image" Target="../media/image130.png"/><Relationship Id="rId4" Type="http://schemas.openxmlformats.org/officeDocument/2006/relationships/image" Target="../media/image107.png"/><Relationship Id="rId9" Type="http://schemas.openxmlformats.org/officeDocument/2006/relationships/image" Target="../media/image110.png"/><Relationship Id="rId14" Type="http://schemas.openxmlformats.org/officeDocument/2006/relationships/image" Target="../media/image116.png"/><Relationship Id="rId5" Type="http://schemas.openxmlformats.org/officeDocument/2006/relationships/image" Target="../media/image120.png"/><Relationship Id="rId6" Type="http://schemas.openxmlformats.org/officeDocument/2006/relationships/image" Target="../media/image126.png"/><Relationship Id="rId7" Type="http://schemas.openxmlformats.org/officeDocument/2006/relationships/image" Target="../media/image174.png"/><Relationship Id="rId8" Type="http://schemas.openxmlformats.org/officeDocument/2006/relationships/image" Target="../media/image17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hyperlink" Target="https://docs.google.com/presentation/d/1sg7SXmpFLSZEAq9IZOX59UYD2Zo9MU5j/"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7.xml"/><Relationship Id="rId3" Type="http://schemas.openxmlformats.org/officeDocument/2006/relationships/image" Target="../media/image121.png"/><Relationship Id="rId4" Type="http://schemas.openxmlformats.org/officeDocument/2006/relationships/image" Target="../media/image1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8.xml"/><Relationship Id="rId3" Type="http://schemas.openxmlformats.org/officeDocument/2006/relationships/image" Target="../media/image1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9.xml"/><Relationship Id="rId3" Type="http://schemas.openxmlformats.org/officeDocument/2006/relationships/image" Target="../media/image118.png"/><Relationship Id="rId4" Type="http://schemas.openxmlformats.org/officeDocument/2006/relationships/image" Target="../media/image117.png"/><Relationship Id="rId5" Type="http://schemas.openxmlformats.org/officeDocument/2006/relationships/image" Target="../media/image1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62.jpg"/><Relationship Id="rId4" Type="http://schemas.openxmlformats.org/officeDocument/2006/relationships/image" Target="../media/image41.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1.xml"/><Relationship Id="rId3" Type="http://schemas.openxmlformats.org/officeDocument/2006/relationships/image" Target="../media/image1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2.xml"/><Relationship Id="rId3" Type="http://schemas.openxmlformats.org/officeDocument/2006/relationships/image" Target="../media/image12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3.xml"/><Relationship Id="rId3" Type="http://schemas.openxmlformats.org/officeDocument/2006/relationships/image" Target="../media/image132.png"/><Relationship Id="rId4" Type="http://schemas.openxmlformats.org/officeDocument/2006/relationships/image" Target="../media/image12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4.xml"/><Relationship Id="rId3" Type="http://schemas.openxmlformats.org/officeDocument/2006/relationships/image" Target="../media/image128.png"/><Relationship Id="rId4" Type="http://schemas.openxmlformats.org/officeDocument/2006/relationships/image" Target="../media/image125.png"/><Relationship Id="rId5" Type="http://schemas.openxmlformats.org/officeDocument/2006/relationships/image" Target="../media/image133.png"/><Relationship Id="rId6" Type="http://schemas.openxmlformats.org/officeDocument/2006/relationships/image" Target="../media/image1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5.xml"/><Relationship Id="rId3" Type="http://schemas.openxmlformats.org/officeDocument/2006/relationships/image" Target="../media/image139.png"/><Relationship Id="rId4" Type="http://schemas.openxmlformats.org/officeDocument/2006/relationships/image" Target="../media/image148.png"/><Relationship Id="rId5" Type="http://schemas.openxmlformats.org/officeDocument/2006/relationships/image" Target="../media/image135.png"/><Relationship Id="rId6" Type="http://schemas.openxmlformats.org/officeDocument/2006/relationships/image" Target="../media/image13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6.xml"/><Relationship Id="rId3" Type="http://schemas.openxmlformats.org/officeDocument/2006/relationships/image" Target="../media/image134.png"/><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7.xml"/><Relationship Id="rId3" Type="http://schemas.openxmlformats.org/officeDocument/2006/relationships/hyperlink" Target="https://www.plabipd.de/mercator_main.html" TargetMode="External"/><Relationship Id="rId4" Type="http://schemas.openxmlformats.org/officeDocument/2006/relationships/hyperlink" Target="https://doi.org/10.1016/j.molp.2019.01.003" TargetMode="External"/><Relationship Id="rId5" Type="http://schemas.openxmlformats.org/officeDocument/2006/relationships/hyperlink" Target="https://doi.org/10.1007/978-1-0716-1609-3_9" TargetMode="External"/><Relationship Id="rId6" Type="http://schemas.openxmlformats.org/officeDocument/2006/relationships/image" Target="../media/image13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8.xml"/><Relationship Id="rId3" Type="http://schemas.openxmlformats.org/officeDocument/2006/relationships/image" Target="../media/image13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9.xml"/><Relationship Id="rId3" Type="http://schemas.openxmlformats.org/officeDocument/2006/relationships/image" Target="../media/image140.png"/><Relationship Id="rId4" Type="http://schemas.openxmlformats.org/officeDocument/2006/relationships/image" Target="../media/image142.png"/><Relationship Id="rId5" Type="http://schemas.openxmlformats.org/officeDocument/2006/relationships/image" Target="../media/image1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 Id="rId3" Type="http://schemas.openxmlformats.org/officeDocument/2006/relationships/hyperlink" Target="https://gomapman.nib.si"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hyperlink" Target="https://drive.google.com/file/d/1rgIrpQw4j1FDnDE8YaN_0NWZb0cvUJG4/view?usp=drive_link"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2.xml"/><Relationship Id="rId3" Type="http://schemas.openxmlformats.org/officeDocument/2006/relationships/image" Target="../media/image145.jpg"/><Relationship Id="rId4" Type="http://schemas.openxmlformats.org/officeDocument/2006/relationships/image" Target="../media/image177.png"/><Relationship Id="rId5" Type="http://schemas.openxmlformats.org/officeDocument/2006/relationships/image" Target="../media/image143.png"/><Relationship Id="rId6" Type="http://schemas.openxmlformats.org/officeDocument/2006/relationships/image" Target="../media/image14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3.xml"/><Relationship Id="rId3" Type="http://schemas.openxmlformats.org/officeDocument/2006/relationships/image" Target="../media/image147.jpg"/><Relationship Id="rId4" Type="http://schemas.openxmlformats.org/officeDocument/2006/relationships/image" Target="../media/image175.jpg"/><Relationship Id="rId5" Type="http://schemas.openxmlformats.org/officeDocument/2006/relationships/image" Target="../media/image144.jpg"/><Relationship Id="rId6" Type="http://schemas.openxmlformats.org/officeDocument/2006/relationships/hyperlink" Target="https://doi.org/10.1038%2Fs41598-021-90938-5" TargetMode="External"/><Relationship Id="rId7" Type="http://schemas.openxmlformats.org/officeDocument/2006/relationships/image" Target="../media/image150.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4.xml"/><Relationship Id="rId3" Type="http://schemas.openxmlformats.org/officeDocument/2006/relationships/hyperlink" Target="https://corkoak-usecase.readthedocs.io/en/latest/" TargetMode="External"/><Relationship Id="rId4" Type="http://schemas.openxmlformats.org/officeDocument/2006/relationships/image" Target="../media/image152.png"/><Relationship Id="rId5" Type="http://schemas.openxmlformats.org/officeDocument/2006/relationships/image" Target="../media/image151.png"/><Relationship Id="rId6" Type="http://schemas.openxmlformats.org/officeDocument/2006/relationships/image" Target="../media/image147.jpg"/><Relationship Id="rId7" Type="http://schemas.openxmlformats.org/officeDocument/2006/relationships/image" Target="../media/image154.png"/><Relationship Id="rId8" Type="http://schemas.openxmlformats.org/officeDocument/2006/relationships/image" Target="../media/image1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5.xml"/><Relationship Id="rId3" Type="http://schemas.openxmlformats.org/officeDocument/2006/relationships/image" Target="../media/image147.jpg"/><Relationship Id="rId4" Type="http://schemas.openxmlformats.org/officeDocument/2006/relationships/image" Target="../media/image176.png"/><Relationship Id="rId5" Type="http://schemas.openxmlformats.org/officeDocument/2006/relationships/image" Target="../media/image1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6.xml"/><Relationship Id="rId3" Type="http://schemas.openxmlformats.org/officeDocument/2006/relationships/image" Target="../media/image179.png"/><Relationship Id="rId4" Type="http://schemas.openxmlformats.org/officeDocument/2006/relationships/image" Target="../media/image147.jpg"/><Relationship Id="rId5" Type="http://schemas.openxmlformats.org/officeDocument/2006/relationships/image" Target="../media/image154.png"/><Relationship Id="rId6" Type="http://schemas.openxmlformats.org/officeDocument/2006/relationships/image" Target="../media/image158.png"/><Relationship Id="rId7" Type="http://schemas.openxmlformats.org/officeDocument/2006/relationships/image" Target="../media/image162.png"/><Relationship Id="rId8" Type="http://schemas.openxmlformats.org/officeDocument/2006/relationships/image" Target="../media/image16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7.xml"/><Relationship Id="rId3" Type="http://schemas.openxmlformats.org/officeDocument/2006/relationships/image" Target="../media/image147.jpg"/><Relationship Id="rId4" Type="http://schemas.openxmlformats.org/officeDocument/2006/relationships/image" Target="../media/image152.png"/><Relationship Id="rId5" Type="http://schemas.openxmlformats.org/officeDocument/2006/relationships/image" Target="../media/image161.png"/><Relationship Id="rId6" Type="http://schemas.openxmlformats.org/officeDocument/2006/relationships/image" Target="../media/image16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8.xml"/><Relationship Id="rId3" Type="http://schemas.openxmlformats.org/officeDocument/2006/relationships/image" Target="../media/image147.jpg"/><Relationship Id="rId4" Type="http://schemas.openxmlformats.org/officeDocument/2006/relationships/image" Target="../media/image164.png"/><Relationship Id="rId5" Type="http://schemas.openxmlformats.org/officeDocument/2006/relationships/image" Target="../media/image167.png"/><Relationship Id="rId6" Type="http://schemas.openxmlformats.org/officeDocument/2006/relationships/image" Target="../media/image172.png"/><Relationship Id="rId7" Type="http://schemas.openxmlformats.org/officeDocument/2006/relationships/image" Target="../media/image15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9.xml"/><Relationship Id="rId3" Type="http://schemas.openxmlformats.org/officeDocument/2006/relationships/image" Target="../media/image147.jpg"/><Relationship Id="rId4" Type="http://schemas.openxmlformats.org/officeDocument/2006/relationships/image" Target="../media/image168.png"/><Relationship Id="rId5" Type="http://schemas.openxmlformats.org/officeDocument/2006/relationships/image" Target="../media/image1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5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0.xml"/><Relationship Id="rId3" Type="http://schemas.openxmlformats.org/officeDocument/2006/relationships/image" Target="../media/image147.jpg"/><Relationship Id="rId4" Type="http://schemas.openxmlformats.org/officeDocument/2006/relationships/image" Target="../media/image1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1.xml"/><Relationship Id="rId3" Type="http://schemas.openxmlformats.org/officeDocument/2006/relationships/image" Target="../media/image147.jpg"/><Relationship Id="rId4" Type="http://schemas.openxmlformats.org/officeDocument/2006/relationships/image" Target="../media/image14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image" Target="../media/image55.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6"/>
          <p:cNvSpPr txBox="1"/>
          <p:nvPr>
            <p:ph type="ctrTitle"/>
          </p:nvPr>
        </p:nvSpPr>
        <p:spPr>
          <a:xfrm>
            <a:off x="2974425" y="3541300"/>
            <a:ext cx="8661000" cy="14346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800"/>
              <a:buNone/>
            </a:pPr>
            <a:r>
              <a:rPr lang="pt-PT" sz="3800"/>
              <a:t>Plant Orthology Bundle</a:t>
            </a:r>
            <a:endParaRPr sz="3800"/>
          </a:p>
        </p:txBody>
      </p:sp>
      <p:sp>
        <p:nvSpPr>
          <p:cNvPr id="323" name="Google Shape;323;p56"/>
          <p:cNvSpPr txBox="1"/>
          <p:nvPr>
            <p:ph idx="1" type="subTitle"/>
          </p:nvPr>
        </p:nvSpPr>
        <p:spPr>
          <a:xfrm>
            <a:off x="3775035" y="4975900"/>
            <a:ext cx="7860300" cy="8997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560"/>
              </a:spcBef>
              <a:spcAft>
                <a:spcPts val="600"/>
              </a:spcAft>
              <a:buSzPts val="2800"/>
              <a:buNone/>
            </a:pPr>
            <a:r>
              <a:rPr lang="pt-PT"/>
              <a:t>INCREASING Implementation study</a:t>
            </a:r>
            <a:endParaRPr/>
          </a:p>
        </p:txBody>
      </p:sp>
      <p:sp>
        <p:nvSpPr>
          <p:cNvPr id="324" name="Google Shape;324;p56"/>
          <p:cNvSpPr txBox="1"/>
          <p:nvPr>
            <p:ph idx="2" type="body"/>
          </p:nvPr>
        </p:nvSpPr>
        <p:spPr>
          <a:xfrm>
            <a:off x="3775035" y="5875475"/>
            <a:ext cx="7860300" cy="558000"/>
          </a:xfrm>
          <a:prstGeom prst="rect">
            <a:avLst/>
          </a:prstGeom>
          <a:noFill/>
          <a:ln>
            <a:noFill/>
          </a:ln>
        </p:spPr>
        <p:txBody>
          <a:bodyPr anchorCtr="0" anchor="t" bIns="0" lIns="0" spcFirstLastPara="1" rIns="0" wrap="square" tIns="0">
            <a:noAutofit/>
          </a:bodyPr>
          <a:lstStyle/>
          <a:p>
            <a:pPr indent="-228600" lvl="0" marL="457200" rtl="0" algn="r">
              <a:lnSpc>
                <a:spcPct val="100000"/>
              </a:lnSpc>
              <a:spcBef>
                <a:spcPts val="360"/>
              </a:spcBef>
              <a:spcAft>
                <a:spcPts val="0"/>
              </a:spcAft>
              <a:buSzPts val="1800"/>
              <a:buFont typeface="Corbel"/>
              <a:buNone/>
            </a:pPr>
            <a:r>
              <a:rPr lang="pt-PT"/>
              <a:t>Pedro Barros, ITQB NOVA, PT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5"/>
          <p:cNvSpPr txBox="1"/>
          <p:nvPr>
            <p:ph type="title"/>
          </p:nvPr>
        </p:nvSpPr>
        <p:spPr>
          <a:xfrm>
            <a:off x="838200" y="207963"/>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E4E79"/>
              </a:buClr>
              <a:buSzPts val="4400"/>
              <a:buFont typeface="Calibri"/>
              <a:buNone/>
            </a:pPr>
            <a:r>
              <a:rPr lang="pt-PT" sz="4300">
                <a:solidFill>
                  <a:srgbClr val="0070C0"/>
                </a:solidFill>
              </a:rPr>
              <a:t>What we do in the European Bioinformatics Institute (EBI) ?</a:t>
            </a:r>
            <a:endParaRPr/>
          </a:p>
        </p:txBody>
      </p:sp>
      <p:pic>
        <p:nvPicPr>
          <p:cNvPr id="394" name="Google Shape;394;p65"/>
          <p:cNvPicPr preferRelativeResize="0"/>
          <p:nvPr/>
        </p:nvPicPr>
        <p:blipFill rotWithShape="1">
          <a:blip r:embed="rId3">
            <a:alphaModFix/>
          </a:blip>
          <a:srcRect b="0" l="0" r="0" t="0"/>
          <a:stretch/>
        </p:blipFill>
        <p:spPr>
          <a:xfrm>
            <a:off x="6790773" y="1610460"/>
            <a:ext cx="3686175" cy="1371600"/>
          </a:xfrm>
          <a:prstGeom prst="rect">
            <a:avLst/>
          </a:prstGeom>
          <a:noFill/>
          <a:ln>
            <a:noFill/>
          </a:ln>
        </p:spPr>
      </p:pic>
      <p:pic>
        <p:nvPicPr>
          <p:cNvPr id="395" name="Google Shape;395;p65"/>
          <p:cNvPicPr preferRelativeResize="0"/>
          <p:nvPr/>
        </p:nvPicPr>
        <p:blipFill rotWithShape="1">
          <a:blip r:embed="rId4">
            <a:alphaModFix/>
          </a:blip>
          <a:srcRect b="0" l="0" r="0" t="0"/>
          <a:stretch/>
        </p:blipFill>
        <p:spPr>
          <a:xfrm>
            <a:off x="1018441" y="4344753"/>
            <a:ext cx="3362325" cy="1171575"/>
          </a:xfrm>
          <a:prstGeom prst="rect">
            <a:avLst/>
          </a:prstGeom>
          <a:noFill/>
          <a:ln>
            <a:noFill/>
          </a:ln>
        </p:spPr>
      </p:pic>
      <p:pic>
        <p:nvPicPr>
          <p:cNvPr id="396" name="Google Shape;396;p65"/>
          <p:cNvPicPr preferRelativeResize="0"/>
          <p:nvPr/>
        </p:nvPicPr>
        <p:blipFill rotWithShape="1">
          <a:blip r:embed="rId5">
            <a:alphaModFix/>
          </a:blip>
          <a:srcRect b="0" l="0" r="0" t="0"/>
          <a:stretch/>
        </p:blipFill>
        <p:spPr>
          <a:xfrm>
            <a:off x="6916612" y="4168613"/>
            <a:ext cx="3434496" cy="1347715"/>
          </a:xfrm>
          <a:prstGeom prst="rect">
            <a:avLst/>
          </a:prstGeom>
          <a:noFill/>
          <a:ln>
            <a:noFill/>
          </a:ln>
        </p:spPr>
      </p:pic>
      <p:pic>
        <p:nvPicPr>
          <p:cNvPr id="397" name="Google Shape;397;p65"/>
          <p:cNvPicPr preferRelativeResize="0"/>
          <p:nvPr/>
        </p:nvPicPr>
        <p:blipFill rotWithShape="1">
          <a:blip r:embed="rId6">
            <a:alphaModFix/>
          </a:blip>
          <a:srcRect b="0" l="0" r="0" t="0"/>
          <a:stretch/>
        </p:blipFill>
        <p:spPr>
          <a:xfrm>
            <a:off x="838200" y="2014171"/>
            <a:ext cx="3914775" cy="1133475"/>
          </a:xfrm>
          <a:prstGeom prst="rect">
            <a:avLst/>
          </a:prstGeom>
          <a:noFill/>
          <a:ln>
            <a:noFill/>
          </a:ln>
        </p:spPr>
      </p:pic>
      <p:pic>
        <p:nvPicPr>
          <p:cNvPr id="398" name="Google Shape;398;p65"/>
          <p:cNvPicPr preferRelativeResize="0"/>
          <p:nvPr/>
        </p:nvPicPr>
        <p:blipFill rotWithShape="1">
          <a:blip r:embed="rId7">
            <a:alphaModFix/>
          </a:blip>
          <a:srcRect b="0" l="0" r="0" t="0"/>
          <a:stretch/>
        </p:blipFill>
        <p:spPr>
          <a:xfrm>
            <a:off x="5157019" y="3367455"/>
            <a:ext cx="938981" cy="938981"/>
          </a:xfrm>
          <a:prstGeom prst="rect">
            <a:avLst/>
          </a:prstGeom>
          <a:noFill/>
          <a:ln>
            <a:noFill/>
          </a:ln>
        </p:spPr>
      </p:pic>
      <p:sp>
        <p:nvSpPr>
          <p:cNvPr id="399" name="Google Shape;399;p65"/>
          <p:cNvSpPr/>
          <p:nvPr/>
        </p:nvSpPr>
        <p:spPr>
          <a:xfrm>
            <a:off x="739285" y="1820008"/>
            <a:ext cx="3920700" cy="1547700"/>
          </a:xfrm>
          <a:prstGeom prst="rect">
            <a:avLst/>
          </a:prstGeom>
          <a:noFill/>
          <a:ln cap="flat" cmpd="sng" w="381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sp>
        <p:nvSpPr>
          <p:cNvPr id="404" name="Google Shape;404;p66"/>
          <p:cNvSpPr txBox="1"/>
          <p:nvPr>
            <p:ph type="title"/>
          </p:nvPr>
        </p:nvSpPr>
        <p:spPr>
          <a:xfrm>
            <a:off x="272033" y="155967"/>
            <a:ext cx="11353500" cy="994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1E4E79"/>
              </a:buClr>
              <a:buSzPts val="4400"/>
              <a:buFont typeface="Calibri"/>
              <a:buNone/>
            </a:pPr>
            <a:r>
              <a:rPr lang="pt-PT" sz="4800">
                <a:solidFill>
                  <a:srgbClr val="0070C0"/>
                </a:solidFill>
              </a:rPr>
              <a:t>Ensembl Plants</a:t>
            </a:r>
            <a:endParaRPr/>
          </a:p>
        </p:txBody>
      </p:sp>
      <p:sp>
        <p:nvSpPr>
          <p:cNvPr id="405" name="Google Shape;405;p66"/>
          <p:cNvSpPr/>
          <p:nvPr/>
        </p:nvSpPr>
        <p:spPr>
          <a:xfrm>
            <a:off x="4411980" y="6130713"/>
            <a:ext cx="41505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pt-PT" sz="2400" u="none" cap="none" strike="noStrike">
                <a:solidFill>
                  <a:schemeClr val="dk1"/>
                </a:solidFill>
                <a:latin typeface="Arial"/>
                <a:ea typeface="Arial"/>
                <a:cs typeface="Arial"/>
                <a:sym typeface="Arial"/>
              </a:rPr>
              <a:t>https://plants.ensembl.org</a:t>
            </a:r>
            <a:endParaRPr sz="1900"/>
          </a:p>
        </p:txBody>
      </p:sp>
      <p:pic>
        <p:nvPicPr>
          <p:cNvPr id="406" name="Google Shape;406;p66"/>
          <p:cNvPicPr preferRelativeResize="0"/>
          <p:nvPr/>
        </p:nvPicPr>
        <p:blipFill rotWithShape="1">
          <a:blip r:embed="rId3">
            <a:alphaModFix/>
          </a:blip>
          <a:srcRect b="0" l="0" r="0" t="0"/>
          <a:stretch/>
        </p:blipFill>
        <p:spPr>
          <a:xfrm>
            <a:off x="386927" y="1352720"/>
            <a:ext cx="11123866" cy="3718601"/>
          </a:xfrm>
          <a:prstGeom prst="rect">
            <a:avLst/>
          </a:prstGeom>
          <a:noFill/>
          <a:ln cap="flat" cmpd="sng" w="9525">
            <a:solidFill>
              <a:schemeClr val="dk2"/>
            </a:solidFill>
            <a:prstDash val="solid"/>
            <a:round/>
            <a:headEnd len="sm" w="sm" type="none"/>
            <a:tailEnd len="sm" w="sm" type="none"/>
          </a:ln>
        </p:spPr>
      </p:pic>
      <p:grpSp>
        <p:nvGrpSpPr>
          <p:cNvPr id="407" name="Google Shape;407;p66"/>
          <p:cNvGrpSpPr/>
          <p:nvPr/>
        </p:nvGrpSpPr>
        <p:grpSpPr>
          <a:xfrm>
            <a:off x="385195" y="3344884"/>
            <a:ext cx="4027099" cy="3085458"/>
            <a:chOff x="136500" y="2432524"/>
            <a:chExt cx="3020400" cy="2314151"/>
          </a:xfrm>
        </p:grpSpPr>
        <p:pic>
          <p:nvPicPr>
            <p:cNvPr id="408" name="Google Shape;408;p66"/>
            <p:cNvPicPr preferRelativeResize="0"/>
            <p:nvPr/>
          </p:nvPicPr>
          <p:blipFill rotWithShape="1">
            <a:blip r:embed="rId4">
              <a:alphaModFix/>
            </a:blip>
            <a:srcRect b="0" l="0" r="0" t="0"/>
            <a:stretch/>
          </p:blipFill>
          <p:spPr>
            <a:xfrm>
              <a:off x="228600" y="2432524"/>
              <a:ext cx="1971675" cy="600075"/>
            </a:xfrm>
            <a:prstGeom prst="rect">
              <a:avLst/>
            </a:prstGeom>
            <a:noFill/>
            <a:ln>
              <a:noFill/>
            </a:ln>
          </p:spPr>
        </p:pic>
        <p:sp>
          <p:nvSpPr>
            <p:cNvPr id="409" name="Google Shape;409;p66"/>
            <p:cNvSpPr txBox="1"/>
            <p:nvPr/>
          </p:nvSpPr>
          <p:spPr>
            <a:xfrm>
              <a:off x="136500" y="4250175"/>
              <a:ext cx="3020400" cy="496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700"/>
                <a:buFont typeface="Arial"/>
                <a:buNone/>
              </a:pPr>
              <a:r>
                <a:rPr b="0" i="0" lang="pt-PT" sz="2700" u="none" cap="none" strike="noStrike">
                  <a:solidFill>
                    <a:srgbClr val="1C4587"/>
                  </a:solidFill>
                  <a:latin typeface="Arial"/>
                  <a:ea typeface="Arial"/>
                  <a:cs typeface="Arial"/>
                  <a:sym typeface="Arial"/>
                </a:rPr>
                <a:t>125+ plant species</a:t>
              </a:r>
              <a:endParaRPr b="0" i="0" sz="2700" u="none" cap="none" strike="noStrike">
                <a:solidFill>
                  <a:srgbClr val="1C4587"/>
                </a:solidFill>
                <a:latin typeface="Arial"/>
                <a:ea typeface="Arial"/>
                <a:cs typeface="Arial"/>
                <a:sym typeface="Arial"/>
              </a:endParaRPr>
            </a:p>
          </p:txBody>
        </p:sp>
        <p:cxnSp>
          <p:nvCxnSpPr>
            <p:cNvPr id="410" name="Google Shape;410;p66"/>
            <p:cNvCxnSpPr>
              <a:stCxn id="408" idx="2"/>
            </p:cNvCxnSpPr>
            <p:nvPr/>
          </p:nvCxnSpPr>
          <p:spPr>
            <a:xfrm>
              <a:off x="1214438" y="3032599"/>
              <a:ext cx="20400" cy="1090800"/>
            </a:xfrm>
            <a:prstGeom prst="straightConnector1">
              <a:avLst/>
            </a:prstGeom>
            <a:noFill/>
            <a:ln cap="flat" cmpd="sng" w="114300">
              <a:solidFill>
                <a:schemeClr val="dk2"/>
              </a:solidFill>
              <a:prstDash val="solid"/>
              <a:round/>
              <a:headEnd len="sm" w="sm" type="none"/>
              <a:tailEnd len="med" w="med" type="triangl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5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67"/>
          <p:cNvPicPr preferRelativeResize="0"/>
          <p:nvPr/>
        </p:nvPicPr>
        <p:blipFill rotWithShape="1">
          <a:blip r:embed="rId3">
            <a:alphaModFix/>
          </a:blip>
          <a:srcRect b="0" l="0" r="0" t="0"/>
          <a:stretch/>
        </p:blipFill>
        <p:spPr>
          <a:xfrm>
            <a:off x="182880" y="3255433"/>
            <a:ext cx="2024381" cy="711200"/>
          </a:xfrm>
          <a:prstGeom prst="rect">
            <a:avLst/>
          </a:prstGeom>
          <a:noFill/>
          <a:ln>
            <a:noFill/>
          </a:ln>
        </p:spPr>
      </p:pic>
      <p:cxnSp>
        <p:nvCxnSpPr>
          <p:cNvPr id="416" name="Google Shape;416;p67"/>
          <p:cNvCxnSpPr>
            <a:stCxn id="415" idx="3"/>
          </p:cNvCxnSpPr>
          <p:nvPr/>
        </p:nvCxnSpPr>
        <p:spPr>
          <a:xfrm>
            <a:off x="2207261" y="3611033"/>
            <a:ext cx="1267500" cy="15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17" name="Google Shape;417;p67"/>
          <p:cNvCxnSpPr/>
          <p:nvPr/>
        </p:nvCxnSpPr>
        <p:spPr>
          <a:xfrm>
            <a:off x="3442547" y="1324187"/>
            <a:ext cx="47700" cy="45084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18" name="Google Shape;418;p67"/>
          <p:cNvCxnSpPr/>
          <p:nvPr/>
        </p:nvCxnSpPr>
        <p:spPr>
          <a:xfrm flipH="1" rot="10800000">
            <a:off x="3429000" y="1322680"/>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19" name="Google Shape;419;p67"/>
          <p:cNvCxnSpPr/>
          <p:nvPr/>
        </p:nvCxnSpPr>
        <p:spPr>
          <a:xfrm flipH="1" rot="10800000">
            <a:off x="3489960" y="3950733"/>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20" name="Google Shape;420;p67"/>
          <p:cNvCxnSpPr/>
          <p:nvPr/>
        </p:nvCxnSpPr>
        <p:spPr>
          <a:xfrm flipH="1" rot="10800000">
            <a:off x="3429000" y="1970380"/>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21" name="Google Shape;421;p67"/>
          <p:cNvCxnSpPr/>
          <p:nvPr/>
        </p:nvCxnSpPr>
        <p:spPr>
          <a:xfrm flipH="1" rot="10800000">
            <a:off x="3429000" y="2613000"/>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22" name="Google Shape;422;p67"/>
          <p:cNvCxnSpPr/>
          <p:nvPr/>
        </p:nvCxnSpPr>
        <p:spPr>
          <a:xfrm flipH="1" rot="10800000">
            <a:off x="3442547" y="3255620"/>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23" name="Google Shape;423;p67"/>
          <p:cNvCxnSpPr/>
          <p:nvPr/>
        </p:nvCxnSpPr>
        <p:spPr>
          <a:xfrm flipH="1" rot="10800000">
            <a:off x="3474720" y="5816787"/>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24" name="Google Shape;424;p67"/>
          <p:cNvCxnSpPr/>
          <p:nvPr/>
        </p:nvCxnSpPr>
        <p:spPr>
          <a:xfrm flipH="1" rot="10800000">
            <a:off x="3489960" y="5207187"/>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cxnSp>
        <p:nvCxnSpPr>
          <p:cNvPr id="425" name="Google Shape;425;p67"/>
          <p:cNvCxnSpPr/>
          <p:nvPr/>
        </p:nvCxnSpPr>
        <p:spPr>
          <a:xfrm flipH="1" rot="10800000">
            <a:off x="3474720" y="4578960"/>
            <a:ext cx="1291200" cy="159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sp>
        <p:nvSpPr>
          <p:cNvPr id="426" name="Google Shape;426;p67"/>
          <p:cNvSpPr txBox="1"/>
          <p:nvPr/>
        </p:nvSpPr>
        <p:spPr>
          <a:xfrm>
            <a:off x="4720167" y="1139613"/>
            <a:ext cx="3600900" cy="384900"/>
          </a:xfrm>
          <a:prstGeom prst="rect">
            <a:avLst/>
          </a:prstGeom>
          <a:noFill/>
          <a:ln cap="flat" cmpd="sng" w="9525">
            <a:solidFill>
              <a:srgbClr val="9B9B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Over 125 genome assemblies</a:t>
            </a:r>
            <a:endParaRPr sz="1900"/>
          </a:p>
        </p:txBody>
      </p:sp>
      <p:sp>
        <p:nvSpPr>
          <p:cNvPr id="427" name="Google Shape;427;p67"/>
          <p:cNvSpPr txBox="1"/>
          <p:nvPr/>
        </p:nvSpPr>
        <p:spPr>
          <a:xfrm>
            <a:off x="4718473" y="2417233"/>
            <a:ext cx="1343700" cy="384900"/>
          </a:xfrm>
          <a:prstGeom prst="rect">
            <a:avLst/>
          </a:prstGeom>
          <a:noFill/>
          <a:ln cap="flat" cmpd="sng" w="9525">
            <a:solidFill>
              <a:srgbClr val="9B9B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Variation</a:t>
            </a:r>
            <a:endParaRPr sz="1900"/>
          </a:p>
        </p:txBody>
      </p:sp>
      <p:sp>
        <p:nvSpPr>
          <p:cNvPr id="428" name="Google Shape;428;p67"/>
          <p:cNvSpPr txBox="1"/>
          <p:nvPr/>
        </p:nvSpPr>
        <p:spPr>
          <a:xfrm>
            <a:off x="4718473" y="1730587"/>
            <a:ext cx="2752500" cy="708000"/>
          </a:xfrm>
          <a:prstGeom prst="rect">
            <a:avLst/>
          </a:prstGeom>
          <a:noFill/>
          <a:ln cap="flat" cmpd="sng" w="9525">
            <a:solidFill>
              <a:srgbClr val="9B9B9B"/>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Comparative Genomics</a:t>
            </a:r>
            <a:endParaRPr b="0" i="0" sz="1900" u="none" cap="none" strike="noStrike">
              <a:solidFill>
                <a:srgbClr val="000000"/>
              </a:solidFill>
              <a:latin typeface="Arial"/>
              <a:ea typeface="Arial"/>
              <a:cs typeface="Arial"/>
              <a:sym typeface="Arial"/>
            </a:endParaRPr>
          </a:p>
        </p:txBody>
      </p:sp>
      <p:sp>
        <p:nvSpPr>
          <p:cNvPr id="429" name="Google Shape;429;p67"/>
          <p:cNvSpPr txBox="1"/>
          <p:nvPr/>
        </p:nvSpPr>
        <p:spPr>
          <a:xfrm>
            <a:off x="4733713" y="3029373"/>
            <a:ext cx="1038000" cy="677100"/>
          </a:xfrm>
          <a:prstGeom prst="rect">
            <a:avLst/>
          </a:prstGeom>
          <a:noFill/>
          <a:ln cap="flat" cmpd="sng" w="9525">
            <a:solidFill>
              <a:srgbClr val="9B9B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Training</a:t>
            </a:r>
            <a:endParaRPr sz="1900"/>
          </a:p>
        </p:txBody>
      </p:sp>
      <p:sp>
        <p:nvSpPr>
          <p:cNvPr id="430" name="Google Shape;430;p67"/>
          <p:cNvSpPr txBox="1"/>
          <p:nvPr/>
        </p:nvSpPr>
        <p:spPr>
          <a:xfrm>
            <a:off x="4781127" y="5026660"/>
            <a:ext cx="3186900" cy="677100"/>
          </a:xfrm>
          <a:prstGeom prst="rect">
            <a:avLst/>
          </a:prstGeom>
          <a:noFill/>
          <a:ln cap="flat" cmpd="sng" w="9525">
            <a:solidFill>
              <a:srgbClr val="9B9B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APIs (programmatic access)</a:t>
            </a:r>
            <a:endParaRPr sz="1900"/>
          </a:p>
        </p:txBody>
      </p:sp>
      <p:sp>
        <p:nvSpPr>
          <p:cNvPr id="431" name="Google Shape;431;p67"/>
          <p:cNvSpPr txBox="1"/>
          <p:nvPr/>
        </p:nvSpPr>
        <p:spPr>
          <a:xfrm>
            <a:off x="4765887" y="4349327"/>
            <a:ext cx="2510400" cy="677100"/>
          </a:xfrm>
          <a:prstGeom prst="rect">
            <a:avLst/>
          </a:prstGeom>
          <a:noFill/>
          <a:ln cap="flat" cmpd="sng" w="9525">
            <a:solidFill>
              <a:srgbClr val="9B9B9B"/>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Free and open source</a:t>
            </a:r>
            <a:endParaRPr sz="1900"/>
          </a:p>
        </p:txBody>
      </p:sp>
      <p:sp>
        <p:nvSpPr>
          <p:cNvPr id="432" name="Google Shape;432;p67"/>
          <p:cNvSpPr txBox="1"/>
          <p:nvPr/>
        </p:nvSpPr>
        <p:spPr>
          <a:xfrm>
            <a:off x="4781127" y="3718560"/>
            <a:ext cx="2025300" cy="708000"/>
          </a:xfrm>
          <a:prstGeom prst="rect">
            <a:avLst/>
          </a:prstGeom>
          <a:noFill/>
          <a:ln cap="flat" cmpd="sng" w="9525">
            <a:solidFill>
              <a:srgbClr val="9B9B9B"/>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ctr">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EBI suite of tools</a:t>
            </a:r>
            <a:endParaRPr b="0" i="0" sz="1900" u="none" cap="none" strike="noStrike">
              <a:solidFill>
                <a:srgbClr val="000000"/>
              </a:solidFill>
              <a:latin typeface="Arial"/>
              <a:ea typeface="Arial"/>
              <a:cs typeface="Arial"/>
              <a:sym typeface="Arial"/>
            </a:endParaRPr>
          </a:p>
        </p:txBody>
      </p:sp>
      <p:sp>
        <p:nvSpPr>
          <p:cNvPr id="433" name="Google Shape;433;p67"/>
          <p:cNvSpPr txBox="1"/>
          <p:nvPr/>
        </p:nvSpPr>
        <p:spPr>
          <a:xfrm>
            <a:off x="4765887" y="5620173"/>
            <a:ext cx="4775100" cy="415500"/>
          </a:xfrm>
          <a:prstGeom prst="rect">
            <a:avLst/>
          </a:prstGeom>
          <a:noFill/>
          <a:ln cap="flat" cmpd="sng" w="9525">
            <a:solidFill>
              <a:srgbClr val="9B9B9B"/>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Arial"/>
                <a:ea typeface="Arial"/>
                <a:cs typeface="Arial"/>
                <a:sym typeface="Arial"/>
              </a:rPr>
              <a:t>3 releases per year (currently Version 57)</a:t>
            </a:r>
            <a:endParaRPr b="0" i="0" sz="1900" u="none" cap="none" strike="noStrike">
              <a:solidFill>
                <a:srgbClr val="000000"/>
              </a:solidFill>
              <a:latin typeface="Arial"/>
              <a:ea typeface="Arial"/>
              <a:cs typeface="Arial"/>
              <a:sym typeface="Arial"/>
            </a:endParaRPr>
          </a:p>
        </p:txBody>
      </p:sp>
      <p:sp>
        <p:nvSpPr>
          <p:cNvPr id="434" name="Google Shape;434;p67"/>
          <p:cNvSpPr/>
          <p:nvPr/>
        </p:nvSpPr>
        <p:spPr>
          <a:xfrm>
            <a:off x="10568093" y="5524500"/>
            <a:ext cx="882228" cy="504612"/>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1C232"/>
                </a:solidFill>
                <a:latin typeface="Arial"/>
              </a:rPr>
              <a:t>57</a:t>
            </a:r>
          </a:p>
        </p:txBody>
      </p:sp>
      <p:pic>
        <p:nvPicPr>
          <p:cNvPr id="435" name="Google Shape;435;p67"/>
          <p:cNvPicPr preferRelativeResize="0"/>
          <p:nvPr/>
        </p:nvPicPr>
        <p:blipFill rotWithShape="1">
          <a:blip r:embed="rId4">
            <a:alphaModFix/>
          </a:blip>
          <a:srcRect b="0" l="0" r="0" t="0"/>
          <a:stretch/>
        </p:blipFill>
        <p:spPr>
          <a:xfrm>
            <a:off x="8139007" y="2252980"/>
            <a:ext cx="799253" cy="555413"/>
          </a:xfrm>
          <a:prstGeom prst="rect">
            <a:avLst/>
          </a:prstGeom>
          <a:noFill/>
          <a:ln cap="flat" cmpd="sng" w="9525">
            <a:solidFill>
              <a:srgbClr val="9B9B9B"/>
            </a:solidFill>
            <a:prstDash val="solid"/>
            <a:round/>
            <a:headEnd len="sm" w="sm" type="none"/>
            <a:tailEnd len="sm" w="sm" type="none"/>
          </a:ln>
        </p:spPr>
      </p:pic>
      <p:pic>
        <p:nvPicPr>
          <p:cNvPr id="436" name="Google Shape;436;p67"/>
          <p:cNvPicPr preferRelativeResize="0"/>
          <p:nvPr/>
        </p:nvPicPr>
        <p:blipFill rotWithShape="1">
          <a:blip r:embed="rId5">
            <a:alphaModFix/>
          </a:blip>
          <a:srcRect b="0" l="0" r="0" t="0"/>
          <a:stretch/>
        </p:blipFill>
        <p:spPr>
          <a:xfrm>
            <a:off x="7276253" y="2881207"/>
            <a:ext cx="914400" cy="672254"/>
          </a:xfrm>
          <a:prstGeom prst="rect">
            <a:avLst/>
          </a:prstGeom>
          <a:noFill/>
          <a:ln>
            <a:noFill/>
          </a:ln>
        </p:spPr>
      </p:pic>
      <p:pic>
        <p:nvPicPr>
          <p:cNvPr id="437" name="Google Shape;437;p67"/>
          <p:cNvPicPr preferRelativeResize="0"/>
          <p:nvPr/>
        </p:nvPicPr>
        <p:blipFill rotWithShape="1">
          <a:blip r:embed="rId6">
            <a:alphaModFix/>
          </a:blip>
          <a:srcRect b="0" l="0" r="0" t="0"/>
          <a:stretch/>
        </p:blipFill>
        <p:spPr>
          <a:xfrm>
            <a:off x="8938260" y="1516380"/>
            <a:ext cx="1117600" cy="736600"/>
          </a:xfrm>
          <a:prstGeom prst="rect">
            <a:avLst/>
          </a:prstGeom>
          <a:noFill/>
          <a:ln>
            <a:noFill/>
          </a:ln>
        </p:spPr>
      </p:pic>
      <p:pic>
        <p:nvPicPr>
          <p:cNvPr id="438" name="Google Shape;438;p67"/>
          <p:cNvPicPr preferRelativeResize="0"/>
          <p:nvPr/>
        </p:nvPicPr>
        <p:blipFill rotWithShape="1">
          <a:blip r:embed="rId7">
            <a:alphaModFix/>
          </a:blip>
          <a:srcRect b="0" l="0" r="0" t="0"/>
          <a:stretch/>
        </p:blipFill>
        <p:spPr>
          <a:xfrm>
            <a:off x="7265247" y="3553460"/>
            <a:ext cx="1055793" cy="632460"/>
          </a:xfrm>
          <a:prstGeom prst="rect">
            <a:avLst/>
          </a:prstGeom>
          <a:noFill/>
          <a:ln>
            <a:noFill/>
          </a:ln>
        </p:spPr>
      </p:pic>
      <p:pic>
        <p:nvPicPr>
          <p:cNvPr id="439" name="Google Shape;439;p67"/>
          <p:cNvPicPr preferRelativeResize="0"/>
          <p:nvPr/>
        </p:nvPicPr>
        <p:blipFill rotWithShape="1">
          <a:blip r:embed="rId8">
            <a:alphaModFix/>
          </a:blip>
          <a:srcRect b="0" l="0" r="0" t="0"/>
          <a:stretch/>
        </p:blipFill>
        <p:spPr>
          <a:xfrm>
            <a:off x="8139007" y="4185920"/>
            <a:ext cx="945727" cy="653627"/>
          </a:xfrm>
          <a:prstGeom prst="rect">
            <a:avLst/>
          </a:prstGeom>
          <a:noFill/>
          <a:ln>
            <a:noFill/>
          </a:ln>
        </p:spPr>
      </p:pic>
      <p:pic>
        <p:nvPicPr>
          <p:cNvPr descr="https://lh6.googleusercontent.com/rQF9IhcrUiAsmWUsuhV-19WzdecYzG9wy1-evE7ofgSNp09esq7I0_ZktMZJWVXgWr3KVzvO-vNUtyOwqgQrpUKer6wxD0qchn3h6x3e7SfFs_LFZ_Bj3p_lqzHLgZSkUPIKIyC-zA0" id="440" name="Google Shape;440;p67"/>
          <p:cNvPicPr preferRelativeResize="0"/>
          <p:nvPr/>
        </p:nvPicPr>
        <p:blipFill rotWithShape="1">
          <a:blip r:embed="rId9">
            <a:alphaModFix/>
          </a:blip>
          <a:srcRect b="0" l="0" r="0" t="0"/>
          <a:stretch/>
        </p:blipFill>
        <p:spPr>
          <a:xfrm>
            <a:off x="9084733" y="4780280"/>
            <a:ext cx="1270000" cy="623147"/>
          </a:xfrm>
          <a:prstGeom prst="rect">
            <a:avLst/>
          </a:prstGeom>
          <a:noFill/>
          <a:ln>
            <a:noFill/>
          </a:ln>
        </p:spPr>
      </p:pic>
      <p:pic>
        <p:nvPicPr>
          <p:cNvPr id="441" name="Google Shape;441;p67"/>
          <p:cNvPicPr preferRelativeResize="0"/>
          <p:nvPr/>
        </p:nvPicPr>
        <p:blipFill rotWithShape="1">
          <a:blip r:embed="rId10">
            <a:alphaModFix/>
          </a:blip>
          <a:srcRect b="0" l="0" r="0" t="0"/>
          <a:stretch/>
        </p:blipFill>
        <p:spPr>
          <a:xfrm>
            <a:off x="10055860" y="805180"/>
            <a:ext cx="1172633" cy="711200"/>
          </a:xfrm>
          <a:prstGeom prst="rect">
            <a:avLst/>
          </a:prstGeom>
          <a:noFill/>
          <a:ln>
            <a:noFill/>
          </a:ln>
        </p:spPr>
      </p:pic>
      <p:sp>
        <p:nvSpPr>
          <p:cNvPr id="442" name="Google Shape;442;p67"/>
          <p:cNvSpPr txBox="1"/>
          <p:nvPr>
            <p:ph type="title"/>
          </p:nvPr>
        </p:nvSpPr>
        <p:spPr>
          <a:xfrm>
            <a:off x="838200" y="208280"/>
            <a:ext cx="10728000" cy="744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1E4E79"/>
              </a:buClr>
              <a:buSzPts val="4400"/>
              <a:buFont typeface="Calibri"/>
              <a:buNone/>
            </a:pPr>
            <a:r>
              <a:rPr lang="pt-PT" sz="4300">
                <a:solidFill>
                  <a:srgbClr val="0070C0"/>
                </a:solidFill>
              </a:rPr>
              <a:t>Ensembl Plants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68"/>
          <p:cNvSpPr/>
          <p:nvPr/>
        </p:nvSpPr>
        <p:spPr>
          <a:xfrm>
            <a:off x="5977217" y="3244335"/>
            <a:ext cx="237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Calibri"/>
                <a:ea typeface="Calibri"/>
                <a:cs typeface="Calibri"/>
                <a:sym typeface="Calibri"/>
              </a:rPr>
              <a:t> </a:t>
            </a:r>
            <a:endParaRPr b="0" i="0" sz="1500" u="none" cap="none" strike="noStrike">
              <a:solidFill>
                <a:srgbClr val="000000"/>
              </a:solidFill>
              <a:latin typeface="Arial"/>
              <a:ea typeface="Arial"/>
              <a:cs typeface="Arial"/>
              <a:sym typeface="Arial"/>
            </a:endParaRPr>
          </a:p>
        </p:txBody>
      </p:sp>
      <p:sp>
        <p:nvSpPr>
          <p:cNvPr id="448" name="Google Shape;448;p68"/>
          <p:cNvSpPr/>
          <p:nvPr/>
        </p:nvSpPr>
        <p:spPr>
          <a:xfrm>
            <a:off x="5977217" y="3244335"/>
            <a:ext cx="237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Calibri"/>
                <a:ea typeface="Calibri"/>
                <a:cs typeface="Calibri"/>
                <a:sym typeface="Calibri"/>
              </a:rPr>
              <a:t> </a:t>
            </a:r>
            <a:endParaRPr b="0" i="0" sz="1500" u="none" cap="none" strike="noStrike">
              <a:solidFill>
                <a:srgbClr val="000000"/>
              </a:solidFill>
              <a:latin typeface="Arial"/>
              <a:ea typeface="Arial"/>
              <a:cs typeface="Arial"/>
              <a:sym typeface="Arial"/>
            </a:endParaRPr>
          </a:p>
        </p:txBody>
      </p:sp>
      <p:sp>
        <p:nvSpPr>
          <p:cNvPr id="449" name="Google Shape;449;p68"/>
          <p:cNvSpPr/>
          <p:nvPr/>
        </p:nvSpPr>
        <p:spPr>
          <a:xfrm>
            <a:off x="5977217" y="3244335"/>
            <a:ext cx="237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0" i="0" lang="pt-PT" sz="1900" u="none" cap="none" strike="noStrike">
                <a:solidFill>
                  <a:schemeClr val="dk1"/>
                </a:solidFill>
                <a:latin typeface="Calibri"/>
                <a:ea typeface="Calibri"/>
                <a:cs typeface="Calibri"/>
                <a:sym typeface="Calibri"/>
              </a:rPr>
              <a:t> </a:t>
            </a:r>
            <a:endParaRPr b="0" i="0" sz="1500" u="none" cap="none" strike="noStrike">
              <a:solidFill>
                <a:srgbClr val="000000"/>
              </a:solidFill>
              <a:latin typeface="Arial"/>
              <a:ea typeface="Arial"/>
              <a:cs typeface="Arial"/>
              <a:sym typeface="Arial"/>
            </a:endParaRPr>
          </a:p>
        </p:txBody>
      </p:sp>
      <p:pic>
        <p:nvPicPr>
          <p:cNvPr id="450" name="Google Shape;450;p68"/>
          <p:cNvPicPr preferRelativeResize="0"/>
          <p:nvPr/>
        </p:nvPicPr>
        <p:blipFill rotWithShape="1">
          <a:blip r:embed="rId3">
            <a:alphaModFix/>
          </a:blip>
          <a:srcRect b="0" l="0" r="0" t="0"/>
          <a:stretch/>
        </p:blipFill>
        <p:spPr>
          <a:xfrm>
            <a:off x="1723745" y="404812"/>
            <a:ext cx="8982075" cy="6048375"/>
          </a:xfrm>
          <a:prstGeom prst="rect">
            <a:avLst/>
          </a:prstGeom>
          <a:noFill/>
          <a:ln>
            <a:noFill/>
          </a:ln>
        </p:spPr>
      </p:pic>
      <p:sp>
        <p:nvSpPr>
          <p:cNvPr id="451" name="Google Shape;451;p68"/>
          <p:cNvSpPr/>
          <p:nvPr/>
        </p:nvSpPr>
        <p:spPr>
          <a:xfrm>
            <a:off x="9027941" y="257452"/>
            <a:ext cx="1677900" cy="1642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452" name="Google Shape;452;p68"/>
          <p:cNvSpPr/>
          <p:nvPr/>
        </p:nvSpPr>
        <p:spPr>
          <a:xfrm>
            <a:off x="2212340" y="4329853"/>
            <a:ext cx="2157900" cy="3411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69"/>
          <p:cNvPicPr preferRelativeResize="0"/>
          <p:nvPr/>
        </p:nvPicPr>
        <p:blipFill rotWithShape="1">
          <a:blip r:embed="rId3">
            <a:alphaModFix/>
          </a:blip>
          <a:srcRect b="0" l="0" r="0" t="0"/>
          <a:stretch/>
        </p:blipFill>
        <p:spPr>
          <a:xfrm>
            <a:off x="203200" y="1557867"/>
            <a:ext cx="11655213" cy="4323080"/>
          </a:xfrm>
          <a:prstGeom prst="rect">
            <a:avLst/>
          </a:prstGeom>
          <a:noFill/>
          <a:ln>
            <a:noFill/>
          </a:ln>
        </p:spPr>
      </p:pic>
      <p:sp>
        <p:nvSpPr>
          <p:cNvPr id="458" name="Google Shape;458;p69"/>
          <p:cNvSpPr txBox="1"/>
          <p:nvPr/>
        </p:nvSpPr>
        <p:spPr>
          <a:xfrm>
            <a:off x="4839233" y="2476900"/>
            <a:ext cx="10596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pic>
        <p:nvPicPr>
          <p:cNvPr id="459" name="Google Shape;459;p69"/>
          <p:cNvPicPr preferRelativeResize="0"/>
          <p:nvPr/>
        </p:nvPicPr>
        <p:blipFill rotWithShape="1">
          <a:blip r:embed="rId4">
            <a:alphaModFix/>
          </a:blip>
          <a:srcRect b="0" l="0" r="0" t="0"/>
          <a:stretch/>
        </p:blipFill>
        <p:spPr>
          <a:xfrm>
            <a:off x="4547447" y="2586567"/>
            <a:ext cx="1422400" cy="997373"/>
          </a:xfrm>
          <a:prstGeom prst="rect">
            <a:avLst/>
          </a:prstGeom>
          <a:noFill/>
          <a:ln>
            <a:noFill/>
          </a:ln>
        </p:spPr>
      </p:pic>
      <p:pic>
        <p:nvPicPr>
          <p:cNvPr id="460" name="Google Shape;460;p69"/>
          <p:cNvPicPr preferRelativeResize="0"/>
          <p:nvPr/>
        </p:nvPicPr>
        <p:blipFill rotWithShape="1">
          <a:blip r:embed="rId4">
            <a:alphaModFix/>
          </a:blip>
          <a:srcRect b="0" l="0" r="0" t="0"/>
          <a:stretch/>
        </p:blipFill>
        <p:spPr>
          <a:xfrm>
            <a:off x="4408593" y="4028440"/>
            <a:ext cx="1464734" cy="1297093"/>
          </a:xfrm>
          <a:prstGeom prst="rect">
            <a:avLst/>
          </a:prstGeom>
          <a:noFill/>
          <a:ln>
            <a:noFill/>
          </a:ln>
        </p:spPr>
      </p:pic>
      <p:pic>
        <p:nvPicPr>
          <p:cNvPr id="461" name="Google Shape;461;p69"/>
          <p:cNvPicPr preferRelativeResize="0"/>
          <p:nvPr/>
        </p:nvPicPr>
        <p:blipFill rotWithShape="1">
          <a:blip r:embed="rId4">
            <a:alphaModFix/>
          </a:blip>
          <a:srcRect b="0" l="0" r="0" t="0"/>
          <a:stretch/>
        </p:blipFill>
        <p:spPr>
          <a:xfrm>
            <a:off x="10439313" y="4123433"/>
            <a:ext cx="1228566" cy="919300"/>
          </a:xfrm>
          <a:prstGeom prst="rect">
            <a:avLst/>
          </a:prstGeom>
          <a:noFill/>
          <a:ln>
            <a:noFill/>
          </a:ln>
        </p:spPr>
      </p:pic>
      <p:pic>
        <p:nvPicPr>
          <p:cNvPr id="462" name="Google Shape;462;p69"/>
          <p:cNvPicPr preferRelativeResize="0"/>
          <p:nvPr/>
        </p:nvPicPr>
        <p:blipFill rotWithShape="1">
          <a:blip r:embed="rId4">
            <a:alphaModFix/>
          </a:blip>
          <a:srcRect b="0" l="0" r="0" t="0"/>
          <a:stretch/>
        </p:blipFill>
        <p:spPr>
          <a:xfrm>
            <a:off x="10344487" y="1776887"/>
            <a:ext cx="1228566" cy="919300"/>
          </a:xfrm>
          <a:prstGeom prst="rect">
            <a:avLst/>
          </a:prstGeom>
          <a:noFill/>
          <a:ln>
            <a:noFill/>
          </a:ln>
        </p:spPr>
      </p:pic>
      <p:pic>
        <p:nvPicPr>
          <p:cNvPr id="463" name="Google Shape;463;p69"/>
          <p:cNvPicPr preferRelativeResize="0"/>
          <p:nvPr/>
        </p:nvPicPr>
        <p:blipFill rotWithShape="1">
          <a:blip r:embed="rId5">
            <a:alphaModFix/>
          </a:blip>
          <a:srcRect b="0" l="0" r="0" t="0"/>
          <a:stretch/>
        </p:blipFill>
        <p:spPr>
          <a:xfrm>
            <a:off x="204047" y="210820"/>
            <a:ext cx="11654366" cy="9050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3000"/>
                                        <p:tgtEl>
                                          <p:spTgt spid="459"/>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460"/>
                                        </p:tgtEl>
                                        <p:attrNameLst>
                                          <p:attrName>style.visibility</p:attrName>
                                        </p:attrNameLst>
                                      </p:cBhvr>
                                      <p:to>
                                        <p:strVal val="visible"/>
                                      </p:to>
                                    </p:set>
                                    <p:animEffect filter="fade" transition="in">
                                      <p:cBhvr>
                                        <p:cTn dur="3000"/>
                                        <p:tgtEl>
                                          <p:spTgt spid="460"/>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3000"/>
                                        <p:tgtEl>
                                          <p:spTgt spid="462"/>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3000"/>
                                        <p:tgtEl>
                                          <p:spTgt spid="4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0"/>
          <p:cNvPicPr preferRelativeResize="0"/>
          <p:nvPr/>
        </p:nvPicPr>
        <p:blipFill rotWithShape="1">
          <a:blip r:embed="rId3">
            <a:alphaModFix/>
          </a:blip>
          <a:srcRect b="0" l="0" r="0" t="0"/>
          <a:stretch/>
        </p:blipFill>
        <p:spPr>
          <a:xfrm>
            <a:off x="203200" y="1557867"/>
            <a:ext cx="11655213" cy="4323080"/>
          </a:xfrm>
          <a:prstGeom prst="rect">
            <a:avLst/>
          </a:prstGeom>
          <a:noFill/>
          <a:ln>
            <a:noFill/>
          </a:ln>
        </p:spPr>
      </p:pic>
      <p:sp>
        <p:nvSpPr>
          <p:cNvPr id="469" name="Google Shape;469;p70"/>
          <p:cNvSpPr txBox="1"/>
          <p:nvPr/>
        </p:nvSpPr>
        <p:spPr>
          <a:xfrm>
            <a:off x="4839233" y="2476900"/>
            <a:ext cx="10596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pic>
        <p:nvPicPr>
          <p:cNvPr id="470" name="Google Shape;470;p70"/>
          <p:cNvPicPr preferRelativeResize="0"/>
          <p:nvPr/>
        </p:nvPicPr>
        <p:blipFill rotWithShape="1">
          <a:blip r:embed="rId4">
            <a:alphaModFix/>
          </a:blip>
          <a:srcRect b="0" l="0" r="0" t="0"/>
          <a:stretch/>
        </p:blipFill>
        <p:spPr>
          <a:xfrm>
            <a:off x="4547447" y="2586567"/>
            <a:ext cx="1422400" cy="997373"/>
          </a:xfrm>
          <a:prstGeom prst="rect">
            <a:avLst/>
          </a:prstGeom>
          <a:noFill/>
          <a:ln>
            <a:noFill/>
          </a:ln>
        </p:spPr>
      </p:pic>
      <p:pic>
        <p:nvPicPr>
          <p:cNvPr id="471" name="Google Shape;471;p70"/>
          <p:cNvPicPr preferRelativeResize="0"/>
          <p:nvPr/>
        </p:nvPicPr>
        <p:blipFill rotWithShape="1">
          <a:blip r:embed="rId5">
            <a:alphaModFix/>
          </a:blip>
          <a:srcRect b="0" l="0" r="0" t="0"/>
          <a:stretch/>
        </p:blipFill>
        <p:spPr>
          <a:xfrm>
            <a:off x="203200" y="195580"/>
            <a:ext cx="11654366" cy="9050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1"/>
          <p:cNvSpPr txBox="1"/>
          <p:nvPr>
            <p:ph type="title"/>
          </p:nvPr>
        </p:nvSpPr>
        <p:spPr>
          <a:xfrm>
            <a:off x="341207" y="208280"/>
            <a:ext cx="11473200" cy="1120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pt-PT" sz="4800">
                <a:solidFill>
                  <a:srgbClr val="0070C0"/>
                </a:solidFill>
              </a:rPr>
              <a:t>The Ensembl Plants Genome Browser</a:t>
            </a:r>
            <a:endParaRPr/>
          </a:p>
        </p:txBody>
      </p:sp>
      <p:pic>
        <p:nvPicPr>
          <p:cNvPr id="477" name="Google Shape;477;p71"/>
          <p:cNvPicPr preferRelativeResize="0"/>
          <p:nvPr/>
        </p:nvPicPr>
        <p:blipFill rotWithShape="1">
          <a:blip r:embed="rId3">
            <a:alphaModFix/>
          </a:blip>
          <a:srcRect b="0" l="0" r="0" t="0"/>
          <a:stretch/>
        </p:blipFill>
        <p:spPr>
          <a:xfrm>
            <a:off x="709507" y="2511213"/>
            <a:ext cx="10580794" cy="3605953"/>
          </a:xfrm>
          <a:prstGeom prst="rect">
            <a:avLst/>
          </a:prstGeom>
          <a:noFill/>
          <a:ln cap="flat" cmpd="sng" w="9525">
            <a:solidFill>
              <a:schemeClr val="dk2"/>
            </a:solidFill>
            <a:prstDash val="solid"/>
            <a:round/>
            <a:headEnd len="sm" w="sm" type="none"/>
            <a:tailEnd len="sm" w="sm" type="none"/>
          </a:ln>
        </p:spPr>
      </p:pic>
      <p:sp>
        <p:nvSpPr>
          <p:cNvPr id="478" name="Google Shape;478;p71"/>
          <p:cNvSpPr/>
          <p:nvPr/>
        </p:nvSpPr>
        <p:spPr>
          <a:xfrm>
            <a:off x="5822527" y="1193587"/>
            <a:ext cx="1412100" cy="702300"/>
          </a:xfrm>
          <a:prstGeom prst="wedgeRectCallout">
            <a:avLst>
              <a:gd fmla="val -49100" name="adj1"/>
              <a:gd fmla="val 189903"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0" i="0" lang="pt-PT" sz="2700" u="none" cap="none" strike="noStrike">
                <a:solidFill>
                  <a:srgbClr val="000000"/>
                </a:solidFill>
                <a:latin typeface="Arial"/>
                <a:ea typeface="Arial"/>
                <a:cs typeface="Arial"/>
                <a:sym typeface="Arial"/>
              </a:rPr>
              <a:t>Intron</a:t>
            </a:r>
            <a:endParaRPr sz="1900"/>
          </a:p>
        </p:txBody>
      </p:sp>
      <p:sp>
        <p:nvSpPr>
          <p:cNvPr id="479" name="Google Shape;479;p71"/>
          <p:cNvSpPr/>
          <p:nvPr/>
        </p:nvSpPr>
        <p:spPr>
          <a:xfrm>
            <a:off x="8569960" y="1537333"/>
            <a:ext cx="1412100" cy="702300"/>
          </a:xfrm>
          <a:prstGeom prst="wedgeRectCallout">
            <a:avLst>
              <a:gd fmla="val -125012" name="adj1"/>
              <a:gd fmla="val 228114"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0" i="0" lang="pt-PT" sz="2700" u="none" cap="none" strike="noStrike">
                <a:solidFill>
                  <a:srgbClr val="000000"/>
                </a:solidFill>
                <a:latin typeface="Arial"/>
                <a:ea typeface="Arial"/>
                <a:cs typeface="Arial"/>
                <a:sym typeface="Arial"/>
              </a:rPr>
              <a:t>Coding exon</a:t>
            </a:r>
            <a:endParaRPr sz="1900"/>
          </a:p>
        </p:txBody>
      </p:sp>
      <p:sp>
        <p:nvSpPr>
          <p:cNvPr id="480" name="Google Shape;480;p71"/>
          <p:cNvSpPr/>
          <p:nvPr/>
        </p:nvSpPr>
        <p:spPr>
          <a:xfrm>
            <a:off x="341207" y="1537547"/>
            <a:ext cx="2075100" cy="906900"/>
          </a:xfrm>
          <a:prstGeom prst="wedgeRectCallout">
            <a:avLst>
              <a:gd fmla="val 46572" name="adj1"/>
              <a:gd fmla="val 126003"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pt-PT" sz="1600" u="none" cap="none" strike="noStrike">
                <a:solidFill>
                  <a:srgbClr val="000000"/>
                </a:solidFill>
                <a:latin typeface="Arial"/>
                <a:ea typeface="Arial"/>
                <a:cs typeface="Arial"/>
                <a:sym typeface="Arial"/>
              </a:rPr>
              <a:t>Genes from different shown in different colours</a:t>
            </a:r>
            <a:endParaRPr sz="1900"/>
          </a:p>
        </p:txBody>
      </p:sp>
      <p:sp>
        <p:nvSpPr>
          <p:cNvPr id="481" name="Google Shape;481;p71"/>
          <p:cNvSpPr/>
          <p:nvPr/>
        </p:nvSpPr>
        <p:spPr>
          <a:xfrm>
            <a:off x="3279140" y="1639993"/>
            <a:ext cx="1681500" cy="702900"/>
          </a:xfrm>
          <a:prstGeom prst="wedgeRectCallout">
            <a:avLst>
              <a:gd fmla="val 71148" name="adj1"/>
              <a:gd fmla="val 257228"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0" i="0" lang="pt-PT" sz="1900" u="none" cap="none" strike="noStrike">
                <a:solidFill>
                  <a:srgbClr val="000000"/>
                </a:solidFill>
                <a:latin typeface="Arial"/>
                <a:ea typeface="Arial"/>
                <a:cs typeface="Arial"/>
                <a:sym typeface="Arial"/>
              </a:rPr>
              <a:t>Non-coding exons</a:t>
            </a:r>
            <a:endParaRPr sz="1900"/>
          </a:p>
        </p:txBody>
      </p:sp>
      <p:sp>
        <p:nvSpPr>
          <p:cNvPr id="482" name="Google Shape;482;p71"/>
          <p:cNvSpPr/>
          <p:nvPr/>
        </p:nvSpPr>
        <p:spPr>
          <a:xfrm>
            <a:off x="8569960" y="3455247"/>
            <a:ext cx="1695300" cy="702900"/>
          </a:xfrm>
          <a:prstGeom prst="wedgeRectCallout">
            <a:avLst>
              <a:gd fmla="val -8541" name="adj1"/>
              <a:gd fmla="val 104578"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0" i="0" lang="pt-PT" sz="2700" u="none" cap="none" strike="noStrike">
                <a:solidFill>
                  <a:srgbClr val="000000"/>
                </a:solidFill>
                <a:latin typeface="Arial"/>
                <a:ea typeface="Arial"/>
                <a:cs typeface="Arial"/>
                <a:sym typeface="Arial"/>
              </a:rPr>
              <a:t>Variants</a:t>
            </a:r>
            <a:endParaRPr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72"/>
          <p:cNvPicPr preferRelativeResize="0"/>
          <p:nvPr/>
        </p:nvPicPr>
        <p:blipFill rotWithShape="1">
          <a:blip r:embed="rId3">
            <a:alphaModFix/>
          </a:blip>
          <a:srcRect b="0" l="0" r="0" t="0"/>
          <a:stretch/>
        </p:blipFill>
        <p:spPr>
          <a:xfrm>
            <a:off x="203200" y="1557867"/>
            <a:ext cx="11655213" cy="4323080"/>
          </a:xfrm>
          <a:prstGeom prst="rect">
            <a:avLst/>
          </a:prstGeom>
          <a:noFill/>
          <a:ln>
            <a:noFill/>
          </a:ln>
        </p:spPr>
      </p:pic>
      <p:sp>
        <p:nvSpPr>
          <p:cNvPr id="488" name="Google Shape;488;p72"/>
          <p:cNvSpPr txBox="1"/>
          <p:nvPr/>
        </p:nvSpPr>
        <p:spPr>
          <a:xfrm>
            <a:off x="4839233" y="2476900"/>
            <a:ext cx="10596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pic>
        <p:nvPicPr>
          <p:cNvPr id="489" name="Google Shape;489;p72"/>
          <p:cNvPicPr preferRelativeResize="0"/>
          <p:nvPr/>
        </p:nvPicPr>
        <p:blipFill rotWithShape="1">
          <a:blip r:embed="rId4">
            <a:alphaModFix/>
          </a:blip>
          <a:srcRect b="0" l="0" r="0" t="0"/>
          <a:stretch/>
        </p:blipFill>
        <p:spPr>
          <a:xfrm>
            <a:off x="10270913" y="1703493"/>
            <a:ext cx="1422400" cy="997373"/>
          </a:xfrm>
          <a:prstGeom prst="rect">
            <a:avLst/>
          </a:prstGeom>
          <a:noFill/>
          <a:ln>
            <a:noFill/>
          </a:ln>
        </p:spPr>
      </p:pic>
      <p:pic>
        <p:nvPicPr>
          <p:cNvPr id="490" name="Google Shape;490;p72"/>
          <p:cNvPicPr preferRelativeResize="0"/>
          <p:nvPr/>
        </p:nvPicPr>
        <p:blipFill rotWithShape="1">
          <a:blip r:embed="rId5">
            <a:alphaModFix/>
          </a:blip>
          <a:srcRect b="0" l="0" r="0" t="0"/>
          <a:stretch/>
        </p:blipFill>
        <p:spPr>
          <a:xfrm>
            <a:off x="203200" y="195580"/>
            <a:ext cx="11654366" cy="9050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73"/>
          <p:cNvPicPr preferRelativeResize="0"/>
          <p:nvPr/>
        </p:nvPicPr>
        <p:blipFill rotWithShape="1">
          <a:blip r:embed="rId3">
            <a:alphaModFix/>
          </a:blip>
          <a:srcRect b="0" l="0" r="0" t="0"/>
          <a:stretch/>
        </p:blipFill>
        <p:spPr>
          <a:xfrm>
            <a:off x="736600" y="1330113"/>
            <a:ext cx="10516444" cy="4823459"/>
          </a:xfrm>
          <a:prstGeom prst="rect">
            <a:avLst/>
          </a:prstGeom>
          <a:noFill/>
          <a:ln>
            <a:noFill/>
          </a:ln>
        </p:spPr>
      </p:pic>
      <p:sp>
        <p:nvSpPr>
          <p:cNvPr id="496" name="Google Shape;496;p73"/>
          <p:cNvSpPr txBox="1"/>
          <p:nvPr>
            <p:ph type="title"/>
          </p:nvPr>
        </p:nvSpPr>
        <p:spPr>
          <a:xfrm>
            <a:off x="736600" y="142240"/>
            <a:ext cx="10515600" cy="915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pt-PT" sz="4800">
                <a:solidFill>
                  <a:srgbClr val="0070C0"/>
                </a:solidFill>
              </a:rPr>
              <a:t>From Genome Browser to Gene</a:t>
            </a:r>
            <a:endParaRPr/>
          </a:p>
        </p:txBody>
      </p:sp>
      <p:sp>
        <p:nvSpPr>
          <p:cNvPr id="497" name="Google Shape;497;p73"/>
          <p:cNvSpPr/>
          <p:nvPr/>
        </p:nvSpPr>
        <p:spPr>
          <a:xfrm>
            <a:off x="6742853" y="2371513"/>
            <a:ext cx="2193600" cy="907500"/>
          </a:xfrm>
          <a:prstGeom prst="wedgeRectCallout">
            <a:avLst>
              <a:gd fmla="val -118622" name="adj1"/>
              <a:gd fmla="val -21175"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0" i="0" lang="pt-PT" sz="2700" u="none" cap="none" strike="noStrike">
                <a:solidFill>
                  <a:srgbClr val="000000"/>
                </a:solidFill>
                <a:latin typeface="Arial"/>
                <a:ea typeface="Arial"/>
                <a:cs typeface="Arial"/>
                <a:sym typeface="Arial"/>
              </a:rPr>
              <a:t>Transcript info</a:t>
            </a:r>
            <a:endParaRPr b="0" i="0" sz="2700" u="none" cap="none" strike="noStrike">
              <a:solidFill>
                <a:srgbClr val="000000"/>
              </a:solidFill>
              <a:latin typeface="Arial"/>
              <a:ea typeface="Arial"/>
              <a:cs typeface="Arial"/>
              <a:sym typeface="Arial"/>
            </a:endParaRPr>
          </a:p>
        </p:txBody>
      </p:sp>
      <p:sp>
        <p:nvSpPr>
          <p:cNvPr id="498" name="Google Shape;498;p73"/>
          <p:cNvSpPr/>
          <p:nvPr/>
        </p:nvSpPr>
        <p:spPr>
          <a:xfrm>
            <a:off x="9690653" y="3059333"/>
            <a:ext cx="1893600" cy="848700"/>
          </a:xfrm>
          <a:prstGeom prst="wedgeRectCallout">
            <a:avLst>
              <a:gd fmla="val -88502" name="adj1"/>
              <a:gd fmla="val 102686"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0" i="0" lang="pt-PT" sz="2700" u="none" cap="none" strike="noStrike">
                <a:solidFill>
                  <a:srgbClr val="000000"/>
                </a:solidFill>
                <a:latin typeface="Arial"/>
                <a:ea typeface="Arial"/>
                <a:cs typeface="Arial"/>
                <a:sym typeface="Arial"/>
              </a:rPr>
              <a:t>Genome browser</a:t>
            </a:r>
            <a:endParaRPr b="0" i="0" sz="2700" u="none" cap="none" strike="noStrike">
              <a:solidFill>
                <a:srgbClr val="000000"/>
              </a:solidFill>
              <a:latin typeface="Arial"/>
              <a:ea typeface="Arial"/>
              <a:cs typeface="Arial"/>
              <a:sym typeface="Arial"/>
            </a:endParaRPr>
          </a:p>
        </p:txBody>
      </p:sp>
      <p:sp>
        <p:nvSpPr>
          <p:cNvPr id="499" name="Google Shape;499;p73"/>
          <p:cNvSpPr/>
          <p:nvPr/>
        </p:nvSpPr>
        <p:spPr>
          <a:xfrm>
            <a:off x="7524327" y="962447"/>
            <a:ext cx="1412100" cy="702300"/>
          </a:xfrm>
          <a:prstGeom prst="wedgeRectCallout">
            <a:avLst>
              <a:gd fmla="val -187553" name="adj1"/>
              <a:gd fmla="val 55261"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700"/>
              <a:buFont typeface="Arial"/>
              <a:buNone/>
            </a:pPr>
            <a:r>
              <a:rPr b="0" i="0" lang="pt-PT" sz="2700" u="none" cap="none" strike="noStrike">
                <a:solidFill>
                  <a:srgbClr val="000000"/>
                </a:solidFill>
                <a:latin typeface="Arial"/>
                <a:ea typeface="Arial"/>
                <a:cs typeface="Arial"/>
                <a:sym typeface="Arial"/>
              </a:rPr>
              <a:t>Gene info</a:t>
            </a:r>
            <a:endParaRPr b="0" i="0" sz="27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id="504" name="Google Shape;504;p74"/>
          <p:cNvPicPr preferRelativeResize="0"/>
          <p:nvPr/>
        </p:nvPicPr>
        <p:blipFill rotWithShape="1">
          <a:blip r:embed="rId3">
            <a:alphaModFix/>
          </a:blip>
          <a:srcRect b="0" l="0" r="0" t="0"/>
          <a:stretch/>
        </p:blipFill>
        <p:spPr>
          <a:xfrm>
            <a:off x="227753" y="1698413"/>
            <a:ext cx="11037147" cy="4472093"/>
          </a:xfrm>
          <a:prstGeom prst="rect">
            <a:avLst/>
          </a:prstGeom>
          <a:noFill/>
          <a:ln cap="flat" cmpd="sng" w="9525">
            <a:solidFill>
              <a:schemeClr val="dk2"/>
            </a:solidFill>
            <a:prstDash val="solid"/>
            <a:round/>
            <a:headEnd len="sm" w="sm" type="none"/>
            <a:tailEnd len="sm" w="sm" type="none"/>
          </a:ln>
        </p:spPr>
      </p:pic>
      <p:sp>
        <p:nvSpPr>
          <p:cNvPr id="505" name="Google Shape;505;p74"/>
          <p:cNvSpPr txBox="1"/>
          <p:nvPr>
            <p:ph type="title"/>
          </p:nvPr>
        </p:nvSpPr>
        <p:spPr>
          <a:xfrm>
            <a:off x="1412051" y="207967"/>
            <a:ext cx="94488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pt-PT" sz="4800">
                <a:solidFill>
                  <a:srgbClr val="0070C0"/>
                </a:solidFill>
              </a:rPr>
              <a:t>From Gene to Transcript</a:t>
            </a:r>
            <a:endParaRPr/>
          </a:p>
        </p:txBody>
      </p:sp>
      <p:sp>
        <p:nvSpPr>
          <p:cNvPr id="506" name="Google Shape;506;p74"/>
          <p:cNvSpPr/>
          <p:nvPr/>
        </p:nvSpPr>
        <p:spPr>
          <a:xfrm>
            <a:off x="227533" y="922300"/>
            <a:ext cx="1787700" cy="776400"/>
          </a:xfrm>
          <a:prstGeom prst="wedgeRectCallout">
            <a:avLst>
              <a:gd fmla="val 23637" name="adj1"/>
              <a:gd fmla="val 104933"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pt-PT" sz="2400" u="none" cap="none" strike="noStrike">
                <a:solidFill>
                  <a:srgbClr val="000000"/>
                </a:solidFill>
                <a:latin typeface="Arial"/>
                <a:ea typeface="Arial"/>
                <a:cs typeface="Arial"/>
                <a:sym typeface="Arial"/>
              </a:rPr>
              <a:t>Sequence information</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7"/>
          <p:cNvSpPr txBox="1"/>
          <p:nvPr>
            <p:ph type="title"/>
          </p:nvPr>
        </p:nvSpPr>
        <p:spPr>
          <a:xfrm>
            <a:off x="719403" y="332656"/>
            <a:ext cx="108711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pt-PT"/>
              <a:t>Agenda</a:t>
            </a:r>
            <a:endParaRPr/>
          </a:p>
        </p:txBody>
      </p:sp>
      <p:sp>
        <p:nvSpPr>
          <p:cNvPr id="331" name="Google Shape;331;p57"/>
          <p:cNvSpPr txBox="1"/>
          <p:nvPr>
            <p:ph idx="1" type="body"/>
          </p:nvPr>
        </p:nvSpPr>
        <p:spPr>
          <a:xfrm>
            <a:off x="711200" y="861850"/>
            <a:ext cx="10399386" cy="5376112"/>
          </a:xfrm>
          <a:prstGeom prst="rect">
            <a:avLst/>
          </a:prstGeom>
          <a:noFill/>
          <a:ln>
            <a:noFill/>
          </a:ln>
        </p:spPr>
        <p:txBody>
          <a:bodyPr anchorCtr="0" anchor="t" bIns="0" lIns="0" spcFirstLastPara="1" rIns="0" wrap="square" tIns="0">
            <a:noAutofit/>
          </a:bodyPr>
          <a:lstStyle/>
          <a:p>
            <a:pPr indent="0" lvl="0" marL="127000" rtl="0" algn="l">
              <a:lnSpc>
                <a:spcPct val="100000"/>
              </a:lnSpc>
              <a:spcBef>
                <a:spcPts val="360"/>
              </a:spcBef>
              <a:spcAft>
                <a:spcPts val="0"/>
              </a:spcAft>
              <a:buSzPts val="1600"/>
              <a:buNone/>
            </a:pPr>
            <a:r>
              <a:t/>
            </a:r>
            <a:endParaRPr sz="2000">
              <a:solidFill>
                <a:schemeClr val="dk1"/>
              </a:solidFill>
            </a:endParaRPr>
          </a:p>
          <a:p>
            <a:pPr indent="-330200" lvl="0" marL="457200" rtl="0" algn="l">
              <a:lnSpc>
                <a:spcPct val="100000"/>
              </a:lnSpc>
              <a:spcBef>
                <a:spcPts val="360"/>
              </a:spcBef>
              <a:spcAft>
                <a:spcPts val="0"/>
              </a:spcAft>
              <a:buSzPts val="1600"/>
              <a:buChar char="•"/>
            </a:pPr>
            <a:r>
              <a:rPr b="1" lang="pt-PT" sz="2200">
                <a:solidFill>
                  <a:schemeClr val="dk1"/>
                </a:solidFill>
              </a:rPr>
              <a:t>Introduction</a:t>
            </a:r>
            <a:r>
              <a:rPr lang="pt-PT" sz="2200">
                <a:solidFill>
                  <a:schemeClr val="dk1"/>
                </a:solidFill>
              </a:rPr>
              <a:t> </a:t>
            </a:r>
            <a:r>
              <a:rPr lang="pt-PT" sz="2000">
                <a:solidFill>
                  <a:schemeClr val="dk1"/>
                </a:solidFill>
              </a:rPr>
              <a:t>| </a:t>
            </a:r>
            <a:r>
              <a:rPr lang="pt-PT" sz="2000">
                <a:solidFill>
                  <a:srgbClr val="42558C"/>
                </a:solidFill>
              </a:rPr>
              <a:t>Pedro Barros</a:t>
            </a:r>
            <a:r>
              <a:rPr lang="pt-PT" sz="2000">
                <a:solidFill>
                  <a:schemeClr val="dk1"/>
                </a:solidFill>
              </a:rPr>
              <a:t>, </a:t>
            </a:r>
            <a:r>
              <a:rPr lang="pt-PT" sz="2000">
                <a:solidFill>
                  <a:srgbClr val="3F3F3F"/>
                </a:solidFill>
              </a:rPr>
              <a:t>ITQB NOVA, Oeiras, Portugal</a:t>
            </a:r>
            <a:endParaRPr/>
          </a:p>
          <a:p>
            <a:pPr indent="-228600" lvl="0" marL="457200" rtl="0" algn="l">
              <a:lnSpc>
                <a:spcPct val="100000"/>
              </a:lnSpc>
              <a:spcBef>
                <a:spcPts val="960"/>
              </a:spcBef>
              <a:spcAft>
                <a:spcPts val="0"/>
              </a:spcAft>
              <a:buSzPts val="1600"/>
              <a:buNone/>
            </a:pPr>
            <a:r>
              <a:t/>
            </a:r>
            <a:endParaRPr b="1" sz="800">
              <a:solidFill>
                <a:srgbClr val="3F3F3F"/>
              </a:solidFill>
            </a:endParaRPr>
          </a:p>
          <a:p>
            <a:pPr indent="-330200" lvl="0" marL="457200" rtl="0" algn="l">
              <a:lnSpc>
                <a:spcPct val="100000"/>
              </a:lnSpc>
              <a:spcBef>
                <a:spcPts val="960"/>
              </a:spcBef>
              <a:spcAft>
                <a:spcPts val="0"/>
              </a:spcAft>
              <a:buSzPts val="1600"/>
              <a:buChar char="•"/>
            </a:pPr>
            <a:r>
              <a:rPr b="1" lang="pt-PT" sz="2200">
                <a:solidFill>
                  <a:schemeClr val="dk1"/>
                </a:solidFill>
              </a:rPr>
              <a:t>Presentation of Gene Orthology Tools</a:t>
            </a:r>
            <a:r>
              <a:rPr b="1" lang="pt-PT" sz="2000">
                <a:solidFill>
                  <a:schemeClr val="dk1"/>
                </a:solidFill>
              </a:rPr>
              <a:t> </a:t>
            </a:r>
            <a:r>
              <a:rPr lang="pt-PT" sz="2000">
                <a:solidFill>
                  <a:schemeClr val="dk1"/>
                </a:solidFill>
              </a:rPr>
              <a:t>(~ 15 min + 5 min Q&amp;A) </a:t>
            </a:r>
            <a:endParaRPr/>
          </a:p>
          <a:p>
            <a:pPr indent="-330200" lvl="1" marL="914400" rtl="0" algn="l">
              <a:lnSpc>
                <a:spcPct val="100000"/>
              </a:lnSpc>
              <a:spcBef>
                <a:spcPts val="960"/>
              </a:spcBef>
              <a:spcAft>
                <a:spcPts val="0"/>
              </a:spcAft>
              <a:buSzPts val="1600"/>
              <a:buChar char="•"/>
            </a:pPr>
            <a:r>
              <a:rPr b="1" lang="pt-PT">
                <a:solidFill>
                  <a:schemeClr val="dk1"/>
                </a:solidFill>
              </a:rPr>
              <a:t>Ensembl Plants</a:t>
            </a:r>
            <a:r>
              <a:rPr lang="pt-PT">
                <a:solidFill>
                  <a:schemeClr val="dk1"/>
                </a:solidFill>
              </a:rPr>
              <a:t> | </a:t>
            </a:r>
            <a:r>
              <a:rPr lang="pt-PT">
                <a:solidFill>
                  <a:srgbClr val="42558C"/>
                </a:solidFill>
              </a:rPr>
              <a:t>Guy Naamati</a:t>
            </a:r>
            <a:r>
              <a:rPr lang="pt-PT">
                <a:solidFill>
                  <a:schemeClr val="dk1"/>
                </a:solidFill>
              </a:rPr>
              <a:t>, </a:t>
            </a:r>
            <a:r>
              <a:rPr lang="pt-PT">
                <a:solidFill>
                  <a:srgbClr val="3F3F3F"/>
                </a:solidFill>
              </a:rPr>
              <a:t>EMBL, European Bioinformatics Institute, Cambridge, UK</a:t>
            </a:r>
            <a:endParaRPr/>
          </a:p>
          <a:p>
            <a:pPr indent="-330200" lvl="1" marL="914400" rtl="0" algn="l">
              <a:lnSpc>
                <a:spcPct val="100000"/>
              </a:lnSpc>
              <a:spcBef>
                <a:spcPts val="960"/>
              </a:spcBef>
              <a:spcAft>
                <a:spcPts val="0"/>
              </a:spcAft>
              <a:buSzPts val="1600"/>
              <a:buChar char="•"/>
            </a:pPr>
            <a:r>
              <a:rPr b="1" lang="pt-PT">
                <a:solidFill>
                  <a:schemeClr val="dk1"/>
                </a:solidFill>
              </a:rPr>
              <a:t>PLAZA</a:t>
            </a:r>
            <a:r>
              <a:rPr lang="pt-PT">
                <a:solidFill>
                  <a:schemeClr val="dk1"/>
                </a:solidFill>
              </a:rPr>
              <a:t> | </a:t>
            </a:r>
            <a:r>
              <a:rPr lang="pt-PT">
                <a:solidFill>
                  <a:srgbClr val="42558C"/>
                </a:solidFill>
              </a:rPr>
              <a:t>Michiel Van Bel / Klaas Vandepoele</a:t>
            </a:r>
            <a:r>
              <a:rPr lang="pt-PT">
                <a:solidFill>
                  <a:schemeClr val="dk1"/>
                </a:solidFill>
              </a:rPr>
              <a:t>, </a:t>
            </a:r>
            <a:r>
              <a:rPr lang="pt-PT">
                <a:solidFill>
                  <a:srgbClr val="3F3F3F"/>
                </a:solidFill>
              </a:rPr>
              <a:t>Ghent University/VIB, Ghent, Belgium</a:t>
            </a:r>
            <a:r>
              <a:rPr lang="pt-PT">
                <a:solidFill>
                  <a:schemeClr val="dk1"/>
                </a:solidFill>
              </a:rPr>
              <a:t> </a:t>
            </a:r>
            <a:endParaRPr/>
          </a:p>
          <a:p>
            <a:pPr indent="-330200" lvl="1" marL="914400" rtl="0" algn="l">
              <a:lnSpc>
                <a:spcPct val="100000"/>
              </a:lnSpc>
              <a:spcBef>
                <a:spcPts val="960"/>
              </a:spcBef>
              <a:spcAft>
                <a:spcPts val="0"/>
              </a:spcAft>
              <a:buSzPts val="1600"/>
              <a:buChar char="•"/>
            </a:pPr>
            <a:r>
              <a:rPr b="1" lang="pt-PT">
                <a:solidFill>
                  <a:schemeClr val="dk1"/>
                </a:solidFill>
              </a:rPr>
              <a:t>Mercator4</a:t>
            </a:r>
            <a:r>
              <a:rPr lang="pt-PT">
                <a:solidFill>
                  <a:schemeClr val="dk1"/>
                </a:solidFill>
              </a:rPr>
              <a:t> | </a:t>
            </a:r>
            <a:r>
              <a:rPr lang="pt-PT">
                <a:solidFill>
                  <a:srgbClr val="42558C"/>
                </a:solidFill>
              </a:rPr>
              <a:t>Sebastian Beier</a:t>
            </a:r>
            <a:r>
              <a:rPr lang="pt-PT">
                <a:solidFill>
                  <a:schemeClr val="dk1"/>
                </a:solidFill>
              </a:rPr>
              <a:t>, </a:t>
            </a:r>
            <a:r>
              <a:rPr lang="pt-PT">
                <a:solidFill>
                  <a:srgbClr val="3F3F3F"/>
                </a:solidFill>
              </a:rPr>
              <a:t>Forschungszentrum Jülich GmbH, Jülich, Germany</a:t>
            </a:r>
            <a:r>
              <a:rPr lang="pt-PT">
                <a:solidFill>
                  <a:schemeClr val="dk1"/>
                </a:solidFill>
              </a:rPr>
              <a:t> </a:t>
            </a:r>
            <a:endParaRPr/>
          </a:p>
          <a:p>
            <a:pPr indent="-330200" lvl="1" marL="914400" rtl="0" algn="l">
              <a:lnSpc>
                <a:spcPct val="100000"/>
              </a:lnSpc>
              <a:spcBef>
                <a:spcPts val="960"/>
              </a:spcBef>
              <a:spcAft>
                <a:spcPts val="0"/>
              </a:spcAft>
              <a:buSzPts val="1600"/>
              <a:buChar char="•"/>
            </a:pPr>
            <a:r>
              <a:rPr b="1" lang="pt-PT">
                <a:solidFill>
                  <a:schemeClr val="dk1"/>
                </a:solidFill>
              </a:rPr>
              <a:t>GoMap</a:t>
            </a:r>
            <a:r>
              <a:rPr b="1" lang="pt-PT"/>
              <a:t>M</a:t>
            </a:r>
            <a:r>
              <a:rPr b="1" lang="pt-PT">
                <a:solidFill>
                  <a:schemeClr val="dk1"/>
                </a:solidFill>
              </a:rPr>
              <a:t>an</a:t>
            </a:r>
            <a:r>
              <a:rPr lang="pt-PT">
                <a:solidFill>
                  <a:schemeClr val="dk1"/>
                </a:solidFill>
              </a:rPr>
              <a:t> | </a:t>
            </a:r>
            <a:r>
              <a:rPr lang="pt-PT">
                <a:solidFill>
                  <a:srgbClr val="42558C"/>
                </a:solidFill>
              </a:rPr>
              <a:t>Špela Baebler</a:t>
            </a:r>
            <a:r>
              <a:rPr lang="pt-PT">
                <a:solidFill>
                  <a:schemeClr val="dk1"/>
                </a:solidFill>
              </a:rPr>
              <a:t>, </a:t>
            </a:r>
            <a:r>
              <a:rPr lang="pt-PT">
                <a:solidFill>
                  <a:srgbClr val="3F3F3F"/>
                </a:solidFill>
              </a:rPr>
              <a:t>National Institute of Biology, Ljubljana, Slovenia </a:t>
            </a:r>
            <a:endParaRPr/>
          </a:p>
          <a:p>
            <a:pPr indent="-228600" lvl="0" marL="457200" rtl="0" algn="l">
              <a:lnSpc>
                <a:spcPct val="100000"/>
              </a:lnSpc>
              <a:spcBef>
                <a:spcPts val="960"/>
              </a:spcBef>
              <a:spcAft>
                <a:spcPts val="0"/>
              </a:spcAft>
              <a:buSzPts val="1600"/>
              <a:buNone/>
            </a:pPr>
            <a:r>
              <a:t/>
            </a:r>
            <a:endParaRPr b="1" sz="800">
              <a:solidFill>
                <a:schemeClr val="dk1"/>
              </a:solidFill>
            </a:endParaRPr>
          </a:p>
          <a:p>
            <a:pPr indent="-330200" lvl="0" marL="457200" rtl="0" algn="l">
              <a:lnSpc>
                <a:spcPct val="100000"/>
              </a:lnSpc>
              <a:spcBef>
                <a:spcPts val="960"/>
              </a:spcBef>
              <a:spcAft>
                <a:spcPts val="0"/>
              </a:spcAft>
              <a:buSzPts val="1600"/>
              <a:buChar char="•"/>
            </a:pPr>
            <a:r>
              <a:rPr b="1" lang="pt-PT" sz="2000">
                <a:solidFill>
                  <a:schemeClr val="dk1"/>
                </a:solidFill>
              </a:rPr>
              <a:t>Break</a:t>
            </a:r>
            <a:r>
              <a:rPr lang="pt-PT" sz="2000">
                <a:solidFill>
                  <a:schemeClr val="dk1"/>
                </a:solidFill>
              </a:rPr>
              <a:t> (10 min)</a:t>
            </a:r>
            <a:endParaRPr/>
          </a:p>
          <a:p>
            <a:pPr indent="-228600" lvl="0" marL="457200" rtl="0" algn="l">
              <a:lnSpc>
                <a:spcPct val="100000"/>
              </a:lnSpc>
              <a:spcBef>
                <a:spcPts val="960"/>
              </a:spcBef>
              <a:spcAft>
                <a:spcPts val="0"/>
              </a:spcAft>
              <a:buSzPts val="1600"/>
              <a:buNone/>
            </a:pPr>
            <a:r>
              <a:t/>
            </a:r>
            <a:endParaRPr b="1" sz="800">
              <a:solidFill>
                <a:schemeClr val="dk1"/>
              </a:solidFill>
            </a:endParaRPr>
          </a:p>
          <a:p>
            <a:pPr indent="-330200" lvl="0" marL="457200" rtl="0" algn="l">
              <a:lnSpc>
                <a:spcPct val="100000"/>
              </a:lnSpc>
              <a:spcBef>
                <a:spcPts val="960"/>
              </a:spcBef>
              <a:spcAft>
                <a:spcPts val="0"/>
              </a:spcAft>
              <a:buSzPts val="1600"/>
              <a:buChar char="•"/>
            </a:pPr>
            <a:r>
              <a:rPr b="1" lang="pt-PT" sz="2200">
                <a:solidFill>
                  <a:schemeClr val="dk1"/>
                </a:solidFill>
              </a:rPr>
              <a:t>Case study</a:t>
            </a:r>
            <a:r>
              <a:rPr lang="pt-PT" sz="2000">
                <a:solidFill>
                  <a:schemeClr val="dk1"/>
                </a:solidFill>
              </a:rPr>
              <a:t> (~40 min) | </a:t>
            </a:r>
            <a:r>
              <a:rPr lang="pt-PT" sz="2000">
                <a:solidFill>
                  <a:srgbClr val="42558C"/>
                </a:solidFill>
              </a:rPr>
              <a:t>Hugo Rodrigues</a:t>
            </a:r>
            <a:r>
              <a:rPr lang="pt-PT" sz="2000">
                <a:solidFill>
                  <a:schemeClr val="dk1"/>
                </a:solidFill>
              </a:rPr>
              <a:t>, </a:t>
            </a:r>
            <a:r>
              <a:rPr lang="pt-PT" sz="2000">
                <a:solidFill>
                  <a:srgbClr val="3F3F3F"/>
                </a:solidFill>
              </a:rPr>
              <a:t>ITQB NOVA, Oeiras, Portugal</a:t>
            </a:r>
            <a:r>
              <a:rPr lang="pt-PT" sz="2000">
                <a:solidFill>
                  <a:schemeClr val="dk1"/>
                </a:solidFill>
              </a:rPr>
              <a:t> </a:t>
            </a:r>
            <a:endParaRPr/>
          </a:p>
          <a:p>
            <a:pPr indent="-330200" lvl="1" marL="914400" rtl="0" algn="l">
              <a:lnSpc>
                <a:spcPct val="100000"/>
              </a:lnSpc>
              <a:spcBef>
                <a:spcPts val="960"/>
              </a:spcBef>
              <a:spcAft>
                <a:spcPts val="600"/>
              </a:spcAft>
              <a:buSzPts val="1600"/>
              <a:buChar char="•"/>
            </a:pPr>
            <a:r>
              <a:rPr lang="pt-PT">
                <a:solidFill>
                  <a:schemeClr val="dk1"/>
                </a:solidFill>
              </a:rPr>
              <a:t>Gene functional data retrieval and </a:t>
            </a:r>
            <a:r>
              <a:rPr lang="pt-PT"/>
              <a:t>visualization</a:t>
            </a:r>
            <a:r>
              <a:rPr lang="pt-PT">
                <a:solidFill>
                  <a:schemeClr val="dk1"/>
                </a:solidFill>
              </a:rPr>
              <a:t> based on Orthology predictions, in a non-model plant</a:t>
            </a:r>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75"/>
          <p:cNvPicPr preferRelativeResize="0"/>
          <p:nvPr/>
        </p:nvPicPr>
        <p:blipFill rotWithShape="1">
          <a:blip r:embed="rId3">
            <a:alphaModFix/>
          </a:blip>
          <a:srcRect b="0" l="0" r="0" t="0"/>
          <a:stretch/>
        </p:blipFill>
        <p:spPr>
          <a:xfrm>
            <a:off x="1003300" y="1291167"/>
            <a:ext cx="10184554" cy="4800599"/>
          </a:xfrm>
          <a:prstGeom prst="rect">
            <a:avLst/>
          </a:prstGeom>
          <a:noFill/>
          <a:ln cap="flat" cmpd="sng" w="9525">
            <a:solidFill>
              <a:schemeClr val="dk2"/>
            </a:solidFill>
            <a:prstDash val="solid"/>
            <a:round/>
            <a:headEnd len="sm" w="sm" type="none"/>
            <a:tailEnd len="sm" w="sm" type="none"/>
          </a:ln>
        </p:spPr>
      </p:pic>
      <p:sp>
        <p:nvSpPr>
          <p:cNvPr id="512" name="Google Shape;512;p75"/>
          <p:cNvSpPr txBox="1"/>
          <p:nvPr>
            <p:ph type="title"/>
          </p:nvPr>
        </p:nvSpPr>
        <p:spPr>
          <a:xfrm>
            <a:off x="838200" y="208280"/>
            <a:ext cx="10577700" cy="8535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pt-PT" sz="4800">
                <a:solidFill>
                  <a:srgbClr val="0070C0"/>
                </a:solidFill>
              </a:rPr>
              <a:t>From Transcript to Exon Sequence</a:t>
            </a:r>
            <a:endParaRPr/>
          </a:p>
        </p:txBody>
      </p:sp>
      <p:sp>
        <p:nvSpPr>
          <p:cNvPr id="513" name="Google Shape;513;p75"/>
          <p:cNvSpPr/>
          <p:nvPr/>
        </p:nvSpPr>
        <p:spPr>
          <a:xfrm>
            <a:off x="3915287" y="5240647"/>
            <a:ext cx="2047500" cy="851100"/>
          </a:xfrm>
          <a:prstGeom prst="wedgeRectCallout">
            <a:avLst>
              <a:gd fmla="val 103974" name="adj1"/>
              <a:gd fmla="val -100098"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pt-PT" sz="2400" u="none" cap="none" strike="noStrike">
                <a:solidFill>
                  <a:srgbClr val="000000"/>
                </a:solidFill>
                <a:latin typeface="Arial"/>
                <a:ea typeface="Arial"/>
                <a:cs typeface="Arial"/>
                <a:sym typeface="Arial"/>
              </a:rPr>
              <a:t>Variation in sequence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p76"/>
          <p:cNvPicPr preferRelativeResize="0"/>
          <p:nvPr/>
        </p:nvPicPr>
        <p:blipFill rotWithShape="1">
          <a:blip r:embed="rId3">
            <a:alphaModFix/>
          </a:blip>
          <a:srcRect b="0" l="0" r="0" t="0"/>
          <a:stretch/>
        </p:blipFill>
        <p:spPr>
          <a:xfrm>
            <a:off x="2634327" y="336051"/>
            <a:ext cx="7477340" cy="5980412"/>
          </a:xfrm>
          <a:prstGeom prst="rect">
            <a:avLst/>
          </a:prstGeom>
          <a:noFill/>
          <a:ln>
            <a:noFill/>
          </a:ln>
        </p:spPr>
      </p:pic>
      <p:cxnSp>
        <p:nvCxnSpPr>
          <p:cNvPr id="519" name="Google Shape;519;p76"/>
          <p:cNvCxnSpPr/>
          <p:nvPr/>
        </p:nvCxnSpPr>
        <p:spPr>
          <a:xfrm>
            <a:off x="3213717" y="843379"/>
            <a:ext cx="355200" cy="0"/>
          </a:xfrm>
          <a:prstGeom prst="straightConnector1">
            <a:avLst/>
          </a:prstGeom>
          <a:noFill/>
          <a:ln cap="flat" cmpd="sng" w="9525">
            <a:solidFill>
              <a:schemeClr val="accent1"/>
            </a:solidFill>
            <a:prstDash val="solid"/>
            <a:miter lim="800000"/>
            <a:headEnd len="sm" w="sm" type="none"/>
            <a:tailEnd len="med" w="med" type="triangle"/>
          </a:ln>
        </p:spPr>
      </p:cxnSp>
      <p:cxnSp>
        <p:nvCxnSpPr>
          <p:cNvPr id="520" name="Google Shape;520;p76"/>
          <p:cNvCxnSpPr/>
          <p:nvPr/>
        </p:nvCxnSpPr>
        <p:spPr>
          <a:xfrm rot="10800000">
            <a:off x="6232291" y="4500893"/>
            <a:ext cx="1062300" cy="334500"/>
          </a:xfrm>
          <a:prstGeom prst="straightConnector1">
            <a:avLst/>
          </a:prstGeom>
          <a:noFill/>
          <a:ln cap="flat" cmpd="sng" w="9525">
            <a:solidFill>
              <a:schemeClr val="accent1"/>
            </a:solidFill>
            <a:prstDash val="solid"/>
            <a:miter lim="800000"/>
            <a:headEnd len="sm" w="sm" type="none"/>
            <a:tailEnd len="med" w="med" type="triangle"/>
          </a:ln>
        </p:spPr>
      </p:cxnSp>
      <p:pic>
        <p:nvPicPr>
          <p:cNvPr id="521" name="Google Shape;521;p76"/>
          <p:cNvPicPr preferRelativeResize="0"/>
          <p:nvPr/>
        </p:nvPicPr>
        <p:blipFill rotWithShape="1">
          <a:blip r:embed="rId4">
            <a:alphaModFix/>
          </a:blip>
          <a:srcRect b="0" l="0" r="0" t="0"/>
          <a:stretch/>
        </p:blipFill>
        <p:spPr>
          <a:xfrm>
            <a:off x="1340273" y="336127"/>
            <a:ext cx="1629832" cy="848360"/>
          </a:xfrm>
          <a:prstGeom prst="rect">
            <a:avLst/>
          </a:prstGeom>
          <a:noFill/>
          <a:ln cap="flat" cmpd="sng" w="9525">
            <a:solidFill>
              <a:schemeClr val="dk2"/>
            </a:solidFill>
            <a:prstDash val="solid"/>
            <a:round/>
            <a:headEnd len="sm" w="sm" type="none"/>
            <a:tailEnd len="sm" w="sm" type="none"/>
          </a:ln>
        </p:spPr>
      </p:pic>
      <p:pic>
        <p:nvPicPr>
          <p:cNvPr id="522" name="Google Shape;522;p76"/>
          <p:cNvPicPr preferRelativeResize="0"/>
          <p:nvPr/>
        </p:nvPicPr>
        <p:blipFill rotWithShape="1">
          <a:blip r:embed="rId5">
            <a:alphaModFix/>
          </a:blip>
          <a:srcRect b="0" l="0" r="0" t="0"/>
          <a:stretch/>
        </p:blipFill>
        <p:spPr>
          <a:xfrm>
            <a:off x="7294880" y="4500880"/>
            <a:ext cx="1427479" cy="775546"/>
          </a:xfrm>
          <a:prstGeom prst="rect">
            <a:avLst/>
          </a:prstGeom>
          <a:noFill/>
          <a:ln cap="flat" cmpd="sng" w="9525">
            <a:solidFill>
              <a:schemeClr val="dk2"/>
            </a:solidFill>
            <a:prstDash val="solid"/>
            <a:round/>
            <a:headEnd len="sm" w="sm" type="none"/>
            <a:tailEnd len="sm" w="sm" type="none"/>
          </a:ln>
        </p:spPr>
      </p:pic>
      <p:pic>
        <p:nvPicPr>
          <p:cNvPr id="523" name="Google Shape;523;p76"/>
          <p:cNvPicPr preferRelativeResize="0"/>
          <p:nvPr/>
        </p:nvPicPr>
        <p:blipFill rotWithShape="1">
          <a:blip r:embed="rId6">
            <a:alphaModFix/>
          </a:blip>
          <a:srcRect b="0" l="0" r="0" t="0"/>
          <a:stretch/>
        </p:blipFill>
        <p:spPr>
          <a:xfrm>
            <a:off x="1113367" y="5637953"/>
            <a:ext cx="1691640" cy="942341"/>
          </a:xfrm>
          <a:prstGeom prst="rect">
            <a:avLst/>
          </a:prstGeom>
          <a:noFill/>
          <a:ln cap="flat" cmpd="sng" w="9525">
            <a:solidFill>
              <a:schemeClr val="dk2"/>
            </a:solidFill>
            <a:prstDash val="solid"/>
            <a:round/>
            <a:headEnd len="sm" w="sm" type="none"/>
            <a:tailEnd len="sm" w="sm" type="none"/>
          </a:ln>
        </p:spPr>
      </p:pic>
      <p:pic>
        <p:nvPicPr>
          <p:cNvPr id="524" name="Google Shape;524;p76"/>
          <p:cNvPicPr preferRelativeResize="0"/>
          <p:nvPr/>
        </p:nvPicPr>
        <p:blipFill rotWithShape="1">
          <a:blip r:embed="rId7">
            <a:alphaModFix/>
          </a:blip>
          <a:srcRect b="0" l="0" r="0" t="0"/>
          <a:stretch/>
        </p:blipFill>
        <p:spPr>
          <a:xfrm>
            <a:off x="8179647" y="5552440"/>
            <a:ext cx="1932093" cy="1027854"/>
          </a:xfrm>
          <a:prstGeom prst="rect">
            <a:avLst/>
          </a:prstGeom>
          <a:noFill/>
          <a:ln cap="flat" cmpd="sng" w="9525">
            <a:solidFill>
              <a:schemeClr val="dk2"/>
            </a:solidFill>
            <a:prstDash val="solid"/>
            <a:round/>
            <a:headEnd len="sm" w="sm" type="none"/>
            <a:tailEnd len="sm" w="sm" type="none"/>
          </a:ln>
        </p:spPr>
      </p:pic>
      <p:cxnSp>
        <p:nvCxnSpPr>
          <p:cNvPr id="525" name="Google Shape;525;p76"/>
          <p:cNvCxnSpPr/>
          <p:nvPr/>
        </p:nvCxnSpPr>
        <p:spPr>
          <a:xfrm>
            <a:off x="3213717" y="843379"/>
            <a:ext cx="355200" cy="0"/>
          </a:xfrm>
          <a:prstGeom prst="straightConnector1">
            <a:avLst/>
          </a:prstGeom>
          <a:noFill/>
          <a:ln cap="flat" cmpd="sng" w="9525">
            <a:solidFill>
              <a:schemeClr val="accent1"/>
            </a:solidFill>
            <a:prstDash val="solid"/>
            <a:miter lim="800000"/>
            <a:headEnd len="sm" w="sm" type="none"/>
            <a:tailEnd len="med" w="med" type="triangle"/>
          </a:ln>
        </p:spPr>
      </p:cxnSp>
      <p:pic>
        <p:nvPicPr>
          <p:cNvPr id="526" name="Google Shape;526;p76"/>
          <p:cNvPicPr preferRelativeResize="0"/>
          <p:nvPr/>
        </p:nvPicPr>
        <p:blipFill rotWithShape="1">
          <a:blip r:embed="rId4">
            <a:alphaModFix/>
          </a:blip>
          <a:srcRect b="0" l="0" r="0" t="0"/>
          <a:stretch/>
        </p:blipFill>
        <p:spPr>
          <a:xfrm>
            <a:off x="1340273" y="336127"/>
            <a:ext cx="1629832" cy="848360"/>
          </a:xfrm>
          <a:prstGeom prst="rect">
            <a:avLst/>
          </a:prstGeom>
          <a:noFill/>
          <a:ln cap="flat" cmpd="sng" w="9525">
            <a:solidFill>
              <a:schemeClr val="dk2"/>
            </a:solidFill>
            <a:prstDash val="solid"/>
            <a:round/>
            <a:headEnd len="sm" w="sm" type="none"/>
            <a:tailEnd len="sm" w="sm" type="none"/>
          </a:ln>
        </p:spPr>
      </p:pic>
      <p:pic>
        <p:nvPicPr>
          <p:cNvPr id="527" name="Google Shape;527;p76"/>
          <p:cNvPicPr preferRelativeResize="0"/>
          <p:nvPr/>
        </p:nvPicPr>
        <p:blipFill rotWithShape="1">
          <a:blip r:embed="rId5">
            <a:alphaModFix/>
          </a:blip>
          <a:srcRect b="0" l="0" r="0" t="0"/>
          <a:stretch/>
        </p:blipFill>
        <p:spPr>
          <a:xfrm>
            <a:off x="7294880" y="4500880"/>
            <a:ext cx="1427479" cy="775546"/>
          </a:xfrm>
          <a:prstGeom prst="rect">
            <a:avLst/>
          </a:prstGeom>
          <a:noFill/>
          <a:ln cap="flat" cmpd="sng" w="9525">
            <a:solidFill>
              <a:schemeClr val="dk2"/>
            </a:solidFill>
            <a:prstDash val="solid"/>
            <a:round/>
            <a:headEnd len="sm" w="sm" type="none"/>
            <a:tailEnd len="sm" w="sm" type="none"/>
          </a:ln>
        </p:spPr>
      </p:pic>
      <p:cxnSp>
        <p:nvCxnSpPr>
          <p:cNvPr id="528" name="Google Shape;528;p76"/>
          <p:cNvCxnSpPr/>
          <p:nvPr/>
        </p:nvCxnSpPr>
        <p:spPr>
          <a:xfrm>
            <a:off x="2974957" y="6109645"/>
            <a:ext cx="355200" cy="0"/>
          </a:xfrm>
          <a:prstGeom prst="straightConnector1">
            <a:avLst/>
          </a:prstGeom>
          <a:noFill/>
          <a:ln cap="flat" cmpd="sng" w="9525">
            <a:solidFill>
              <a:schemeClr val="accent1"/>
            </a:solidFill>
            <a:prstDash val="solid"/>
            <a:miter lim="800000"/>
            <a:headEnd len="sm" w="sm"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77"/>
          <p:cNvPicPr preferRelativeResize="0"/>
          <p:nvPr/>
        </p:nvPicPr>
        <p:blipFill rotWithShape="1">
          <a:blip r:embed="rId3">
            <a:alphaModFix/>
          </a:blip>
          <a:srcRect b="0" l="0" r="0" t="0"/>
          <a:stretch/>
        </p:blipFill>
        <p:spPr>
          <a:xfrm>
            <a:off x="203200" y="1557867"/>
            <a:ext cx="11655213" cy="4323080"/>
          </a:xfrm>
          <a:prstGeom prst="rect">
            <a:avLst/>
          </a:prstGeom>
          <a:noFill/>
          <a:ln>
            <a:noFill/>
          </a:ln>
        </p:spPr>
      </p:pic>
      <p:sp>
        <p:nvSpPr>
          <p:cNvPr id="534" name="Google Shape;534;p77"/>
          <p:cNvSpPr txBox="1"/>
          <p:nvPr/>
        </p:nvSpPr>
        <p:spPr>
          <a:xfrm>
            <a:off x="4839233" y="2476900"/>
            <a:ext cx="10596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pic>
        <p:nvPicPr>
          <p:cNvPr id="535" name="Google Shape;535;p77"/>
          <p:cNvPicPr preferRelativeResize="0"/>
          <p:nvPr/>
        </p:nvPicPr>
        <p:blipFill rotWithShape="1">
          <a:blip r:embed="rId4">
            <a:alphaModFix/>
          </a:blip>
          <a:srcRect b="0" l="0" r="0" t="0"/>
          <a:stretch/>
        </p:blipFill>
        <p:spPr>
          <a:xfrm>
            <a:off x="4476327" y="4068233"/>
            <a:ext cx="1422400" cy="997373"/>
          </a:xfrm>
          <a:prstGeom prst="rect">
            <a:avLst/>
          </a:prstGeom>
          <a:noFill/>
          <a:ln>
            <a:noFill/>
          </a:ln>
        </p:spPr>
      </p:pic>
      <p:pic>
        <p:nvPicPr>
          <p:cNvPr id="536" name="Google Shape;536;p77"/>
          <p:cNvPicPr preferRelativeResize="0"/>
          <p:nvPr/>
        </p:nvPicPr>
        <p:blipFill rotWithShape="1">
          <a:blip r:embed="rId5">
            <a:alphaModFix/>
          </a:blip>
          <a:srcRect b="0" l="0" r="0" t="0"/>
          <a:stretch/>
        </p:blipFill>
        <p:spPr>
          <a:xfrm>
            <a:off x="203200" y="195580"/>
            <a:ext cx="11654366" cy="9050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78"/>
          <p:cNvPicPr preferRelativeResize="0"/>
          <p:nvPr/>
        </p:nvPicPr>
        <p:blipFill rotWithShape="1">
          <a:blip r:embed="rId3">
            <a:alphaModFix/>
          </a:blip>
          <a:srcRect b="0" l="0" r="0" t="0"/>
          <a:stretch/>
        </p:blipFill>
        <p:spPr>
          <a:xfrm>
            <a:off x="562187" y="1346200"/>
            <a:ext cx="10686626" cy="4924214"/>
          </a:xfrm>
          <a:prstGeom prst="rect">
            <a:avLst/>
          </a:prstGeom>
          <a:noFill/>
          <a:ln cap="flat" cmpd="sng" w="9525">
            <a:solidFill>
              <a:schemeClr val="dk2"/>
            </a:solidFill>
            <a:prstDash val="solid"/>
            <a:round/>
            <a:headEnd len="sm" w="sm" type="none"/>
            <a:tailEnd len="sm" w="sm" type="none"/>
          </a:ln>
        </p:spPr>
      </p:pic>
      <p:sp>
        <p:nvSpPr>
          <p:cNvPr id="542" name="Google Shape;542;p78"/>
          <p:cNvSpPr txBox="1"/>
          <p:nvPr>
            <p:ph type="title"/>
          </p:nvPr>
        </p:nvSpPr>
        <p:spPr>
          <a:xfrm>
            <a:off x="513133" y="175867"/>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500"/>
              <a:buFont typeface="Arial"/>
              <a:buNone/>
            </a:pPr>
            <a:r>
              <a:rPr b="1" lang="pt-PT" sz="4800">
                <a:solidFill>
                  <a:srgbClr val="0070C0"/>
                </a:solidFill>
              </a:rPr>
              <a:t>Comparative Analysis</a:t>
            </a:r>
            <a:endParaRPr/>
          </a:p>
        </p:txBody>
      </p:sp>
      <p:pic>
        <p:nvPicPr>
          <p:cNvPr id="543" name="Google Shape;543;p78"/>
          <p:cNvPicPr preferRelativeResize="0"/>
          <p:nvPr/>
        </p:nvPicPr>
        <p:blipFill rotWithShape="1">
          <a:blip r:embed="rId4">
            <a:alphaModFix/>
          </a:blip>
          <a:srcRect b="0" l="0" r="0" t="0"/>
          <a:stretch/>
        </p:blipFill>
        <p:spPr>
          <a:xfrm>
            <a:off x="10445699" y="6186100"/>
            <a:ext cx="1542001" cy="474934"/>
          </a:xfrm>
          <a:prstGeom prst="rect">
            <a:avLst/>
          </a:prstGeom>
          <a:noFill/>
          <a:ln>
            <a:noFill/>
          </a:ln>
        </p:spPr>
      </p:pic>
      <p:sp>
        <p:nvSpPr>
          <p:cNvPr id="544" name="Google Shape;544;p78"/>
          <p:cNvSpPr txBox="1"/>
          <p:nvPr/>
        </p:nvSpPr>
        <p:spPr>
          <a:xfrm>
            <a:off x="543560" y="4306147"/>
            <a:ext cx="2026800" cy="2001000"/>
          </a:xfrm>
          <a:prstGeom prst="rect">
            <a:avLst/>
          </a:prstGeom>
          <a:noFill/>
          <a:ln cap="flat" cmpd="sng" w="28575">
            <a:solidFill>
              <a:srgbClr val="990000"/>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44"/>
                                        </p:tgtEl>
                                        <p:attrNameLst>
                                          <p:attrName>style.visibility</p:attrName>
                                        </p:attrNameLst>
                                      </p:cBhvr>
                                      <p:to>
                                        <p:strVal val="visible"/>
                                      </p:to>
                                    </p:set>
                                    <p:anim calcmode="lin" valueType="num">
                                      <p:cBhvr additive="base">
                                        <p:cTn dur="2000"/>
                                        <p:tgtEl>
                                          <p:spTgt spid="5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79"/>
          <p:cNvSpPr txBox="1"/>
          <p:nvPr>
            <p:ph type="title"/>
          </p:nvPr>
        </p:nvSpPr>
        <p:spPr>
          <a:xfrm>
            <a:off x="626533" y="215900"/>
            <a:ext cx="11360400" cy="937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500"/>
              <a:buFont typeface="Arial"/>
              <a:buNone/>
            </a:pPr>
            <a:r>
              <a:rPr b="1" lang="pt-PT" sz="4800">
                <a:solidFill>
                  <a:srgbClr val="0070C0"/>
                </a:solidFill>
              </a:rPr>
              <a:t>Gene Tree</a:t>
            </a:r>
            <a:endParaRPr sz="4800">
              <a:solidFill>
                <a:srgbClr val="0070C0"/>
              </a:solidFill>
            </a:endParaRPr>
          </a:p>
          <a:p>
            <a:pPr indent="0" lvl="0" marL="0" rtl="0" algn="l">
              <a:lnSpc>
                <a:spcPct val="100000"/>
              </a:lnSpc>
              <a:spcBef>
                <a:spcPts val="0"/>
              </a:spcBef>
              <a:spcAft>
                <a:spcPts val="0"/>
              </a:spcAft>
              <a:buSzPts val="3700"/>
              <a:buNone/>
            </a:pPr>
            <a:r>
              <a:t/>
            </a:r>
            <a:endParaRPr sz="4800">
              <a:solidFill>
                <a:srgbClr val="0070C0"/>
              </a:solidFill>
            </a:endParaRPr>
          </a:p>
        </p:txBody>
      </p:sp>
      <p:pic>
        <p:nvPicPr>
          <p:cNvPr id="550" name="Google Shape;550;p79"/>
          <p:cNvPicPr preferRelativeResize="0"/>
          <p:nvPr/>
        </p:nvPicPr>
        <p:blipFill rotWithShape="1">
          <a:blip r:embed="rId3">
            <a:alphaModFix/>
          </a:blip>
          <a:srcRect b="0" l="0" r="0" t="0"/>
          <a:stretch/>
        </p:blipFill>
        <p:spPr>
          <a:xfrm>
            <a:off x="10445699" y="6186100"/>
            <a:ext cx="1542001" cy="474934"/>
          </a:xfrm>
          <a:prstGeom prst="rect">
            <a:avLst/>
          </a:prstGeom>
          <a:noFill/>
          <a:ln>
            <a:noFill/>
          </a:ln>
        </p:spPr>
      </p:pic>
      <p:pic>
        <p:nvPicPr>
          <p:cNvPr id="551" name="Google Shape;551;p79"/>
          <p:cNvPicPr preferRelativeResize="0"/>
          <p:nvPr/>
        </p:nvPicPr>
        <p:blipFill rotWithShape="1">
          <a:blip r:embed="rId4">
            <a:alphaModFix/>
          </a:blip>
          <a:srcRect b="0" l="0" r="0" t="0"/>
          <a:stretch/>
        </p:blipFill>
        <p:spPr>
          <a:xfrm>
            <a:off x="720513" y="1313180"/>
            <a:ext cx="10468186" cy="477604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80"/>
          <p:cNvPicPr preferRelativeResize="0"/>
          <p:nvPr/>
        </p:nvPicPr>
        <p:blipFill rotWithShape="1">
          <a:blip r:embed="rId3">
            <a:alphaModFix/>
          </a:blip>
          <a:srcRect b="0" l="0" r="0" t="0"/>
          <a:stretch/>
        </p:blipFill>
        <p:spPr>
          <a:xfrm>
            <a:off x="542713" y="2954867"/>
            <a:ext cx="2336800" cy="1295400"/>
          </a:xfrm>
          <a:prstGeom prst="rect">
            <a:avLst/>
          </a:prstGeom>
          <a:noFill/>
          <a:ln cap="flat" cmpd="sng" w="9525">
            <a:solidFill>
              <a:schemeClr val="dk2"/>
            </a:solidFill>
            <a:prstDash val="solid"/>
            <a:round/>
            <a:headEnd len="sm" w="sm" type="none"/>
            <a:tailEnd len="sm" w="sm" type="none"/>
          </a:ln>
        </p:spPr>
      </p:pic>
      <p:pic>
        <p:nvPicPr>
          <p:cNvPr id="557" name="Google Shape;557;p80"/>
          <p:cNvPicPr preferRelativeResize="0"/>
          <p:nvPr/>
        </p:nvPicPr>
        <p:blipFill rotWithShape="1">
          <a:blip r:embed="rId4">
            <a:alphaModFix/>
          </a:blip>
          <a:srcRect b="0" l="0" r="0" t="0"/>
          <a:stretch/>
        </p:blipFill>
        <p:spPr>
          <a:xfrm>
            <a:off x="10445699" y="6186100"/>
            <a:ext cx="1542001" cy="474934"/>
          </a:xfrm>
          <a:prstGeom prst="rect">
            <a:avLst/>
          </a:prstGeom>
          <a:noFill/>
          <a:ln>
            <a:noFill/>
          </a:ln>
        </p:spPr>
      </p:pic>
      <p:sp>
        <p:nvSpPr>
          <p:cNvPr id="558" name="Google Shape;558;p80"/>
          <p:cNvSpPr txBox="1"/>
          <p:nvPr/>
        </p:nvSpPr>
        <p:spPr>
          <a:xfrm>
            <a:off x="542667" y="311407"/>
            <a:ext cx="58668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3200"/>
              </a:spcBef>
              <a:spcAft>
                <a:spcPts val="800"/>
              </a:spcAft>
              <a:buClr>
                <a:srgbClr val="000000"/>
              </a:buClr>
              <a:buSzPts val="2700"/>
              <a:buFont typeface="Arial"/>
              <a:buNone/>
            </a:pPr>
            <a:r>
              <a:rPr b="1" i="0" lang="pt-PT" sz="2700" u="none" cap="none" strike="noStrike">
                <a:solidFill>
                  <a:schemeClr val="dk1"/>
                </a:solidFill>
                <a:latin typeface="Arial"/>
                <a:ea typeface="Arial"/>
                <a:cs typeface="Arial"/>
                <a:sym typeface="Arial"/>
              </a:rPr>
              <a:t>Gene: TraesCS3D02G273600</a:t>
            </a:r>
            <a:endParaRPr b="1" i="0" sz="2700" u="none" cap="none" strike="noStrike">
              <a:solidFill>
                <a:schemeClr val="dk1"/>
              </a:solidFill>
              <a:latin typeface="Arial"/>
              <a:ea typeface="Arial"/>
              <a:cs typeface="Arial"/>
              <a:sym typeface="Arial"/>
            </a:endParaRPr>
          </a:p>
        </p:txBody>
      </p:sp>
      <p:grpSp>
        <p:nvGrpSpPr>
          <p:cNvPr id="559" name="Google Shape;559;p80"/>
          <p:cNvGrpSpPr/>
          <p:nvPr/>
        </p:nvGrpSpPr>
        <p:grpSpPr>
          <a:xfrm>
            <a:off x="2243507" y="1631450"/>
            <a:ext cx="1574688" cy="4349138"/>
            <a:chOff x="1682801" y="1292099"/>
            <a:chExt cx="1181400" cy="3193200"/>
          </a:xfrm>
        </p:grpSpPr>
        <p:cxnSp>
          <p:nvCxnSpPr>
            <p:cNvPr id="560" name="Google Shape;560;p80"/>
            <p:cNvCxnSpPr/>
            <p:nvPr/>
          </p:nvCxnSpPr>
          <p:spPr>
            <a:xfrm rot="10800000">
              <a:off x="1682801" y="2891999"/>
              <a:ext cx="1169100" cy="1593300"/>
            </a:xfrm>
            <a:prstGeom prst="straightConnector1">
              <a:avLst/>
            </a:prstGeom>
            <a:noFill/>
            <a:ln cap="flat" cmpd="sng" w="28575">
              <a:solidFill>
                <a:srgbClr val="990000"/>
              </a:solidFill>
              <a:prstDash val="solid"/>
              <a:round/>
              <a:headEnd len="sm" w="sm" type="none"/>
              <a:tailEnd len="sm" w="sm" type="none"/>
            </a:ln>
          </p:spPr>
        </p:cxnSp>
        <p:cxnSp>
          <p:nvCxnSpPr>
            <p:cNvPr id="561" name="Google Shape;561;p80"/>
            <p:cNvCxnSpPr/>
            <p:nvPr/>
          </p:nvCxnSpPr>
          <p:spPr>
            <a:xfrm flipH="1" rot="10800000">
              <a:off x="1682801" y="1292099"/>
              <a:ext cx="1181400" cy="1599900"/>
            </a:xfrm>
            <a:prstGeom prst="straightConnector1">
              <a:avLst/>
            </a:prstGeom>
            <a:noFill/>
            <a:ln cap="flat" cmpd="sng" w="28575">
              <a:solidFill>
                <a:srgbClr val="990000"/>
              </a:solidFill>
              <a:prstDash val="solid"/>
              <a:round/>
              <a:headEnd len="sm" w="sm" type="none"/>
              <a:tailEnd len="sm" w="sm" type="none"/>
            </a:ln>
          </p:spPr>
        </p:cxnSp>
      </p:grpSp>
      <p:sp>
        <p:nvSpPr>
          <p:cNvPr id="562" name="Google Shape;562;p80"/>
          <p:cNvSpPr txBox="1"/>
          <p:nvPr/>
        </p:nvSpPr>
        <p:spPr>
          <a:xfrm>
            <a:off x="739987" y="3536527"/>
            <a:ext cx="1465500" cy="538800"/>
          </a:xfrm>
          <a:prstGeom prst="rect">
            <a:avLst/>
          </a:prstGeom>
          <a:noFill/>
          <a:ln cap="flat" cmpd="sng" w="28575">
            <a:solidFill>
              <a:srgbClr val="990000"/>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563" name="Google Shape;563;p80"/>
          <p:cNvPicPr preferRelativeResize="0"/>
          <p:nvPr/>
        </p:nvPicPr>
        <p:blipFill rotWithShape="1">
          <a:blip r:embed="rId5">
            <a:alphaModFix/>
          </a:blip>
          <a:srcRect b="0" l="0" r="0" t="0"/>
          <a:stretch/>
        </p:blipFill>
        <p:spPr>
          <a:xfrm>
            <a:off x="3818467" y="1524847"/>
            <a:ext cx="7939195" cy="445600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81"/>
          <p:cNvPicPr preferRelativeResize="0"/>
          <p:nvPr/>
        </p:nvPicPr>
        <p:blipFill rotWithShape="1">
          <a:blip r:embed="rId3">
            <a:alphaModFix/>
          </a:blip>
          <a:srcRect b="0" l="0" r="0" t="0"/>
          <a:stretch/>
        </p:blipFill>
        <p:spPr>
          <a:xfrm>
            <a:off x="743373" y="2582333"/>
            <a:ext cx="10221808" cy="3603414"/>
          </a:xfrm>
          <a:prstGeom prst="rect">
            <a:avLst/>
          </a:prstGeom>
          <a:noFill/>
          <a:ln>
            <a:noFill/>
          </a:ln>
        </p:spPr>
      </p:pic>
      <p:pic>
        <p:nvPicPr>
          <p:cNvPr id="569" name="Google Shape;569;p81"/>
          <p:cNvPicPr preferRelativeResize="0"/>
          <p:nvPr/>
        </p:nvPicPr>
        <p:blipFill rotWithShape="1">
          <a:blip r:embed="rId4">
            <a:alphaModFix/>
          </a:blip>
          <a:srcRect b="0" l="0" r="0" t="0"/>
          <a:stretch/>
        </p:blipFill>
        <p:spPr>
          <a:xfrm>
            <a:off x="742527" y="1225127"/>
            <a:ext cx="10221807" cy="1181100"/>
          </a:xfrm>
          <a:prstGeom prst="rect">
            <a:avLst/>
          </a:prstGeom>
          <a:noFill/>
          <a:ln>
            <a:noFill/>
          </a:ln>
        </p:spPr>
      </p:pic>
      <p:sp>
        <p:nvSpPr>
          <p:cNvPr id="570" name="Google Shape;570;p81"/>
          <p:cNvSpPr txBox="1"/>
          <p:nvPr>
            <p:ph type="title"/>
          </p:nvPr>
        </p:nvSpPr>
        <p:spPr>
          <a:xfrm>
            <a:off x="742527" y="220980"/>
            <a:ext cx="103167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pt-PT" sz="4300">
                <a:solidFill>
                  <a:srgbClr val="0070C0"/>
                </a:solidFill>
              </a:rPr>
              <a:t>Variation in Ensembl Plants</a:t>
            </a:r>
            <a:endParaRPr/>
          </a:p>
        </p:txBody>
      </p:sp>
      <p:pic>
        <p:nvPicPr>
          <p:cNvPr id="571" name="Google Shape;571;p81"/>
          <p:cNvPicPr preferRelativeResize="0"/>
          <p:nvPr/>
        </p:nvPicPr>
        <p:blipFill rotWithShape="1">
          <a:blip r:embed="rId5">
            <a:alphaModFix/>
          </a:blip>
          <a:srcRect b="0" l="0" r="0" t="0"/>
          <a:stretch/>
        </p:blipFill>
        <p:spPr>
          <a:xfrm>
            <a:off x="10445699" y="6186100"/>
            <a:ext cx="1542001" cy="474934"/>
          </a:xfrm>
          <a:prstGeom prst="rect">
            <a:avLst/>
          </a:prstGeom>
          <a:noFill/>
          <a:ln>
            <a:noFill/>
          </a:ln>
        </p:spPr>
      </p:pic>
      <p:pic>
        <p:nvPicPr>
          <p:cNvPr id="572" name="Google Shape;572;p81"/>
          <p:cNvPicPr preferRelativeResize="0"/>
          <p:nvPr/>
        </p:nvPicPr>
        <p:blipFill rotWithShape="1">
          <a:blip r:embed="rId6">
            <a:alphaModFix/>
          </a:blip>
          <a:srcRect b="0" l="0" r="0" t="0"/>
          <a:stretch/>
        </p:blipFill>
        <p:spPr>
          <a:xfrm>
            <a:off x="9636760" y="4522893"/>
            <a:ext cx="1422400" cy="9973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82"/>
          <p:cNvSpPr txBox="1"/>
          <p:nvPr/>
        </p:nvSpPr>
        <p:spPr>
          <a:xfrm>
            <a:off x="4839233" y="2476900"/>
            <a:ext cx="1059600" cy="538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pic>
        <p:nvPicPr>
          <p:cNvPr id="578" name="Google Shape;578;p82"/>
          <p:cNvPicPr preferRelativeResize="0"/>
          <p:nvPr/>
        </p:nvPicPr>
        <p:blipFill rotWithShape="1">
          <a:blip r:embed="rId3">
            <a:alphaModFix/>
          </a:blip>
          <a:srcRect b="0" l="0" r="0" t="0"/>
          <a:stretch/>
        </p:blipFill>
        <p:spPr>
          <a:xfrm>
            <a:off x="834667" y="451467"/>
            <a:ext cx="10215566" cy="5728067"/>
          </a:xfrm>
          <a:prstGeom prst="rect">
            <a:avLst/>
          </a:prstGeom>
          <a:noFill/>
          <a:ln cap="flat" cmpd="sng" w="9525">
            <a:solidFill>
              <a:schemeClr val="dk2"/>
            </a:solidFill>
            <a:prstDash val="solid"/>
            <a:round/>
            <a:headEnd len="sm" w="sm" type="none"/>
            <a:tailEnd len="sm" w="sm" type="none"/>
          </a:ln>
        </p:spPr>
      </p:pic>
      <p:sp>
        <p:nvSpPr>
          <p:cNvPr id="579" name="Google Shape;579;p82"/>
          <p:cNvSpPr txBox="1"/>
          <p:nvPr/>
        </p:nvSpPr>
        <p:spPr>
          <a:xfrm>
            <a:off x="834813" y="1478280"/>
            <a:ext cx="2084400" cy="1708500"/>
          </a:xfrm>
          <a:prstGeom prst="rect">
            <a:avLst/>
          </a:prstGeom>
          <a:noFill/>
          <a:ln cap="flat" cmpd="sng" w="28575">
            <a:solidFill>
              <a:srgbClr val="990000"/>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79"/>
                                        </p:tgtEl>
                                        <p:attrNameLst>
                                          <p:attrName>style.visibility</p:attrName>
                                        </p:attrNameLst>
                                      </p:cBhvr>
                                      <p:to>
                                        <p:strVal val="visible"/>
                                      </p:to>
                                    </p:set>
                                    <p:anim calcmode="lin" valueType="num">
                                      <p:cBhvr additive="base">
                                        <p:cTn dur="1000"/>
                                        <p:tgtEl>
                                          <p:spTgt spid="5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3"/>
          <p:cNvSpPr txBox="1"/>
          <p:nvPr>
            <p:ph type="title"/>
          </p:nvPr>
        </p:nvSpPr>
        <p:spPr>
          <a:xfrm>
            <a:off x="838200" y="319193"/>
            <a:ext cx="10515600" cy="811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pt-PT" sz="4300">
                <a:solidFill>
                  <a:srgbClr val="0070C0"/>
                </a:solidFill>
              </a:rPr>
              <a:t>Genomic Context</a:t>
            </a:r>
            <a:endParaRPr/>
          </a:p>
        </p:txBody>
      </p:sp>
      <p:pic>
        <p:nvPicPr>
          <p:cNvPr id="585" name="Google Shape;585;p83"/>
          <p:cNvPicPr preferRelativeResize="0"/>
          <p:nvPr/>
        </p:nvPicPr>
        <p:blipFill rotWithShape="1">
          <a:blip r:embed="rId3">
            <a:alphaModFix/>
          </a:blip>
          <a:srcRect b="0" l="0" r="0" t="0"/>
          <a:stretch/>
        </p:blipFill>
        <p:spPr>
          <a:xfrm>
            <a:off x="838200" y="1341767"/>
            <a:ext cx="10127268" cy="491803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84"/>
          <p:cNvSpPr txBox="1"/>
          <p:nvPr>
            <p:ph type="title"/>
          </p:nvPr>
        </p:nvSpPr>
        <p:spPr>
          <a:xfrm>
            <a:off x="776267" y="226299"/>
            <a:ext cx="10515600" cy="837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pt-PT" sz="4300">
                <a:solidFill>
                  <a:srgbClr val="0070C0"/>
                </a:solidFill>
              </a:rPr>
              <a:t>Sample genotype</a:t>
            </a:r>
            <a:endParaRPr/>
          </a:p>
        </p:txBody>
      </p:sp>
      <p:pic>
        <p:nvPicPr>
          <p:cNvPr id="591" name="Google Shape;591;p84"/>
          <p:cNvPicPr preferRelativeResize="0"/>
          <p:nvPr/>
        </p:nvPicPr>
        <p:blipFill rotWithShape="1">
          <a:blip r:embed="rId3">
            <a:alphaModFix/>
          </a:blip>
          <a:srcRect b="0" l="0" r="0" t="0"/>
          <a:stretch/>
        </p:blipFill>
        <p:spPr>
          <a:xfrm>
            <a:off x="2833793" y="1275080"/>
            <a:ext cx="5814907" cy="535601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58"/>
          <p:cNvSpPr txBox="1"/>
          <p:nvPr>
            <p:ph type="title"/>
          </p:nvPr>
        </p:nvSpPr>
        <p:spPr>
          <a:xfrm>
            <a:off x="719403" y="332656"/>
            <a:ext cx="10871200" cy="64807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pt-PT"/>
              <a:t>Increasing Plant data findability and reuse beyond ELIXIR</a:t>
            </a:r>
            <a:endParaRPr/>
          </a:p>
        </p:txBody>
      </p:sp>
      <p:sp>
        <p:nvSpPr>
          <p:cNvPr id="337" name="Google Shape;337;p58"/>
          <p:cNvSpPr txBox="1"/>
          <p:nvPr>
            <p:ph idx="4294967295" type="body"/>
          </p:nvPr>
        </p:nvSpPr>
        <p:spPr>
          <a:xfrm>
            <a:off x="852715" y="3671435"/>
            <a:ext cx="8726714" cy="2391908"/>
          </a:xfrm>
          <a:prstGeom prst="rect">
            <a:avLst/>
          </a:prstGeom>
          <a:noFill/>
          <a:ln>
            <a:noFill/>
          </a:ln>
        </p:spPr>
        <p:txBody>
          <a:bodyPr anchorCtr="0" anchor="t" bIns="0" lIns="0" spcFirstLastPara="1" rIns="0" wrap="square" tIns="0">
            <a:noAutofit/>
          </a:bodyPr>
          <a:lstStyle/>
          <a:p>
            <a:pPr indent="0" lvl="2" marL="596900" rtl="0" algn="l">
              <a:lnSpc>
                <a:spcPct val="100000"/>
              </a:lnSpc>
              <a:spcBef>
                <a:spcPts val="600"/>
              </a:spcBef>
              <a:spcAft>
                <a:spcPts val="0"/>
              </a:spcAft>
              <a:buSzPts val="2000"/>
              <a:buNone/>
            </a:pPr>
            <a:r>
              <a:rPr lang="pt-PT">
                <a:solidFill>
                  <a:srgbClr val="3E3E3E"/>
                </a:solidFill>
                <a:latin typeface="Lato"/>
                <a:ea typeface="Lato"/>
                <a:cs typeface="Lato"/>
                <a:sym typeface="Lato"/>
              </a:rPr>
              <a:t> </a:t>
            </a:r>
            <a:endParaRPr b="1">
              <a:solidFill>
                <a:srgbClr val="3E3E3E"/>
              </a:solidFill>
              <a:latin typeface="Lato"/>
              <a:ea typeface="Lato"/>
              <a:cs typeface="Lato"/>
              <a:sym typeface="Lato"/>
            </a:endParaRPr>
          </a:p>
          <a:p>
            <a:pPr indent="-381000" lvl="0" marL="457200" marR="0" rtl="0" algn="l">
              <a:lnSpc>
                <a:spcPct val="100000"/>
              </a:lnSpc>
              <a:spcBef>
                <a:spcPts val="480"/>
              </a:spcBef>
              <a:spcAft>
                <a:spcPts val="0"/>
              </a:spcAft>
              <a:buClr>
                <a:schemeClr val="accent1"/>
              </a:buClr>
              <a:buSzPts val="2400"/>
              <a:buFont typeface="Corbel"/>
              <a:buChar char="•"/>
            </a:pPr>
            <a:r>
              <a:rPr b="1" lang="pt-PT">
                <a:solidFill>
                  <a:srgbClr val="3E3E3E"/>
                </a:solidFill>
                <a:latin typeface="Lato"/>
                <a:ea typeface="Lato"/>
                <a:cs typeface="Lato"/>
                <a:sym typeface="Lato"/>
              </a:rPr>
              <a:t>Plant Gene orthology tools</a:t>
            </a:r>
            <a:endParaRPr b="1">
              <a:solidFill>
                <a:srgbClr val="3E3E3E"/>
              </a:solidFill>
              <a:latin typeface="Lato"/>
              <a:ea typeface="Lato"/>
              <a:cs typeface="Lato"/>
              <a:sym typeface="Lato"/>
            </a:endParaRPr>
          </a:p>
          <a:p>
            <a:pPr indent="-358775" lvl="2" marL="955675" rtl="0" algn="l">
              <a:lnSpc>
                <a:spcPct val="100000"/>
              </a:lnSpc>
              <a:spcBef>
                <a:spcPts val="600"/>
              </a:spcBef>
              <a:spcAft>
                <a:spcPts val="0"/>
              </a:spcAft>
              <a:buSzPts val="2000"/>
              <a:buChar char="•"/>
            </a:pPr>
            <a:r>
              <a:rPr lang="pt-PT">
                <a:solidFill>
                  <a:srgbClr val="3E3E3E"/>
                </a:solidFill>
                <a:latin typeface="Lato"/>
                <a:ea typeface="Lato"/>
                <a:cs typeface="Lato"/>
                <a:sym typeface="Lato"/>
              </a:rPr>
              <a:t>Comparative approaches based on sequence similarity and homology are often used to explore gene function</a:t>
            </a:r>
            <a:endParaRPr>
              <a:solidFill>
                <a:srgbClr val="3E3E3E"/>
              </a:solidFill>
              <a:latin typeface="Lato"/>
              <a:ea typeface="Lato"/>
              <a:cs typeface="Lato"/>
              <a:sym typeface="Lato"/>
            </a:endParaRPr>
          </a:p>
          <a:p>
            <a:pPr indent="-358775" lvl="2" marL="955675" rtl="0" algn="l">
              <a:lnSpc>
                <a:spcPct val="100000"/>
              </a:lnSpc>
              <a:spcBef>
                <a:spcPts val="600"/>
              </a:spcBef>
              <a:spcAft>
                <a:spcPts val="0"/>
              </a:spcAft>
              <a:buSzPts val="2000"/>
              <a:buChar char="•"/>
            </a:pPr>
            <a:r>
              <a:rPr lang="pt-PT">
                <a:solidFill>
                  <a:srgbClr val="3E3E3E"/>
                </a:solidFill>
                <a:latin typeface="Lato"/>
                <a:ea typeface="Lato"/>
                <a:cs typeface="Lato"/>
                <a:sym typeface="Lato"/>
              </a:rPr>
              <a:t>Contrasting levels of detail in gene/protein functional annotations between model and non-model plant species. </a:t>
            </a:r>
            <a:endParaRPr b="1" i="0">
              <a:solidFill>
                <a:srgbClr val="3E3E3E"/>
              </a:solidFill>
              <a:latin typeface="Lato"/>
              <a:ea typeface="Lato"/>
              <a:cs typeface="Lato"/>
              <a:sym typeface="Lato"/>
            </a:endParaRPr>
          </a:p>
        </p:txBody>
      </p:sp>
      <p:sp>
        <p:nvSpPr>
          <p:cNvPr id="338" name="Google Shape;338;p58"/>
          <p:cNvSpPr txBox="1"/>
          <p:nvPr/>
        </p:nvSpPr>
        <p:spPr>
          <a:xfrm>
            <a:off x="863600" y="1677989"/>
            <a:ext cx="9423400" cy="1751011"/>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480"/>
              </a:spcBef>
              <a:spcAft>
                <a:spcPts val="0"/>
              </a:spcAft>
              <a:buClr>
                <a:schemeClr val="accent1"/>
              </a:buClr>
              <a:buSzPts val="2400"/>
              <a:buFont typeface="Corbel"/>
              <a:buChar char="•"/>
            </a:pPr>
            <a:r>
              <a:rPr b="1" i="0" lang="pt-PT" sz="2400" u="none" cap="none" strike="noStrike">
                <a:solidFill>
                  <a:srgbClr val="3E3E3E"/>
                </a:solidFill>
                <a:latin typeface="Lato"/>
                <a:ea typeface="Lato"/>
                <a:cs typeface="Lato"/>
                <a:sym typeface="Lato"/>
              </a:rPr>
              <a:t>Plant data services and tools available within ELIXIR </a:t>
            </a:r>
            <a:endParaRPr/>
          </a:p>
          <a:p>
            <a:pPr indent="-355600" lvl="1" marL="914400" marR="0" rtl="0" algn="l">
              <a:lnSpc>
                <a:spcPct val="100000"/>
              </a:lnSpc>
              <a:spcBef>
                <a:spcPts val="600"/>
              </a:spcBef>
              <a:spcAft>
                <a:spcPts val="0"/>
              </a:spcAft>
              <a:buClr>
                <a:schemeClr val="accent1"/>
              </a:buClr>
              <a:buSzPts val="2000"/>
              <a:buFont typeface="Times"/>
              <a:buChar char="•"/>
            </a:pPr>
            <a:r>
              <a:rPr b="0" i="0" lang="pt-PT" sz="2000" u="none" cap="none" strike="noStrike">
                <a:solidFill>
                  <a:srgbClr val="3E3E3E"/>
                </a:solidFill>
                <a:latin typeface="Lato"/>
                <a:ea typeface="Lato"/>
                <a:cs typeface="Lato"/>
                <a:sym typeface="Lato"/>
              </a:rPr>
              <a:t>Adapt and integrate related tools through service bundles</a:t>
            </a:r>
            <a:endParaRPr b="0" i="0" sz="2000" u="none" cap="none" strike="noStrike">
              <a:solidFill>
                <a:srgbClr val="3E3E3E"/>
              </a:solidFill>
              <a:latin typeface="Lato"/>
              <a:ea typeface="Lato"/>
              <a:cs typeface="Lato"/>
              <a:sym typeface="Lato"/>
            </a:endParaRPr>
          </a:p>
          <a:p>
            <a:pPr indent="-355600" lvl="1" marL="914400" marR="0" rtl="0" algn="l">
              <a:lnSpc>
                <a:spcPct val="100000"/>
              </a:lnSpc>
              <a:spcBef>
                <a:spcPts val="600"/>
              </a:spcBef>
              <a:spcAft>
                <a:spcPts val="0"/>
              </a:spcAft>
              <a:buClr>
                <a:schemeClr val="accent1"/>
              </a:buClr>
              <a:buSzPts val="2000"/>
              <a:buFont typeface="Times"/>
              <a:buChar char="•"/>
            </a:pPr>
            <a:r>
              <a:rPr b="0" i="0" lang="pt-PT" sz="2000" u="none" cap="none" strike="noStrike">
                <a:solidFill>
                  <a:srgbClr val="3E3E3E"/>
                </a:solidFill>
                <a:latin typeface="Lato"/>
                <a:ea typeface="Lato"/>
                <a:cs typeface="Lato"/>
                <a:sym typeface="Lato"/>
              </a:rPr>
              <a:t>Improve/develop training materials and use cases  </a:t>
            </a:r>
            <a:endParaRPr/>
          </a:p>
          <a:p>
            <a:pPr indent="-355600" lvl="1" marL="914400" marR="0" rtl="0" algn="l">
              <a:lnSpc>
                <a:spcPct val="100000"/>
              </a:lnSpc>
              <a:spcBef>
                <a:spcPts val="600"/>
              </a:spcBef>
              <a:spcAft>
                <a:spcPts val="0"/>
              </a:spcAft>
              <a:buClr>
                <a:schemeClr val="accent1"/>
              </a:buClr>
              <a:buSzPts val="2000"/>
              <a:buFont typeface="Times"/>
              <a:buChar char="•"/>
            </a:pPr>
            <a:r>
              <a:rPr b="0" i="0" lang="pt-PT" sz="2000" u="none" cap="none" strike="noStrike">
                <a:solidFill>
                  <a:srgbClr val="3E3E3E"/>
                </a:solidFill>
                <a:latin typeface="Lato"/>
                <a:ea typeface="Lato"/>
                <a:cs typeface="Lato"/>
                <a:sym typeface="Lato"/>
              </a:rPr>
              <a:t>Leverage the use of these tools by a broader community</a:t>
            </a:r>
            <a:endParaRPr b="1" i="0" sz="2000" u="none" cap="none" strike="noStrike">
              <a:solidFill>
                <a:srgbClr val="3E3E3E"/>
              </a:solidFill>
              <a:latin typeface="Lato"/>
              <a:ea typeface="Lato"/>
              <a:cs typeface="Lato"/>
              <a:sym typeface="Lato"/>
            </a:endParaRPr>
          </a:p>
          <a:p>
            <a:pPr indent="-228600" lvl="0" marL="457200" marR="0" rtl="0" algn="l">
              <a:lnSpc>
                <a:spcPct val="100000"/>
              </a:lnSpc>
              <a:spcBef>
                <a:spcPts val="480"/>
              </a:spcBef>
              <a:spcAft>
                <a:spcPts val="0"/>
              </a:spcAft>
              <a:buClr>
                <a:schemeClr val="accent1"/>
              </a:buClr>
              <a:buSzPts val="2400"/>
              <a:buFont typeface="Corbel"/>
              <a:buNone/>
            </a:pPr>
            <a:r>
              <a:t/>
            </a:r>
            <a:endParaRPr b="1" i="0" sz="2400" u="none" cap="none" strike="noStrike">
              <a:solidFill>
                <a:srgbClr val="3E3E3E"/>
              </a:solidFill>
              <a:latin typeface="Lato"/>
              <a:ea typeface="Lato"/>
              <a:cs typeface="Lato"/>
              <a:sym typeface="La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5"/>
          <p:cNvSpPr txBox="1"/>
          <p:nvPr>
            <p:ph type="title"/>
          </p:nvPr>
        </p:nvSpPr>
        <p:spPr>
          <a:xfrm>
            <a:off x="678180" y="508000"/>
            <a:ext cx="10515600" cy="978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pt-PT" sz="4300">
                <a:solidFill>
                  <a:srgbClr val="0070C0"/>
                </a:solidFill>
              </a:rPr>
              <a:t>Genotype frequency</a:t>
            </a:r>
            <a:endParaRPr/>
          </a:p>
        </p:txBody>
      </p:sp>
      <p:pic>
        <p:nvPicPr>
          <p:cNvPr id="597" name="Google Shape;597;p85"/>
          <p:cNvPicPr preferRelativeResize="0"/>
          <p:nvPr/>
        </p:nvPicPr>
        <p:blipFill rotWithShape="1">
          <a:blip r:embed="rId3">
            <a:alphaModFix/>
          </a:blip>
          <a:srcRect b="0" l="0" r="0" t="0"/>
          <a:stretch/>
        </p:blipFill>
        <p:spPr>
          <a:xfrm>
            <a:off x="918933" y="2451693"/>
            <a:ext cx="9753165" cy="195433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6"/>
          <p:cNvSpPr txBox="1"/>
          <p:nvPr>
            <p:ph type="title"/>
          </p:nvPr>
        </p:nvSpPr>
        <p:spPr>
          <a:xfrm>
            <a:off x="751840" y="513080"/>
            <a:ext cx="9602100" cy="672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lang="pt-PT" sz="4300">
                <a:solidFill>
                  <a:srgbClr val="0070C0"/>
                </a:solidFill>
              </a:rPr>
              <a:t>Variant image for a given gene</a:t>
            </a:r>
            <a:endParaRPr/>
          </a:p>
        </p:txBody>
      </p:sp>
      <p:pic>
        <p:nvPicPr>
          <p:cNvPr id="603" name="Google Shape;603;p86"/>
          <p:cNvPicPr preferRelativeResize="0"/>
          <p:nvPr/>
        </p:nvPicPr>
        <p:blipFill rotWithShape="1">
          <a:blip r:embed="rId3">
            <a:alphaModFix/>
          </a:blip>
          <a:srcRect b="0" l="0" r="0" t="0"/>
          <a:stretch/>
        </p:blipFill>
        <p:spPr>
          <a:xfrm>
            <a:off x="751267" y="1581600"/>
            <a:ext cx="9730733" cy="456123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87"/>
          <p:cNvSpPr txBox="1"/>
          <p:nvPr>
            <p:ph type="title"/>
          </p:nvPr>
        </p:nvSpPr>
        <p:spPr>
          <a:xfrm>
            <a:off x="838200" y="397087"/>
            <a:ext cx="10515600" cy="1137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pt-PT" sz="4300">
                <a:solidFill>
                  <a:srgbClr val="0070C0"/>
                </a:solidFill>
              </a:rPr>
              <a:t>Variant table for a transcript</a:t>
            </a:r>
            <a:endParaRPr/>
          </a:p>
        </p:txBody>
      </p:sp>
      <p:pic>
        <p:nvPicPr>
          <p:cNvPr id="609" name="Google Shape;609;p87"/>
          <p:cNvPicPr preferRelativeResize="0"/>
          <p:nvPr/>
        </p:nvPicPr>
        <p:blipFill rotWithShape="1">
          <a:blip r:embed="rId3">
            <a:alphaModFix/>
          </a:blip>
          <a:srcRect b="0" l="0" r="0" t="0"/>
          <a:stretch/>
        </p:blipFill>
        <p:spPr>
          <a:xfrm>
            <a:off x="838200" y="1533567"/>
            <a:ext cx="10604035" cy="44626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88"/>
          <p:cNvSpPr txBox="1"/>
          <p:nvPr>
            <p:ph type="title"/>
          </p:nvPr>
        </p:nvSpPr>
        <p:spPr>
          <a:xfrm>
            <a:off x="834813" y="302260"/>
            <a:ext cx="10518900" cy="1031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pt-PT" sz="4300">
                <a:solidFill>
                  <a:srgbClr val="0070C0"/>
                </a:solidFill>
              </a:rPr>
              <a:t>Variant consequence</a:t>
            </a:r>
            <a:endParaRPr/>
          </a:p>
        </p:txBody>
      </p:sp>
      <p:pic>
        <p:nvPicPr>
          <p:cNvPr id="615" name="Google Shape;615;p88"/>
          <p:cNvPicPr preferRelativeResize="0"/>
          <p:nvPr/>
        </p:nvPicPr>
        <p:blipFill rotWithShape="1">
          <a:blip r:embed="rId3">
            <a:alphaModFix/>
          </a:blip>
          <a:srcRect b="0" l="0" r="0" t="0"/>
          <a:stretch/>
        </p:blipFill>
        <p:spPr>
          <a:xfrm>
            <a:off x="835067" y="1403733"/>
            <a:ext cx="10069467" cy="487166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89"/>
          <p:cNvSpPr txBox="1"/>
          <p:nvPr>
            <p:ph type="title"/>
          </p:nvPr>
        </p:nvSpPr>
        <p:spPr>
          <a:xfrm>
            <a:off x="415600" y="317100"/>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b="1" lang="pt-PT" sz="4800">
                <a:solidFill>
                  <a:srgbClr val="0070C0"/>
                </a:solidFill>
              </a:rPr>
              <a:t>Outline of this talk</a:t>
            </a:r>
            <a:endParaRPr/>
          </a:p>
        </p:txBody>
      </p:sp>
      <p:sp>
        <p:nvSpPr>
          <p:cNvPr id="621" name="Google Shape;621;p8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Introduction to EBI and Ensembl Plants</a:t>
            </a:r>
            <a:endParaRPr sz="3200">
              <a:solidFill>
                <a:srgbClr val="A5A5A5"/>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A brief tour of Ensembl Plants</a:t>
            </a:r>
            <a:endParaRPr sz="3200">
              <a:solidFill>
                <a:srgbClr val="A5A5A5"/>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Variation data</a:t>
            </a:r>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Alphafold in Ensembl Plants</a:t>
            </a:r>
            <a:endParaRPr sz="3200">
              <a:solidFill>
                <a:schemeClr val="dk1"/>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API and bulk data (inc. Biomart)</a:t>
            </a:r>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Rapid release and archives</a:t>
            </a:r>
            <a:endParaRPr sz="3200">
              <a:solidFill>
                <a:schemeClr val="dk1"/>
              </a:solidFill>
              <a:latin typeface="Calibri"/>
              <a:ea typeface="Calibri"/>
              <a:cs typeface="Calibri"/>
              <a:sym typeface="Calibri"/>
            </a:endParaRPr>
          </a:p>
          <a:p>
            <a:pPr indent="0" lvl="0" marL="101600" marR="558800" rtl="0" algn="l">
              <a:lnSpc>
                <a:spcPct val="115000"/>
              </a:lnSpc>
              <a:spcBef>
                <a:spcPts val="0"/>
              </a:spcBef>
              <a:spcAft>
                <a:spcPts val="0"/>
              </a:spcAft>
              <a:buClr>
                <a:schemeClr val="dk1"/>
              </a:buClr>
              <a:buSzPts val="3200"/>
              <a:buFont typeface="Calibri"/>
              <a:buNone/>
            </a:pPr>
            <a:r>
              <a:t/>
            </a:r>
            <a:endParaRPr sz="3200">
              <a:latin typeface="Calibri"/>
              <a:ea typeface="Calibri"/>
              <a:cs typeface="Calibri"/>
              <a:sym typeface="Calibri"/>
            </a:endParaRPr>
          </a:p>
        </p:txBody>
      </p:sp>
      <p:pic>
        <p:nvPicPr>
          <p:cNvPr id="622" name="Google Shape;622;p89"/>
          <p:cNvPicPr preferRelativeResize="0"/>
          <p:nvPr/>
        </p:nvPicPr>
        <p:blipFill rotWithShape="1">
          <a:blip r:embed="rId3">
            <a:alphaModFix/>
          </a:blip>
          <a:srcRect b="0" l="0" r="0" t="0"/>
          <a:stretch/>
        </p:blipFill>
        <p:spPr>
          <a:xfrm>
            <a:off x="10445699" y="6186100"/>
            <a:ext cx="1542001" cy="4749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90"/>
          <p:cNvSpPr txBox="1"/>
          <p:nvPr>
            <p:ph type="title"/>
          </p:nvPr>
        </p:nvSpPr>
        <p:spPr>
          <a:xfrm>
            <a:off x="715067" y="382133"/>
            <a:ext cx="110613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b="1" lang="pt-PT" sz="4300">
                <a:solidFill>
                  <a:srgbClr val="0070C0"/>
                </a:solidFill>
              </a:rPr>
              <a:t>Alphafold in Ensembl Plants (</a:t>
            </a:r>
            <a:r>
              <a:rPr b="1" i="1" lang="pt-PT" sz="4300">
                <a:solidFill>
                  <a:srgbClr val="0070C0"/>
                </a:solidFill>
              </a:rPr>
              <a:t>Zea mays)</a:t>
            </a:r>
            <a:endParaRPr/>
          </a:p>
        </p:txBody>
      </p:sp>
      <p:pic>
        <p:nvPicPr>
          <p:cNvPr id="628" name="Google Shape;628;p90"/>
          <p:cNvPicPr preferRelativeResize="0"/>
          <p:nvPr/>
        </p:nvPicPr>
        <p:blipFill rotWithShape="1">
          <a:blip r:embed="rId3">
            <a:alphaModFix/>
          </a:blip>
          <a:srcRect b="0" l="0" r="0" t="0"/>
          <a:stretch/>
        </p:blipFill>
        <p:spPr>
          <a:xfrm>
            <a:off x="715067" y="1661767"/>
            <a:ext cx="10530768" cy="4302433"/>
          </a:xfrm>
          <a:prstGeom prst="rect">
            <a:avLst/>
          </a:prstGeom>
          <a:noFill/>
          <a:ln cap="flat" cmpd="sng" w="9525">
            <a:solidFill>
              <a:schemeClr val="dk2"/>
            </a:solidFill>
            <a:prstDash val="solid"/>
            <a:round/>
            <a:headEnd len="sm" w="sm" type="none"/>
            <a:tailEnd len="sm" w="sm" type="none"/>
          </a:ln>
        </p:spPr>
      </p:pic>
      <p:sp>
        <p:nvSpPr>
          <p:cNvPr id="629" name="Google Shape;629;p90"/>
          <p:cNvSpPr txBox="1"/>
          <p:nvPr/>
        </p:nvSpPr>
        <p:spPr>
          <a:xfrm>
            <a:off x="922233" y="4691460"/>
            <a:ext cx="1548000" cy="538800"/>
          </a:xfrm>
          <a:prstGeom prst="rect">
            <a:avLst/>
          </a:prstGeom>
          <a:noFill/>
          <a:ln cap="flat" cmpd="sng" w="28575">
            <a:solidFill>
              <a:srgbClr val="CC0000"/>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pic>
        <p:nvPicPr>
          <p:cNvPr id="630" name="Google Shape;630;p90"/>
          <p:cNvPicPr preferRelativeResize="0"/>
          <p:nvPr/>
        </p:nvPicPr>
        <p:blipFill rotWithShape="1">
          <a:blip r:embed="rId4">
            <a:alphaModFix/>
          </a:blip>
          <a:srcRect b="0" l="0" r="0" t="0"/>
          <a:stretch/>
        </p:blipFill>
        <p:spPr>
          <a:xfrm>
            <a:off x="10445699" y="6186100"/>
            <a:ext cx="1542001" cy="4749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629"/>
                                        </p:tgtEl>
                                        <p:attrNameLst>
                                          <p:attrName>style.visibility</p:attrName>
                                        </p:attrNameLst>
                                      </p:cBhvr>
                                      <p:to>
                                        <p:strVal val="visible"/>
                                      </p:to>
                                    </p:set>
                                    <p:anim calcmode="lin" valueType="num">
                                      <p:cBhvr additive="base">
                                        <p:cTn dur="1000"/>
                                        <p:tgtEl>
                                          <p:spTgt spid="62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91"/>
          <p:cNvSpPr txBox="1"/>
          <p:nvPr>
            <p:ph type="title"/>
          </p:nvPr>
        </p:nvSpPr>
        <p:spPr>
          <a:xfrm>
            <a:off x="831427" y="345440"/>
            <a:ext cx="107856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chemeClr val="dk1"/>
              </a:buClr>
              <a:buSzPts val="1500"/>
              <a:buFont typeface="Arial"/>
              <a:buNone/>
            </a:pPr>
            <a:r>
              <a:rPr b="1" lang="pt-PT" sz="4300">
                <a:solidFill>
                  <a:srgbClr val="0070C0"/>
                </a:solidFill>
              </a:rPr>
              <a:t>Alphafold in Ensembl Plants (</a:t>
            </a:r>
            <a:r>
              <a:rPr b="1" i="1" lang="pt-PT" sz="4300">
                <a:solidFill>
                  <a:srgbClr val="0070C0"/>
                </a:solidFill>
              </a:rPr>
              <a:t>Zea mays)</a:t>
            </a:r>
            <a:endParaRPr/>
          </a:p>
        </p:txBody>
      </p:sp>
      <p:pic>
        <p:nvPicPr>
          <p:cNvPr id="636" name="Google Shape;636;p91"/>
          <p:cNvPicPr preferRelativeResize="0"/>
          <p:nvPr/>
        </p:nvPicPr>
        <p:blipFill rotWithShape="1">
          <a:blip r:embed="rId3">
            <a:alphaModFix/>
          </a:blip>
          <a:srcRect b="0" l="0" r="0" t="0"/>
          <a:stretch/>
        </p:blipFill>
        <p:spPr>
          <a:xfrm>
            <a:off x="831427" y="1490980"/>
            <a:ext cx="9748518" cy="4636346"/>
          </a:xfrm>
          <a:prstGeom prst="rect">
            <a:avLst/>
          </a:prstGeom>
          <a:noFill/>
          <a:ln cap="flat" cmpd="sng" w="9525">
            <a:solidFill>
              <a:schemeClr val="dk2"/>
            </a:solidFill>
            <a:prstDash val="solid"/>
            <a:round/>
            <a:headEnd len="sm" w="sm" type="none"/>
            <a:tailEnd len="sm" w="sm" type="none"/>
          </a:ln>
        </p:spPr>
      </p:pic>
      <p:sp>
        <p:nvSpPr>
          <p:cNvPr id="637" name="Google Shape;637;p91"/>
          <p:cNvSpPr txBox="1"/>
          <p:nvPr/>
        </p:nvSpPr>
        <p:spPr>
          <a:xfrm>
            <a:off x="3542767" y="6126700"/>
            <a:ext cx="3999900" cy="5388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1900"/>
              <a:buFont typeface="Arial"/>
              <a:buNone/>
            </a:pPr>
            <a:r>
              <a:rPr b="0" i="0" lang="pt-PT" sz="1900" u="none" cap="none" strike="noStrike">
                <a:solidFill>
                  <a:srgbClr val="000000"/>
                </a:solidFill>
                <a:latin typeface="Arial"/>
                <a:ea typeface="Arial"/>
                <a:cs typeface="Arial"/>
                <a:sym typeface="Arial"/>
              </a:rPr>
              <a:t>https://alphafold.ebi.ac.uk/</a:t>
            </a:r>
            <a:endParaRPr sz="1900"/>
          </a:p>
        </p:txBody>
      </p:sp>
      <p:pic>
        <p:nvPicPr>
          <p:cNvPr id="638" name="Google Shape;638;p91"/>
          <p:cNvPicPr preferRelativeResize="0"/>
          <p:nvPr/>
        </p:nvPicPr>
        <p:blipFill rotWithShape="1">
          <a:blip r:embed="rId4">
            <a:alphaModFix/>
          </a:blip>
          <a:srcRect b="0" l="0" r="0" t="0"/>
          <a:stretch/>
        </p:blipFill>
        <p:spPr>
          <a:xfrm>
            <a:off x="10445699" y="6186100"/>
            <a:ext cx="1542001" cy="4749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92"/>
          <p:cNvSpPr txBox="1"/>
          <p:nvPr>
            <p:ph type="title"/>
          </p:nvPr>
        </p:nvSpPr>
        <p:spPr>
          <a:xfrm>
            <a:off x="415600" y="324973"/>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b="1" lang="pt-PT">
                <a:solidFill>
                  <a:srgbClr val="0070C0"/>
                </a:solidFill>
              </a:rPr>
              <a:t>Alphafold in Ensembl Plants (</a:t>
            </a:r>
            <a:r>
              <a:rPr b="1" i="1" lang="pt-PT">
                <a:solidFill>
                  <a:srgbClr val="0070C0"/>
                </a:solidFill>
              </a:rPr>
              <a:t>Triticum aestivum)</a:t>
            </a:r>
            <a:endParaRPr/>
          </a:p>
        </p:txBody>
      </p:sp>
      <p:pic>
        <p:nvPicPr>
          <p:cNvPr id="644" name="Google Shape;644;p92"/>
          <p:cNvPicPr preferRelativeResize="0"/>
          <p:nvPr/>
        </p:nvPicPr>
        <p:blipFill rotWithShape="1">
          <a:blip r:embed="rId3">
            <a:alphaModFix/>
          </a:blip>
          <a:srcRect b="0" l="0" r="0" t="0"/>
          <a:stretch/>
        </p:blipFill>
        <p:spPr>
          <a:xfrm>
            <a:off x="415713" y="1479973"/>
            <a:ext cx="10558779" cy="1816100"/>
          </a:xfrm>
          <a:prstGeom prst="rect">
            <a:avLst/>
          </a:prstGeom>
          <a:noFill/>
          <a:ln>
            <a:noFill/>
          </a:ln>
        </p:spPr>
      </p:pic>
      <p:pic>
        <p:nvPicPr>
          <p:cNvPr id="645" name="Google Shape;645;p92"/>
          <p:cNvPicPr preferRelativeResize="0"/>
          <p:nvPr/>
        </p:nvPicPr>
        <p:blipFill rotWithShape="1">
          <a:blip r:embed="rId4">
            <a:alphaModFix/>
          </a:blip>
          <a:srcRect b="0" l="0" r="0" t="0"/>
          <a:stretch/>
        </p:blipFill>
        <p:spPr>
          <a:xfrm>
            <a:off x="3781213" y="3296073"/>
            <a:ext cx="4195233" cy="3430694"/>
          </a:xfrm>
          <a:prstGeom prst="rect">
            <a:avLst/>
          </a:prstGeom>
          <a:noFill/>
          <a:ln cap="flat" cmpd="sng" w="9525">
            <a:solidFill>
              <a:schemeClr val="dk2"/>
            </a:solidFill>
            <a:prstDash val="solid"/>
            <a:round/>
            <a:headEnd len="sm" w="sm" type="none"/>
            <a:tailEnd len="sm" w="sm" type="none"/>
          </a:ln>
        </p:spPr>
      </p:pic>
      <p:pic>
        <p:nvPicPr>
          <p:cNvPr id="646" name="Google Shape;646;p92"/>
          <p:cNvPicPr preferRelativeResize="0"/>
          <p:nvPr/>
        </p:nvPicPr>
        <p:blipFill rotWithShape="1">
          <a:blip r:embed="rId5">
            <a:alphaModFix/>
          </a:blip>
          <a:srcRect b="0" l="0" r="0" t="0"/>
          <a:stretch/>
        </p:blipFill>
        <p:spPr>
          <a:xfrm>
            <a:off x="9981353" y="6235700"/>
            <a:ext cx="2006600" cy="4250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93"/>
          <p:cNvSpPr txBox="1"/>
          <p:nvPr>
            <p:ph type="title"/>
          </p:nvPr>
        </p:nvSpPr>
        <p:spPr>
          <a:xfrm>
            <a:off x="788500" y="390167"/>
            <a:ext cx="99537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1500"/>
              <a:buFont typeface="Arial"/>
              <a:buNone/>
            </a:pPr>
            <a:r>
              <a:rPr b="1" lang="pt-PT" sz="4800">
                <a:solidFill>
                  <a:srgbClr val="0070C0"/>
                </a:solidFill>
              </a:rPr>
              <a:t>Ensembl RESTful API</a:t>
            </a:r>
            <a:endParaRPr/>
          </a:p>
        </p:txBody>
      </p:sp>
      <p:sp>
        <p:nvSpPr>
          <p:cNvPr id="652" name="Google Shape;652;p93"/>
          <p:cNvSpPr txBox="1"/>
          <p:nvPr/>
        </p:nvSpPr>
        <p:spPr>
          <a:xfrm>
            <a:off x="788500" y="5684433"/>
            <a:ext cx="10598700" cy="615600"/>
          </a:xfrm>
          <a:prstGeom prst="rect">
            <a:avLst/>
          </a:prstGeom>
          <a:noFill/>
          <a:ln>
            <a:noFill/>
          </a:ln>
        </p:spPr>
        <p:txBody>
          <a:bodyPr anchorCtr="0" anchor="t"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2400"/>
              <a:buFont typeface="Arial"/>
              <a:buNone/>
            </a:pPr>
            <a:r>
              <a:rPr b="0" i="0" lang="pt-PT" sz="2400" u="none" cap="none" strike="noStrike">
                <a:solidFill>
                  <a:srgbClr val="000000"/>
                </a:solidFill>
                <a:latin typeface="Arial"/>
                <a:ea typeface="Arial"/>
                <a:cs typeface="Arial"/>
                <a:sym typeface="Arial"/>
              </a:rPr>
              <a:t>http://rest.ensembl.org/documentation/</a:t>
            </a:r>
            <a:endParaRPr sz="1900"/>
          </a:p>
        </p:txBody>
      </p:sp>
      <p:pic>
        <p:nvPicPr>
          <p:cNvPr id="653" name="Google Shape;653;p93"/>
          <p:cNvPicPr preferRelativeResize="0"/>
          <p:nvPr/>
        </p:nvPicPr>
        <p:blipFill rotWithShape="1">
          <a:blip r:embed="rId3">
            <a:alphaModFix/>
          </a:blip>
          <a:srcRect b="0" l="0" r="0" t="0"/>
          <a:stretch/>
        </p:blipFill>
        <p:spPr>
          <a:xfrm>
            <a:off x="10445699" y="6186100"/>
            <a:ext cx="1542001" cy="474934"/>
          </a:xfrm>
          <a:prstGeom prst="rect">
            <a:avLst/>
          </a:prstGeom>
          <a:noFill/>
          <a:ln>
            <a:noFill/>
          </a:ln>
        </p:spPr>
      </p:pic>
      <p:pic>
        <p:nvPicPr>
          <p:cNvPr id="654" name="Google Shape;654;p93"/>
          <p:cNvPicPr preferRelativeResize="0"/>
          <p:nvPr/>
        </p:nvPicPr>
        <p:blipFill rotWithShape="1">
          <a:blip r:embed="rId4">
            <a:alphaModFix/>
          </a:blip>
          <a:srcRect b="0" l="0" r="0" t="0"/>
          <a:stretch/>
        </p:blipFill>
        <p:spPr>
          <a:xfrm>
            <a:off x="1755133" y="1560167"/>
            <a:ext cx="8483100" cy="3921067"/>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94"/>
          <p:cNvPicPr preferRelativeResize="0"/>
          <p:nvPr/>
        </p:nvPicPr>
        <p:blipFill rotWithShape="1">
          <a:blip r:embed="rId3">
            <a:alphaModFix/>
          </a:blip>
          <a:srcRect b="0" l="0" r="0" t="0"/>
          <a:stretch/>
        </p:blipFill>
        <p:spPr>
          <a:xfrm>
            <a:off x="10445699" y="6186100"/>
            <a:ext cx="1542001" cy="474934"/>
          </a:xfrm>
          <a:prstGeom prst="rect">
            <a:avLst/>
          </a:prstGeom>
          <a:noFill/>
          <a:ln>
            <a:noFill/>
          </a:ln>
        </p:spPr>
      </p:pic>
      <p:pic>
        <p:nvPicPr>
          <p:cNvPr id="660" name="Google Shape;660;p94"/>
          <p:cNvPicPr preferRelativeResize="0"/>
          <p:nvPr/>
        </p:nvPicPr>
        <p:blipFill rotWithShape="1">
          <a:blip r:embed="rId4">
            <a:alphaModFix/>
          </a:blip>
          <a:srcRect b="0" l="0" r="0" t="0"/>
          <a:stretch/>
        </p:blipFill>
        <p:spPr>
          <a:xfrm>
            <a:off x="4992967" y="526533"/>
            <a:ext cx="5096167" cy="834867"/>
          </a:xfrm>
          <a:prstGeom prst="rect">
            <a:avLst/>
          </a:prstGeom>
          <a:noFill/>
          <a:ln>
            <a:noFill/>
          </a:ln>
        </p:spPr>
      </p:pic>
      <p:pic>
        <p:nvPicPr>
          <p:cNvPr id="661" name="Google Shape;661;p94"/>
          <p:cNvPicPr preferRelativeResize="0"/>
          <p:nvPr/>
        </p:nvPicPr>
        <p:blipFill rotWithShape="1">
          <a:blip r:embed="rId5">
            <a:alphaModFix/>
          </a:blip>
          <a:srcRect b="0" l="0" r="0" t="0"/>
          <a:stretch/>
        </p:blipFill>
        <p:spPr>
          <a:xfrm>
            <a:off x="914400" y="526533"/>
            <a:ext cx="1722800" cy="966667"/>
          </a:xfrm>
          <a:prstGeom prst="rect">
            <a:avLst/>
          </a:prstGeom>
          <a:noFill/>
          <a:ln>
            <a:noFill/>
          </a:ln>
        </p:spPr>
      </p:pic>
      <p:pic>
        <p:nvPicPr>
          <p:cNvPr id="662" name="Google Shape;662;p94"/>
          <p:cNvPicPr preferRelativeResize="0"/>
          <p:nvPr/>
        </p:nvPicPr>
        <p:blipFill rotWithShape="1">
          <a:blip r:embed="rId6">
            <a:alphaModFix/>
          </a:blip>
          <a:srcRect b="0" l="0" r="0" t="0"/>
          <a:stretch/>
        </p:blipFill>
        <p:spPr>
          <a:xfrm>
            <a:off x="812800" y="1493520"/>
            <a:ext cx="8949267" cy="4958080"/>
          </a:xfrm>
          <a:prstGeom prst="rect">
            <a:avLst/>
          </a:prstGeom>
          <a:noFill/>
          <a:ln cap="flat" cmpd="sng" w="9525">
            <a:solidFill>
              <a:srgbClr val="B2B2B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59"/>
          <p:cNvSpPr txBox="1"/>
          <p:nvPr>
            <p:ph type="title"/>
          </p:nvPr>
        </p:nvSpPr>
        <p:spPr>
          <a:xfrm>
            <a:off x="719403" y="332656"/>
            <a:ext cx="10871100" cy="576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pt-PT"/>
              <a:t>Plant Gene Orthology tools</a:t>
            </a:r>
            <a:endParaRPr/>
          </a:p>
        </p:txBody>
      </p:sp>
      <p:sp>
        <p:nvSpPr>
          <p:cNvPr id="345" name="Google Shape;345;p59"/>
          <p:cNvSpPr txBox="1"/>
          <p:nvPr>
            <p:ph idx="1" type="body"/>
          </p:nvPr>
        </p:nvSpPr>
        <p:spPr>
          <a:xfrm>
            <a:off x="711200" y="4570850"/>
            <a:ext cx="3363300" cy="2004000"/>
          </a:xfrm>
          <a:prstGeom prst="rect">
            <a:avLst/>
          </a:prstGeom>
          <a:noFill/>
          <a:ln>
            <a:noFill/>
          </a:ln>
        </p:spPr>
        <p:txBody>
          <a:bodyPr anchorCtr="0" anchor="t" bIns="0" lIns="0" spcFirstLastPara="1" rIns="0" wrap="square" tIns="0">
            <a:noAutofit/>
          </a:bodyPr>
          <a:lstStyle/>
          <a:p>
            <a:pPr indent="-342900" lvl="0" marL="457200" rtl="0" algn="l">
              <a:lnSpc>
                <a:spcPct val="100000"/>
              </a:lnSpc>
              <a:spcBef>
                <a:spcPts val="360"/>
              </a:spcBef>
              <a:spcAft>
                <a:spcPts val="0"/>
              </a:spcAft>
              <a:buSzPts val="1800"/>
              <a:buChar char="•"/>
            </a:pPr>
            <a:r>
              <a:rPr lang="pt-PT"/>
              <a:t>Ensembl Plants</a:t>
            </a:r>
            <a:endParaRPr/>
          </a:p>
          <a:p>
            <a:pPr indent="-342900" lvl="0" marL="457200" rtl="0" algn="l">
              <a:lnSpc>
                <a:spcPct val="100000"/>
              </a:lnSpc>
              <a:spcBef>
                <a:spcPts val="360"/>
              </a:spcBef>
              <a:spcAft>
                <a:spcPts val="0"/>
              </a:spcAft>
              <a:buSzPts val="1800"/>
              <a:buChar char="•"/>
            </a:pPr>
            <a:r>
              <a:rPr lang="pt-PT"/>
              <a:t>PLAZA</a:t>
            </a:r>
            <a:endParaRPr/>
          </a:p>
          <a:p>
            <a:pPr indent="-342900" lvl="0" marL="457200" rtl="0" algn="l">
              <a:lnSpc>
                <a:spcPct val="100000"/>
              </a:lnSpc>
              <a:spcBef>
                <a:spcPts val="360"/>
              </a:spcBef>
              <a:spcAft>
                <a:spcPts val="0"/>
              </a:spcAft>
              <a:buSzPts val="1800"/>
              <a:buChar char="•"/>
            </a:pPr>
            <a:r>
              <a:rPr lang="pt-PT"/>
              <a:t>Mercator4 </a:t>
            </a:r>
            <a:r>
              <a:rPr lang="pt-PT" sz="2200"/>
              <a:t>| Mapman</a:t>
            </a:r>
            <a:endParaRPr sz="2200"/>
          </a:p>
          <a:p>
            <a:pPr indent="-342900" lvl="0" marL="457200" rtl="0" algn="l">
              <a:lnSpc>
                <a:spcPct val="100000"/>
              </a:lnSpc>
              <a:spcBef>
                <a:spcPts val="360"/>
              </a:spcBef>
              <a:spcAft>
                <a:spcPts val="0"/>
              </a:spcAft>
              <a:buSzPts val="1800"/>
              <a:buChar char="•"/>
            </a:pPr>
            <a:r>
              <a:rPr lang="pt-PT"/>
              <a:t>GoMapMan</a:t>
            </a:r>
            <a:endParaRPr/>
          </a:p>
          <a:p>
            <a:pPr indent="-228600" lvl="0" marL="457200" rtl="0" algn="l">
              <a:lnSpc>
                <a:spcPct val="100000"/>
              </a:lnSpc>
              <a:spcBef>
                <a:spcPts val="360"/>
              </a:spcBef>
              <a:spcAft>
                <a:spcPts val="0"/>
              </a:spcAft>
              <a:buSzPts val="1800"/>
              <a:buNone/>
            </a:pPr>
            <a:r>
              <a:t/>
            </a:r>
            <a:endParaRPr/>
          </a:p>
        </p:txBody>
      </p:sp>
      <p:pic>
        <p:nvPicPr>
          <p:cNvPr descr="Uma imagem com texto, captura de ecrã, software, Tipo de letra&#10;&#10;Descrição gerada automaticamente" id="346" name="Google Shape;346;p59"/>
          <p:cNvPicPr preferRelativeResize="0"/>
          <p:nvPr/>
        </p:nvPicPr>
        <p:blipFill rotWithShape="1">
          <a:blip r:embed="rId3">
            <a:alphaModFix/>
          </a:blip>
          <a:srcRect b="0" l="0" r="0" t="0"/>
          <a:stretch/>
        </p:blipFill>
        <p:spPr>
          <a:xfrm>
            <a:off x="3845925" y="849051"/>
            <a:ext cx="8245618" cy="5902478"/>
          </a:xfrm>
          <a:prstGeom prst="rect">
            <a:avLst/>
          </a:prstGeom>
          <a:solidFill>
            <a:schemeClr val="lt1"/>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95"/>
          <p:cNvPicPr preferRelativeResize="0"/>
          <p:nvPr/>
        </p:nvPicPr>
        <p:blipFill rotWithShape="1">
          <a:blip r:embed="rId3">
            <a:alphaModFix/>
          </a:blip>
          <a:srcRect b="0" l="0" r="0" t="0"/>
          <a:stretch/>
        </p:blipFill>
        <p:spPr>
          <a:xfrm>
            <a:off x="832833" y="2037100"/>
            <a:ext cx="7186200" cy="3652000"/>
          </a:xfrm>
          <a:prstGeom prst="rect">
            <a:avLst/>
          </a:prstGeom>
          <a:noFill/>
          <a:ln>
            <a:noFill/>
          </a:ln>
        </p:spPr>
      </p:pic>
      <p:pic>
        <p:nvPicPr>
          <p:cNvPr id="668" name="Google Shape;668;p95"/>
          <p:cNvPicPr preferRelativeResize="0"/>
          <p:nvPr/>
        </p:nvPicPr>
        <p:blipFill rotWithShape="1">
          <a:blip r:embed="rId4">
            <a:alphaModFix/>
          </a:blip>
          <a:srcRect b="0" l="0" r="0" t="0"/>
          <a:stretch/>
        </p:blipFill>
        <p:spPr>
          <a:xfrm>
            <a:off x="1006687" y="866987"/>
            <a:ext cx="6352540" cy="612987"/>
          </a:xfrm>
          <a:prstGeom prst="rect">
            <a:avLst/>
          </a:prstGeom>
          <a:noFill/>
          <a:ln>
            <a:noFill/>
          </a:ln>
        </p:spPr>
      </p:pic>
      <p:pic>
        <p:nvPicPr>
          <p:cNvPr id="669" name="Google Shape;669;p95"/>
          <p:cNvPicPr preferRelativeResize="0"/>
          <p:nvPr/>
        </p:nvPicPr>
        <p:blipFill rotWithShape="1">
          <a:blip r:embed="rId5">
            <a:alphaModFix/>
          </a:blip>
          <a:srcRect b="0" l="0" r="0" t="0"/>
          <a:stretch/>
        </p:blipFill>
        <p:spPr>
          <a:xfrm>
            <a:off x="10445699" y="6186100"/>
            <a:ext cx="1542001" cy="47493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9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500"/>
              <a:buFont typeface="Arial"/>
              <a:buNone/>
            </a:pPr>
            <a:r>
              <a:rPr b="1" lang="pt-PT" sz="4800">
                <a:solidFill>
                  <a:srgbClr val="0070C0"/>
                </a:solidFill>
              </a:rPr>
              <a:t>Getting Bulk Data in Ensembl</a:t>
            </a:r>
            <a:endParaRPr/>
          </a:p>
        </p:txBody>
      </p:sp>
      <p:sp>
        <p:nvSpPr>
          <p:cNvPr id="675" name="Google Shape;675;p96"/>
          <p:cNvSpPr txBox="1"/>
          <p:nvPr>
            <p:ph idx="1" type="body"/>
          </p:nvPr>
        </p:nvSpPr>
        <p:spPr>
          <a:xfrm>
            <a:off x="627267" y="1831273"/>
            <a:ext cx="11360700" cy="3194400"/>
          </a:xfrm>
          <a:prstGeom prst="rect">
            <a:avLst/>
          </a:prstGeom>
          <a:noFill/>
          <a:ln>
            <a:noFill/>
          </a:ln>
        </p:spPr>
        <p:txBody>
          <a:bodyPr anchorCtr="0" anchor="t" bIns="121900" lIns="121900" spcFirstLastPara="1" rIns="121900" wrap="square" tIns="121900">
            <a:normAutofit/>
          </a:bodyPr>
          <a:lstStyle/>
          <a:p>
            <a:pPr indent="-508000" lvl="0" marL="609600" rtl="0" algn="l">
              <a:lnSpc>
                <a:spcPct val="150000"/>
              </a:lnSpc>
              <a:spcBef>
                <a:spcPts val="0"/>
              </a:spcBef>
              <a:spcAft>
                <a:spcPts val="0"/>
              </a:spcAft>
              <a:buClr>
                <a:schemeClr val="dk1"/>
              </a:buClr>
              <a:buSzPts val="3200"/>
              <a:buAutoNum type="arabicPeriod"/>
            </a:pPr>
            <a:r>
              <a:rPr lang="pt-PT" sz="3200">
                <a:solidFill>
                  <a:schemeClr val="dk1"/>
                </a:solidFill>
              </a:rPr>
              <a:t>Download data from the Ensembl browser</a:t>
            </a:r>
            <a:endParaRPr sz="3200">
              <a:solidFill>
                <a:schemeClr val="dk1"/>
              </a:solidFill>
            </a:endParaRPr>
          </a:p>
          <a:p>
            <a:pPr indent="-508000" lvl="0" marL="609600" rtl="0" algn="l">
              <a:lnSpc>
                <a:spcPct val="150000"/>
              </a:lnSpc>
              <a:spcBef>
                <a:spcPts val="0"/>
              </a:spcBef>
              <a:spcAft>
                <a:spcPts val="0"/>
              </a:spcAft>
              <a:buClr>
                <a:schemeClr val="dk1"/>
              </a:buClr>
              <a:buSzPts val="3200"/>
              <a:buAutoNum type="arabicPeriod"/>
            </a:pPr>
            <a:r>
              <a:rPr lang="pt-PT" sz="3200">
                <a:solidFill>
                  <a:schemeClr val="dk1"/>
                </a:solidFill>
              </a:rPr>
              <a:t>Download data from the Ensembl using Biomart</a:t>
            </a:r>
            <a:endParaRPr sz="3200">
              <a:solidFill>
                <a:schemeClr val="dk1"/>
              </a:solidFill>
            </a:endParaRPr>
          </a:p>
          <a:p>
            <a:pPr indent="-508000" lvl="0" marL="609600" rtl="0" algn="l">
              <a:lnSpc>
                <a:spcPct val="150000"/>
              </a:lnSpc>
              <a:spcBef>
                <a:spcPts val="0"/>
              </a:spcBef>
              <a:spcAft>
                <a:spcPts val="0"/>
              </a:spcAft>
              <a:buClr>
                <a:schemeClr val="dk1"/>
              </a:buClr>
              <a:buSzPts val="3200"/>
              <a:buAutoNum type="arabicPeriod"/>
            </a:pPr>
            <a:r>
              <a:rPr lang="pt-PT" sz="3200">
                <a:solidFill>
                  <a:schemeClr val="dk1"/>
                </a:solidFill>
              </a:rPr>
              <a:t>Programmatic data access and bulk download using </a:t>
            </a:r>
            <a:r>
              <a:rPr lang="pt-PT" sz="3200">
                <a:solidFill>
                  <a:srgbClr val="E06666"/>
                </a:solidFill>
              </a:rPr>
              <a:t>REST API, Perl API, public MySQL client and FTP site</a:t>
            </a:r>
            <a:endParaRPr sz="3200">
              <a:solidFill>
                <a:srgbClr val="E06666"/>
              </a:solidFill>
            </a:endParaRPr>
          </a:p>
        </p:txBody>
      </p:sp>
      <p:pic>
        <p:nvPicPr>
          <p:cNvPr id="676" name="Google Shape;676;p96"/>
          <p:cNvPicPr preferRelativeResize="0"/>
          <p:nvPr/>
        </p:nvPicPr>
        <p:blipFill rotWithShape="1">
          <a:blip r:embed="rId3">
            <a:alphaModFix/>
          </a:blip>
          <a:srcRect b="0" l="0" r="0" t="0"/>
          <a:stretch/>
        </p:blipFill>
        <p:spPr>
          <a:xfrm>
            <a:off x="10445699" y="6186100"/>
            <a:ext cx="1542001" cy="474934"/>
          </a:xfrm>
          <a:prstGeom prst="rect">
            <a:avLst/>
          </a:prstGeom>
          <a:noFill/>
          <a:ln>
            <a:noFill/>
          </a:ln>
        </p:spPr>
      </p:pic>
      <p:sp>
        <p:nvSpPr>
          <p:cNvPr id="677" name="Google Shape;677;p96"/>
          <p:cNvSpPr txBox="1"/>
          <p:nvPr/>
        </p:nvSpPr>
        <p:spPr>
          <a:xfrm>
            <a:off x="1327040" y="5524847"/>
            <a:ext cx="8697900" cy="831000"/>
          </a:xfrm>
          <a:prstGeom prst="rect">
            <a:avLst/>
          </a:prstGeom>
          <a:noFill/>
          <a:ln cap="flat" cmpd="sng" w="9525">
            <a:solidFill>
              <a:schemeClr val="dk1"/>
            </a:solidFill>
            <a:prstDash val="solid"/>
            <a:round/>
            <a:headEnd len="sm" w="sm" type="none"/>
            <a:tailEnd len="sm" w="sm" type="none"/>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900"/>
              <a:buFont typeface="Arial"/>
              <a:buNone/>
            </a:pPr>
            <a:r>
              <a:rPr b="0" i="1" lang="pt-PT" sz="1900" u="none" cap="none" strike="noStrike">
                <a:solidFill>
                  <a:srgbClr val="000000"/>
                </a:solidFill>
                <a:latin typeface="Arial"/>
                <a:ea typeface="Arial"/>
                <a:cs typeface="Arial"/>
                <a:sym typeface="Arial"/>
              </a:rPr>
              <a:t>Scripting Analyses of Genomes in Ensembl Plants Contreras-Moreira et al. 2022</a:t>
            </a:r>
            <a:endParaRPr b="0" i="1" sz="19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97"/>
          <p:cNvPicPr preferRelativeResize="0"/>
          <p:nvPr/>
        </p:nvPicPr>
        <p:blipFill rotWithShape="1">
          <a:blip r:embed="rId3">
            <a:alphaModFix/>
          </a:blip>
          <a:srcRect b="0" l="0" r="0" t="0"/>
          <a:stretch/>
        </p:blipFill>
        <p:spPr>
          <a:xfrm>
            <a:off x="101600" y="787400"/>
            <a:ext cx="11988800" cy="5283200"/>
          </a:xfrm>
          <a:prstGeom prst="rect">
            <a:avLst/>
          </a:prstGeom>
          <a:noFill/>
          <a:ln>
            <a:noFill/>
          </a:ln>
        </p:spPr>
      </p:pic>
      <p:sp>
        <p:nvSpPr>
          <p:cNvPr id="683" name="Google Shape;683;p97"/>
          <p:cNvSpPr/>
          <p:nvPr/>
        </p:nvSpPr>
        <p:spPr>
          <a:xfrm>
            <a:off x="4921624" y="896471"/>
            <a:ext cx="860700" cy="770700"/>
          </a:xfrm>
          <a:prstGeom prst="rect">
            <a:avLst/>
          </a:prstGeom>
          <a:noFill/>
          <a:ln cap="flat" cmpd="sng" w="25400">
            <a:solidFill>
              <a:srgbClr val="1B3867"/>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98"/>
          <p:cNvSpPr txBox="1"/>
          <p:nvPr>
            <p:ph type="title"/>
          </p:nvPr>
        </p:nvSpPr>
        <p:spPr>
          <a:xfrm>
            <a:off x="415600" y="2115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100000"/>
              </a:lnSpc>
              <a:spcBef>
                <a:spcPts val="0"/>
              </a:spcBef>
              <a:spcAft>
                <a:spcPts val="0"/>
              </a:spcAft>
              <a:buSzPct val="85416"/>
              <a:buNone/>
            </a:pPr>
            <a:r>
              <a:rPr b="1" lang="pt-PT" sz="4800">
                <a:solidFill>
                  <a:srgbClr val="0070C0"/>
                </a:solidFill>
              </a:rPr>
              <a:t>You can search and filter genes</a:t>
            </a:r>
            <a:endParaRPr/>
          </a:p>
        </p:txBody>
      </p:sp>
      <p:sp>
        <p:nvSpPr>
          <p:cNvPr id="689" name="Google Shape;689;p9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304800" lvl="0" marL="609600" rtl="0" algn="l">
              <a:lnSpc>
                <a:spcPct val="115000"/>
              </a:lnSpc>
              <a:spcBef>
                <a:spcPts val="0"/>
              </a:spcBef>
              <a:spcAft>
                <a:spcPts val="0"/>
              </a:spcAft>
              <a:buSzPts val="2400"/>
              <a:buNone/>
            </a:pPr>
            <a:r>
              <a:t/>
            </a:r>
            <a:endParaRPr/>
          </a:p>
        </p:txBody>
      </p:sp>
      <p:pic>
        <p:nvPicPr>
          <p:cNvPr id="690" name="Google Shape;690;p98"/>
          <p:cNvPicPr preferRelativeResize="0"/>
          <p:nvPr/>
        </p:nvPicPr>
        <p:blipFill rotWithShape="1">
          <a:blip r:embed="rId3">
            <a:alphaModFix/>
          </a:blip>
          <a:srcRect b="0" l="0" r="0" t="0"/>
          <a:stretch/>
        </p:blipFill>
        <p:spPr>
          <a:xfrm>
            <a:off x="286871" y="1506140"/>
            <a:ext cx="11360797" cy="475849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99"/>
          <p:cNvSpPr txBox="1"/>
          <p:nvPr>
            <p:ph type="title"/>
          </p:nvPr>
        </p:nvSpPr>
        <p:spPr>
          <a:xfrm>
            <a:off x="415713" y="349673"/>
            <a:ext cx="106587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500"/>
              <a:buFont typeface="Arial"/>
              <a:buNone/>
            </a:pPr>
            <a:r>
              <a:rPr b="1" lang="pt-PT" sz="4300">
                <a:solidFill>
                  <a:srgbClr val="0070C0"/>
                </a:solidFill>
              </a:rPr>
              <a:t>Getting Bulk Data in Ensembl - Biomart</a:t>
            </a:r>
            <a:endParaRPr b="1" sz="4300">
              <a:solidFill>
                <a:srgbClr val="0070C0"/>
              </a:solidFill>
            </a:endParaRPr>
          </a:p>
        </p:txBody>
      </p:sp>
      <p:pic>
        <p:nvPicPr>
          <p:cNvPr id="696" name="Google Shape;696;p99"/>
          <p:cNvPicPr preferRelativeResize="0"/>
          <p:nvPr/>
        </p:nvPicPr>
        <p:blipFill rotWithShape="1">
          <a:blip r:embed="rId3">
            <a:alphaModFix/>
          </a:blip>
          <a:srcRect b="0" l="0" r="0" t="0"/>
          <a:stretch/>
        </p:blipFill>
        <p:spPr>
          <a:xfrm>
            <a:off x="606213" y="1518073"/>
            <a:ext cx="10469034" cy="4262967"/>
          </a:xfrm>
          <a:prstGeom prst="rect">
            <a:avLst/>
          </a:prstGeom>
          <a:noFill/>
          <a:ln cap="flat" cmpd="sng" w="9525">
            <a:solidFill>
              <a:schemeClr val="dk2"/>
            </a:solidFill>
            <a:prstDash val="solid"/>
            <a:round/>
            <a:headEnd len="sm" w="sm" type="none"/>
            <a:tailEnd len="sm" w="sm" type="none"/>
          </a:ln>
        </p:spPr>
      </p:pic>
      <p:sp>
        <p:nvSpPr>
          <p:cNvPr id="697" name="Google Shape;697;p99"/>
          <p:cNvSpPr txBox="1"/>
          <p:nvPr/>
        </p:nvSpPr>
        <p:spPr>
          <a:xfrm>
            <a:off x="1605067" y="6067300"/>
            <a:ext cx="8202900" cy="5337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2400"/>
              <a:buFont typeface="Arial"/>
              <a:buNone/>
            </a:pPr>
            <a:r>
              <a:rPr b="0" i="0" lang="pt-PT" sz="2400" u="none" cap="none" strike="noStrike">
                <a:solidFill>
                  <a:srgbClr val="000000"/>
                </a:solidFill>
                <a:latin typeface="Arial"/>
                <a:ea typeface="Arial"/>
                <a:cs typeface="Arial"/>
                <a:sym typeface="Arial"/>
              </a:rPr>
              <a:t>https://plants.ensembl.org/biomart/martview/</a:t>
            </a:r>
            <a:endParaRPr sz="1900"/>
          </a:p>
        </p:txBody>
      </p:sp>
      <p:pic>
        <p:nvPicPr>
          <p:cNvPr id="698" name="Google Shape;698;p99"/>
          <p:cNvPicPr preferRelativeResize="0"/>
          <p:nvPr/>
        </p:nvPicPr>
        <p:blipFill rotWithShape="1">
          <a:blip r:embed="rId4">
            <a:alphaModFix/>
          </a:blip>
          <a:srcRect b="0" l="0" r="0" t="0"/>
          <a:stretch/>
        </p:blipFill>
        <p:spPr>
          <a:xfrm>
            <a:off x="10445699" y="6186100"/>
            <a:ext cx="1542001" cy="4749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00"/>
          <p:cNvSpPr txBox="1"/>
          <p:nvPr>
            <p:ph type="title"/>
          </p:nvPr>
        </p:nvSpPr>
        <p:spPr>
          <a:xfrm>
            <a:off x="415600" y="317100"/>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b="1" lang="pt-PT" sz="4800">
                <a:solidFill>
                  <a:srgbClr val="0070C0"/>
                </a:solidFill>
              </a:rPr>
              <a:t>Outline of this talk</a:t>
            </a:r>
            <a:endParaRPr/>
          </a:p>
        </p:txBody>
      </p:sp>
      <p:sp>
        <p:nvSpPr>
          <p:cNvPr id="704" name="Google Shape;704;p10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Introduction to EBI and Ensembl Plants</a:t>
            </a:r>
            <a:endParaRPr sz="3200">
              <a:solidFill>
                <a:srgbClr val="A5A5A5"/>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A brief tour of Ensembl Plants</a:t>
            </a:r>
            <a:endParaRPr sz="3200">
              <a:solidFill>
                <a:srgbClr val="A5A5A5"/>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Variation data</a:t>
            </a:r>
            <a:endParaRPr/>
          </a:p>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Alphafold in Ensembl Plants</a:t>
            </a:r>
            <a:endParaRPr sz="3200">
              <a:solidFill>
                <a:srgbClr val="A5A5A5"/>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Noto Sans Symbols"/>
              <a:buChar char="✔"/>
            </a:pPr>
            <a:r>
              <a:rPr lang="pt-PT" sz="3200">
                <a:solidFill>
                  <a:srgbClr val="A5A5A5"/>
                </a:solidFill>
                <a:latin typeface="Calibri"/>
                <a:ea typeface="Calibri"/>
                <a:cs typeface="Calibri"/>
                <a:sym typeface="Calibri"/>
              </a:rPr>
              <a:t>API and bulk data (inc. Biomart)</a:t>
            </a:r>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Rapid release and archives</a:t>
            </a:r>
            <a:endParaRPr sz="3200">
              <a:solidFill>
                <a:schemeClr val="dk1"/>
              </a:solidFill>
              <a:latin typeface="Calibri"/>
              <a:ea typeface="Calibri"/>
              <a:cs typeface="Calibri"/>
              <a:sym typeface="Calibri"/>
            </a:endParaRPr>
          </a:p>
          <a:p>
            <a:pPr indent="0" lvl="0" marL="101600" marR="558800" rtl="0" algn="l">
              <a:lnSpc>
                <a:spcPct val="115000"/>
              </a:lnSpc>
              <a:spcBef>
                <a:spcPts val="0"/>
              </a:spcBef>
              <a:spcAft>
                <a:spcPts val="0"/>
              </a:spcAft>
              <a:buClr>
                <a:schemeClr val="dk1"/>
              </a:buClr>
              <a:buSzPts val="3200"/>
              <a:buFont typeface="Calibri"/>
              <a:buNone/>
            </a:pPr>
            <a:r>
              <a:t/>
            </a:r>
            <a:endParaRPr sz="3200">
              <a:latin typeface="Calibri"/>
              <a:ea typeface="Calibri"/>
              <a:cs typeface="Calibri"/>
              <a:sym typeface="Calibri"/>
            </a:endParaRPr>
          </a:p>
        </p:txBody>
      </p:sp>
      <p:pic>
        <p:nvPicPr>
          <p:cNvPr id="705" name="Google Shape;705;p100"/>
          <p:cNvPicPr preferRelativeResize="0"/>
          <p:nvPr/>
        </p:nvPicPr>
        <p:blipFill rotWithShape="1">
          <a:blip r:embed="rId3">
            <a:alphaModFix/>
          </a:blip>
          <a:srcRect b="0" l="0" r="0" t="0"/>
          <a:stretch/>
        </p:blipFill>
        <p:spPr>
          <a:xfrm>
            <a:off x="10445699" y="6186100"/>
            <a:ext cx="1542001" cy="4749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id="710" name="Google Shape;710;p101"/>
          <p:cNvPicPr preferRelativeResize="0"/>
          <p:nvPr/>
        </p:nvPicPr>
        <p:blipFill rotWithShape="1">
          <a:blip r:embed="rId3">
            <a:alphaModFix/>
          </a:blip>
          <a:srcRect b="0" l="0" r="0" t="0"/>
          <a:stretch/>
        </p:blipFill>
        <p:spPr>
          <a:xfrm>
            <a:off x="814231" y="145852"/>
            <a:ext cx="10563538" cy="656629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102"/>
          <p:cNvSpPr txBox="1"/>
          <p:nvPr>
            <p:ph type="title"/>
          </p:nvPr>
        </p:nvSpPr>
        <p:spPr>
          <a:xfrm>
            <a:off x="415600" y="223433"/>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300"/>
              <a:buNone/>
            </a:pPr>
            <a:r>
              <a:rPr b="1" lang="pt-PT">
                <a:solidFill>
                  <a:srgbClr val="0070C0"/>
                </a:solidFill>
              </a:rPr>
              <a:t>PanOryza genomes on Ensembl Rapid Release</a:t>
            </a:r>
            <a:endParaRPr/>
          </a:p>
        </p:txBody>
      </p:sp>
      <p:pic>
        <p:nvPicPr>
          <p:cNvPr id="716" name="Google Shape;716;p102"/>
          <p:cNvPicPr preferRelativeResize="0"/>
          <p:nvPr/>
        </p:nvPicPr>
        <p:blipFill rotWithShape="1">
          <a:blip r:embed="rId3">
            <a:alphaModFix/>
          </a:blip>
          <a:srcRect b="0" l="0" r="0" t="0"/>
          <a:stretch/>
        </p:blipFill>
        <p:spPr>
          <a:xfrm>
            <a:off x="529167" y="1251373"/>
            <a:ext cx="10667154" cy="4810760"/>
          </a:xfrm>
          <a:prstGeom prst="rect">
            <a:avLst/>
          </a:prstGeom>
          <a:noFill/>
          <a:ln cap="flat" cmpd="sng" w="9525">
            <a:solidFill>
              <a:schemeClr val="dk2"/>
            </a:solidFill>
            <a:prstDash val="solid"/>
            <a:round/>
            <a:headEnd len="sm" w="sm" type="none"/>
            <a:tailEnd len="sm" w="sm" type="none"/>
          </a:ln>
        </p:spPr>
      </p:pic>
      <p:pic>
        <p:nvPicPr>
          <p:cNvPr id="717" name="Google Shape;717;p102"/>
          <p:cNvPicPr preferRelativeResize="0"/>
          <p:nvPr/>
        </p:nvPicPr>
        <p:blipFill rotWithShape="1">
          <a:blip r:embed="rId4">
            <a:alphaModFix/>
          </a:blip>
          <a:srcRect b="0" l="0" r="0" t="0"/>
          <a:stretch/>
        </p:blipFill>
        <p:spPr>
          <a:xfrm>
            <a:off x="10101301" y="6181364"/>
            <a:ext cx="1886130" cy="584200"/>
          </a:xfrm>
          <a:prstGeom prst="rect">
            <a:avLst/>
          </a:prstGeom>
          <a:noFill/>
          <a:ln>
            <a:noFill/>
          </a:ln>
        </p:spPr>
      </p:pic>
      <p:sp>
        <p:nvSpPr>
          <p:cNvPr id="718" name="Google Shape;718;p102"/>
          <p:cNvSpPr txBox="1"/>
          <p:nvPr/>
        </p:nvSpPr>
        <p:spPr>
          <a:xfrm>
            <a:off x="3855720" y="6181513"/>
            <a:ext cx="4708500" cy="56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pt-PT" sz="2100" u="none" cap="none" strike="noStrike">
                <a:solidFill>
                  <a:srgbClr val="000000"/>
                </a:solidFill>
                <a:latin typeface="Arial"/>
                <a:ea typeface="Arial"/>
                <a:cs typeface="Arial"/>
                <a:sym typeface="Arial"/>
              </a:rPr>
              <a:t>https://rapid.ensembl.org/index.html</a:t>
            </a:r>
            <a:endParaRPr sz="1900"/>
          </a:p>
        </p:txBody>
      </p:sp>
      <p:sp>
        <p:nvSpPr>
          <p:cNvPr id="719" name="Google Shape;719;p102"/>
          <p:cNvSpPr txBox="1"/>
          <p:nvPr/>
        </p:nvSpPr>
        <p:spPr>
          <a:xfrm>
            <a:off x="586740" y="3278293"/>
            <a:ext cx="10269300" cy="1040400"/>
          </a:xfrm>
          <a:prstGeom prst="rect">
            <a:avLst/>
          </a:prstGeom>
          <a:solidFill>
            <a:srgbClr val="93C47D"/>
          </a:solid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1600"/>
              </a:spcAft>
              <a:buClr>
                <a:srgbClr val="000000"/>
              </a:buClr>
              <a:buSzPts val="2400"/>
              <a:buFont typeface="Arial"/>
              <a:buNone/>
            </a:pPr>
            <a:r>
              <a:rPr b="1" i="0" lang="pt-PT" sz="2400" u="none" cap="none" strike="noStrike">
                <a:solidFill>
                  <a:schemeClr val="dk1"/>
                </a:solidFill>
                <a:highlight>
                  <a:srgbClr val="93C47D"/>
                </a:highlight>
                <a:latin typeface="Arial"/>
                <a:ea typeface="Arial"/>
                <a:cs typeface="Arial"/>
                <a:sym typeface="Arial"/>
              </a:rPr>
              <a:t>Ensembl Rapid Release</a:t>
            </a:r>
            <a:r>
              <a:rPr b="0" i="0" lang="pt-PT" sz="2400" u="none" cap="none" strike="noStrike">
                <a:solidFill>
                  <a:schemeClr val="dk1"/>
                </a:solidFill>
                <a:highlight>
                  <a:srgbClr val="93C47D"/>
                </a:highlight>
                <a:latin typeface="Arial"/>
                <a:ea typeface="Arial"/>
                <a:cs typeface="Arial"/>
                <a:sym typeface="Arial"/>
              </a:rPr>
              <a:t> is a new, lightweight genome browser designed to allow quick release of the latest genome annotation every two weeks. </a:t>
            </a:r>
            <a:endParaRPr b="0" i="0" sz="1900" u="none" cap="none" strike="noStrike">
              <a:solidFill>
                <a:schemeClr val="dk1"/>
              </a:solidFill>
              <a:highlight>
                <a:srgbClr val="93C47D"/>
              </a:highlight>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03"/>
          <p:cNvSpPr txBox="1"/>
          <p:nvPr>
            <p:ph type="title"/>
          </p:nvPr>
        </p:nvSpPr>
        <p:spPr>
          <a:xfrm>
            <a:off x="258120" y="341060"/>
            <a:ext cx="113607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pt-PT" sz="4800">
                <a:solidFill>
                  <a:srgbClr val="0070C0"/>
                </a:solidFill>
                <a:latin typeface="Arial"/>
                <a:ea typeface="Arial"/>
                <a:cs typeface="Arial"/>
                <a:sym typeface="Arial"/>
              </a:rPr>
              <a:t>Archives in Ensembl Plants</a:t>
            </a:r>
            <a:endParaRPr/>
          </a:p>
        </p:txBody>
      </p:sp>
      <p:pic>
        <p:nvPicPr>
          <p:cNvPr id="725" name="Google Shape;725;p103"/>
          <p:cNvPicPr preferRelativeResize="0"/>
          <p:nvPr/>
        </p:nvPicPr>
        <p:blipFill rotWithShape="1">
          <a:blip r:embed="rId3">
            <a:alphaModFix/>
          </a:blip>
          <a:srcRect b="0" l="0" r="0" t="0"/>
          <a:stretch/>
        </p:blipFill>
        <p:spPr>
          <a:xfrm>
            <a:off x="2481580" y="1488440"/>
            <a:ext cx="6141721" cy="5131647"/>
          </a:xfrm>
          <a:prstGeom prst="rect">
            <a:avLst/>
          </a:prstGeom>
          <a:noFill/>
          <a:ln cap="flat" cmpd="sng" w="9525">
            <a:solidFill>
              <a:schemeClr val="dk2"/>
            </a:solidFill>
            <a:prstDash val="solid"/>
            <a:round/>
            <a:headEnd len="sm" w="sm" type="none"/>
            <a:tailEnd len="sm" w="sm" type="none"/>
          </a:ln>
        </p:spPr>
      </p:pic>
      <p:pic>
        <p:nvPicPr>
          <p:cNvPr id="726" name="Google Shape;726;p103"/>
          <p:cNvPicPr preferRelativeResize="0"/>
          <p:nvPr/>
        </p:nvPicPr>
        <p:blipFill rotWithShape="1">
          <a:blip r:embed="rId4">
            <a:alphaModFix/>
          </a:blip>
          <a:srcRect b="0" l="0" r="0" t="0"/>
          <a:stretch/>
        </p:blipFill>
        <p:spPr>
          <a:xfrm>
            <a:off x="10218420" y="6078220"/>
            <a:ext cx="1769534" cy="58250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104"/>
          <p:cNvSpPr txBox="1"/>
          <p:nvPr>
            <p:ph type="title"/>
          </p:nvPr>
        </p:nvSpPr>
        <p:spPr>
          <a:xfrm>
            <a:off x="838200" y="20796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lang="pt-PT" sz="4300">
                <a:solidFill>
                  <a:srgbClr val="0070C0"/>
                </a:solidFill>
              </a:rPr>
              <a:t>Adding new genomes to Ensembl</a:t>
            </a:r>
            <a:endParaRPr/>
          </a:p>
        </p:txBody>
      </p:sp>
      <p:sp>
        <p:nvSpPr>
          <p:cNvPr id="732" name="Google Shape;732;p104"/>
          <p:cNvSpPr txBox="1"/>
          <p:nvPr>
            <p:ph idx="1" type="body"/>
          </p:nvPr>
        </p:nvSpPr>
        <p:spPr>
          <a:xfrm>
            <a:off x="838200" y="1533525"/>
            <a:ext cx="10515600" cy="43512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100"/>
              </a:spcBef>
              <a:spcAft>
                <a:spcPts val="0"/>
              </a:spcAft>
              <a:buClr>
                <a:srgbClr val="1E4E79"/>
              </a:buClr>
              <a:buSzPts val="2800"/>
              <a:buChar char="●"/>
            </a:pPr>
            <a:r>
              <a:rPr lang="pt-PT" sz="3200">
                <a:solidFill>
                  <a:schemeClr val="dk1"/>
                </a:solidFill>
              </a:rPr>
              <a:t>We are happy to add a genome in Ensembl if it is in the public archives (ENA/NCBI)</a:t>
            </a:r>
            <a:endParaRPr/>
          </a:p>
          <a:p>
            <a:pPr indent="-482600" lvl="0" marL="609600" rtl="0" algn="l">
              <a:lnSpc>
                <a:spcPct val="90000"/>
              </a:lnSpc>
              <a:spcBef>
                <a:spcPts val="1100"/>
              </a:spcBef>
              <a:spcAft>
                <a:spcPts val="0"/>
              </a:spcAft>
              <a:buClr>
                <a:srgbClr val="1E4E79"/>
              </a:buClr>
              <a:buSzPts val="2800"/>
              <a:buChar char="●"/>
            </a:pPr>
            <a:r>
              <a:rPr lang="pt-PT" sz="3200">
                <a:solidFill>
                  <a:schemeClr val="dk1"/>
                </a:solidFill>
              </a:rPr>
              <a:t>Requires a full gene annotation</a:t>
            </a:r>
            <a:endParaRPr/>
          </a:p>
          <a:p>
            <a:pPr indent="-482600" lvl="0" marL="609600" rtl="0" algn="l">
              <a:lnSpc>
                <a:spcPct val="90000"/>
              </a:lnSpc>
              <a:spcBef>
                <a:spcPts val="1100"/>
              </a:spcBef>
              <a:spcAft>
                <a:spcPts val="0"/>
              </a:spcAft>
              <a:buClr>
                <a:srgbClr val="1E4E79"/>
              </a:buClr>
              <a:buSzPts val="2800"/>
              <a:buChar char="●"/>
            </a:pPr>
            <a:r>
              <a:rPr lang="pt-PT" sz="3200">
                <a:solidFill>
                  <a:schemeClr val="dk1"/>
                </a:solidFill>
              </a:rPr>
              <a:t>Get in touch with </a:t>
            </a:r>
            <a:r>
              <a:rPr lang="pt-PT" sz="3200" u="sng">
                <a:solidFill>
                  <a:schemeClr val="dk1"/>
                </a:solidFill>
                <a:hlinkClick r:id="rId3">
                  <a:extLst>
                    <a:ext uri="{A12FA001-AC4F-418D-AE19-62706E023703}">
                      <ahyp:hlinkClr val="tx"/>
                    </a:ext>
                  </a:extLst>
                </a:hlinkClick>
              </a:rPr>
              <a:t>helpdesk@ensembl.org</a:t>
            </a:r>
            <a:r>
              <a:rPr lang="pt-PT" sz="3200">
                <a:solidFill>
                  <a:schemeClr val="dk1"/>
                </a:solidFill>
              </a:rPr>
              <a:t> or plants team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60"/>
          <p:cNvSpPr txBox="1"/>
          <p:nvPr>
            <p:ph type="ctrTitle"/>
          </p:nvPr>
        </p:nvSpPr>
        <p:spPr>
          <a:xfrm>
            <a:off x="911424" y="3645025"/>
            <a:ext cx="10363200" cy="12249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400"/>
              <a:buNone/>
            </a:pPr>
            <a:r>
              <a:rPr lang="pt-PT"/>
              <a:t>Ensembl Plants</a:t>
            </a:r>
            <a:endParaRPr/>
          </a:p>
        </p:txBody>
      </p:sp>
      <p:sp>
        <p:nvSpPr>
          <p:cNvPr id="353" name="Google Shape;353;p60"/>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360"/>
              </a:spcBef>
              <a:spcAft>
                <a:spcPts val="0"/>
              </a:spcAft>
              <a:buSzPts val="1800"/>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05"/>
          <p:cNvSpPr txBox="1"/>
          <p:nvPr>
            <p:ph type="title"/>
          </p:nvPr>
        </p:nvSpPr>
        <p:spPr>
          <a:xfrm>
            <a:off x="838200" y="20796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E4E79"/>
              </a:buClr>
              <a:buSzPts val="4400"/>
              <a:buFont typeface="Calibri"/>
              <a:buNone/>
            </a:pPr>
            <a:r>
              <a:rPr lang="pt-PT" sz="4300">
                <a:solidFill>
                  <a:srgbClr val="0070C0"/>
                </a:solidFill>
              </a:rPr>
              <a:t>Would you like to know more?</a:t>
            </a:r>
            <a:endParaRPr/>
          </a:p>
        </p:txBody>
      </p:sp>
      <p:sp>
        <p:nvSpPr>
          <p:cNvPr id="738" name="Google Shape;738;p105"/>
          <p:cNvSpPr txBox="1"/>
          <p:nvPr>
            <p:ph idx="1" type="body"/>
          </p:nvPr>
        </p:nvSpPr>
        <p:spPr>
          <a:xfrm>
            <a:off x="838200" y="1533525"/>
            <a:ext cx="10515600" cy="4351200"/>
          </a:xfrm>
          <a:prstGeom prst="rect">
            <a:avLst/>
          </a:prstGeom>
          <a:noFill/>
          <a:ln>
            <a:noFill/>
          </a:ln>
        </p:spPr>
        <p:txBody>
          <a:bodyPr anchorCtr="0" anchor="t" bIns="45700" lIns="91425" spcFirstLastPara="1" rIns="91425" wrap="square" tIns="45700">
            <a:normAutofit/>
          </a:bodyPr>
          <a:lstStyle/>
          <a:p>
            <a:pPr indent="-482600" lvl="0" marL="609600" rtl="0" algn="l">
              <a:lnSpc>
                <a:spcPct val="90000"/>
              </a:lnSpc>
              <a:spcBef>
                <a:spcPts val="1100"/>
              </a:spcBef>
              <a:spcAft>
                <a:spcPts val="0"/>
              </a:spcAft>
              <a:buClr>
                <a:srgbClr val="1E4E79"/>
              </a:buClr>
              <a:buSzPts val="2800"/>
              <a:buChar char="●"/>
            </a:pPr>
            <a:r>
              <a:rPr lang="pt-PT"/>
              <a:t>Our outreach team gives workshops and courses for organizations and institutions</a:t>
            </a:r>
            <a:endParaRPr/>
          </a:p>
          <a:p>
            <a:pPr indent="-482600" lvl="0" marL="609600" rtl="0" algn="l">
              <a:lnSpc>
                <a:spcPct val="90000"/>
              </a:lnSpc>
              <a:spcBef>
                <a:spcPts val="1100"/>
              </a:spcBef>
              <a:spcAft>
                <a:spcPts val="0"/>
              </a:spcAft>
              <a:buClr>
                <a:srgbClr val="1E4E79"/>
              </a:buClr>
              <a:buSzPts val="2800"/>
              <a:buChar char="●"/>
            </a:pPr>
            <a:r>
              <a:rPr lang="pt-PT"/>
              <a:t>Online workshops are free</a:t>
            </a:r>
            <a:endParaRPr/>
          </a:p>
          <a:p>
            <a:pPr indent="-482600" lvl="0" marL="609600" rtl="0" algn="l">
              <a:lnSpc>
                <a:spcPct val="90000"/>
              </a:lnSpc>
              <a:spcBef>
                <a:spcPts val="1100"/>
              </a:spcBef>
              <a:spcAft>
                <a:spcPts val="0"/>
              </a:spcAft>
              <a:buClr>
                <a:srgbClr val="1E4E79"/>
              </a:buClr>
              <a:buSzPts val="2800"/>
              <a:buChar char="●"/>
            </a:pPr>
            <a:r>
              <a:rPr lang="pt-PT"/>
              <a:t>Face to face workshops for the cost of travel</a:t>
            </a:r>
            <a:endParaRPr/>
          </a:p>
          <a:p>
            <a:pPr indent="-482600" lvl="0" marL="609600" rtl="0" algn="l">
              <a:lnSpc>
                <a:spcPct val="90000"/>
              </a:lnSpc>
              <a:spcBef>
                <a:spcPts val="1100"/>
              </a:spcBef>
              <a:spcAft>
                <a:spcPts val="0"/>
              </a:spcAft>
              <a:buClr>
                <a:srgbClr val="1E4E79"/>
              </a:buClr>
              <a:buSzPts val="2800"/>
              <a:buChar char="●"/>
            </a:pPr>
            <a:r>
              <a:rPr lang="pt-PT" u="sng">
                <a:solidFill>
                  <a:schemeClr val="hlink"/>
                </a:solidFill>
                <a:hlinkClick r:id="rId3"/>
              </a:rPr>
              <a:t>helpdesk@ensemblgenomes.org</a:t>
            </a:r>
            <a:r>
              <a:rPr lang="pt-PT"/>
              <a:t> (also for Ensembl issues)</a:t>
            </a:r>
            <a:endParaRPr/>
          </a:p>
          <a:p>
            <a:pPr indent="-482600" lvl="0" marL="609600" rtl="0" algn="l">
              <a:lnSpc>
                <a:spcPct val="90000"/>
              </a:lnSpc>
              <a:spcBef>
                <a:spcPts val="1100"/>
              </a:spcBef>
              <a:spcAft>
                <a:spcPts val="0"/>
              </a:spcAft>
              <a:buClr>
                <a:srgbClr val="1E4E79"/>
              </a:buClr>
              <a:buSzPts val="2800"/>
              <a:buChar char="●"/>
            </a:pPr>
            <a:r>
              <a:rPr lang="pt-PT"/>
              <a:t>Or just email me (Guy EBI)</a:t>
            </a:r>
            <a:endParaRPr>
              <a:solidFill>
                <a:srgbClr val="C00000"/>
              </a:solidFill>
            </a:endParaRPr>
          </a:p>
          <a:p>
            <a:pPr indent="-304800" lvl="0" marL="609600" rtl="0" algn="l">
              <a:lnSpc>
                <a:spcPct val="90000"/>
              </a:lnSpc>
              <a:spcBef>
                <a:spcPts val="1100"/>
              </a:spcBef>
              <a:spcAft>
                <a:spcPts val="0"/>
              </a:spcAft>
              <a:buClr>
                <a:srgbClr val="1E4E79"/>
              </a:buClr>
              <a:buSzPts val="2800"/>
              <a:buNone/>
            </a:pPr>
            <a:r>
              <a:t/>
            </a:r>
            <a:endParaRPr/>
          </a:p>
          <a:p>
            <a:pPr indent="-304800" lvl="0" marL="609600" rtl="0" algn="l">
              <a:lnSpc>
                <a:spcPct val="90000"/>
              </a:lnSpc>
              <a:spcBef>
                <a:spcPts val="1100"/>
              </a:spcBef>
              <a:spcAft>
                <a:spcPts val="0"/>
              </a:spcAft>
              <a:buClr>
                <a:srgbClr val="1E4E79"/>
              </a:buClr>
              <a:buSzPts val="2800"/>
              <a:buNone/>
            </a:pPr>
            <a:r>
              <a:t/>
            </a:r>
            <a:endParaRPr/>
          </a:p>
        </p:txBody>
      </p:sp>
      <p:pic>
        <p:nvPicPr>
          <p:cNvPr descr="Benjamin Moore" id="739" name="Google Shape;739;p105"/>
          <p:cNvPicPr preferRelativeResize="0"/>
          <p:nvPr/>
        </p:nvPicPr>
        <p:blipFill rotWithShape="1">
          <a:blip r:embed="rId4">
            <a:alphaModFix/>
          </a:blip>
          <a:srcRect b="0" l="0" r="0" t="0"/>
          <a:stretch/>
        </p:blipFill>
        <p:spPr>
          <a:xfrm>
            <a:off x="10131085" y="4959724"/>
            <a:ext cx="1298560" cy="1298561"/>
          </a:xfrm>
          <a:prstGeom prst="rect">
            <a:avLst/>
          </a:prstGeom>
          <a:noFill/>
          <a:ln>
            <a:noFill/>
          </a:ln>
        </p:spPr>
      </p:pic>
      <p:pic>
        <p:nvPicPr>
          <p:cNvPr descr="Louisse Paola Mirabueno" id="740" name="Google Shape;740;p105"/>
          <p:cNvPicPr preferRelativeResize="0"/>
          <p:nvPr/>
        </p:nvPicPr>
        <p:blipFill rotWithShape="1">
          <a:blip r:embed="rId5">
            <a:alphaModFix/>
          </a:blip>
          <a:srcRect b="0" l="0" r="0" t="0"/>
          <a:stretch/>
        </p:blipFill>
        <p:spPr>
          <a:xfrm>
            <a:off x="8679219" y="5033955"/>
            <a:ext cx="1224331" cy="1224331"/>
          </a:xfrm>
          <a:prstGeom prst="rect">
            <a:avLst/>
          </a:prstGeom>
          <a:noFill/>
          <a:ln>
            <a:noFill/>
          </a:ln>
        </p:spPr>
      </p:pic>
      <p:pic>
        <p:nvPicPr>
          <p:cNvPr descr="Sarah Dyer, Non-Vertebrate Genomics Team Leader | People | EMBL's European  Bionformatics Institute" id="741" name="Google Shape;741;p105"/>
          <p:cNvPicPr preferRelativeResize="0"/>
          <p:nvPr/>
        </p:nvPicPr>
        <p:blipFill rotWithShape="1">
          <a:blip r:embed="rId6">
            <a:alphaModFix/>
          </a:blip>
          <a:srcRect b="0" l="0" r="0" t="0"/>
          <a:stretch/>
        </p:blipFill>
        <p:spPr>
          <a:xfrm>
            <a:off x="5417875" y="5033953"/>
            <a:ext cx="1224331" cy="1224331"/>
          </a:xfrm>
          <a:prstGeom prst="rect">
            <a:avLst/>
          </a:prstGeom>
          <a:noFill/>
          <a:ln>
            <a:noFill/>
          </a:ln>
        </p:spPr>
      </p:pic>
      <p:pic>
        <p:nvPicPr>
          <p:cNvPr descr="Aleena Mushtaq, Ensembl Outreach Officer | People | EMBL's European  Bionformatics Institute" id="742" name="Google Shape;742;p105"/>
          <p:cNvPicPr preferRelativeResize="0"/>
          <p:nvPr/>
        </p:nvPicPr>
        <p:blipFill rotWithShape="1">
          <a:blip r:embed="rId7">
            <a:alphaModFix/>
          </a:blip>
          <a:srcRect b="0" l="0" r="0" t="0"/>
          <a:stretch/>
        </p:blipFill>
        <p:spPr>
          <a:xfrm>
            <a:off x="6993272" y="4959724"/>
            <a:ext cx="1298560" cy="129856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06"/>
          <p:cNvSpPr txBox="1"/>
          <p:nvPr>
            <p:ph type="title"/>
          </p:nvPr>
        </p:nvSpPr>
        <p:spPr>
          <a:xfrm>
            <a:off x="415600" y="452767"/>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300"/>
              <a:buNone/>
            </a:pPr>
            <a:r>
              <a:rPr b="1" lang="pt-PT" sz="4800">
                <a:solidFill>
                  <a:srgbClr val="0070C0"/>
                </a:solidFill>
              </a:rPr>
              <a:t>Ensembl Plants Team</a:t>
            </a:r>
            <a:endParaRPr/>
          </a:p>
        </p:txBody>
      </p:sp>
      <p:pic>
        <p:nvPicPr>
          <p:cNvPr id="748" name="Google Shape;748;p106"/>
          <p:cNvPicPr preferRelativeResize="0"/>
          <p:nvPr/>
        </p:nvPicPr>
        <p:blipFill rotWithShape="1">
          <a:blip r:embed="rId3">
            <a:alphaModFix/>
          </a:blip>
          <a:srcRect b="0" l="0" r="0" t="0"/>
          <a:stretch/>
        </p:blipFill>
        <p:spPr>
          <a:xfrm>
            <a:off x="9816735" y="6095997"/>
            <a:ext cx="1886130" cy="584200"/>
          </a:xfrm>
          <a:prstGeom prst="rect">
            <a:avLst/>
          </a:prstGeom>
          <a:noFill/>
          <a:ln>
            <a:noFill/>
          </a:ln>
        </p:spPr>
      </p:pic>
      <p:pic>
        <p:nvPicPr>
          <p:cNvPr id="749" name="Google Shape;749;p106"/>
          <p:cNvPicPr preferRelativeResize="0"/>
          <p:nvPr/>
        </p:nvPicPr>
        <p:blipFill rotWithShape="1">
          <a:blip r:embed="rId4">
            <a:alphaModFix/>
          </a:blip>
          <a:srcRect b="0" l="0" r="0" t="0"/>
          <a:stretch/>
        </p:blipFill>
        <p:spPr>
          <a:xfrm>
            <a:off x="4481033" y="2749900"/>
            <a:ext cx="1117900" cy="1117900"/>
          </a:xfrm>
          <a:prstGeom prst="rect">
            <a:avLst/>
          </a:prstGeom>
          <a:noFill/>
          <a:ln>
            <a:noFill/>
          </a:ln>
        </p:spPr>
      </p:pic>
      <p:pic>
        <p:nvPicPr>
          <p:cNvPr id="750" name="Google Shape;750;p106"/>
          <p:cNvPicPr preferRelativeResize="0"/>
          <p:nvPr/>
        </p:nvPicPr>
        <p:blipFill rotWithShape="1">
          <a:blip r:embed="rId5">
            <a:alphaModFix/>
          </a:blip>
          <a:srcRect b="0" l="0" r="0" t="0"/>
          <a:stretch/>
        </p:blipFill>
        <p:spPr>
          <a:xfrm>
            <a:off x="5608933" y="2749900"/>
            <a:ext cx="1117900" cy="1117900"/>
          </a:xfrm>
          <a:prstGeom prst="rect">
            <a:avLst/>
          </a:prstGeom>
          <a:noFill/>
          <a:ln>
            <a:noFill/>
          </a:ln>
        </p:spPr>
      </p:pic>
      <p:pic>
        <p:nvPicPr>
          <p:cNvPr id="751" name="Google Shape;751;p106"/>
          <p:cNvPicPr preferRelativeResize="0"/>
          <p:nvPr/>
        </p:nvPicPr>
        <p:blipFill rotWithShape="1">
          <a:blip r:embed="rId6">
            <a:alphaModFix/>
          </a:blip>
          <a:srcRect b="0" l="0" r="0" t="0"/>
          <a:stretch/>
        </p:blipFill>
        <p:spPr>
          <a:xfrm>
            <a:off x="6828433" y="2687333"/>
            <a:ext cx="1117900" cy="1180467"/>
          </a:xfrm>
          <a:prstGeom prst="rect">
            <a:avLst/>
          </a:prstGeom>
          <a:noFill/>
          <a:ln>
            <a:noFill/>
          </a:ln>
        </p:spPr>
      </p:pic>
      <p:pic>
        <p:nvPicPr>
          <p:cNvPr id="752" name="Google Shape;752;p106"/>
          <p:cNvPicPr preferRelativeResize="0"/>
          <p:nvPr/>
        </p:nvPicPr>
        <p:blipFill rotWithShape="1">
          <a:blip r:embed="rId7">
            <a:alphaModFix/>
          </a:blip>
          <a:srcRect b="0" l="0" r="0" t="0"/>
          <a:stretch/>
        </p:blipFill>
        <p:spPr>
          <a:xfrm>
            <a:off x="4277833" y="4185500"/>
            <a:ext cx="1397000" cy="1358900"/>
          </a:xfrm>
          <a:prstGeom prst="rect">
            <a:avLst/>
          </a:prstGeom>
          <a:noFill/>
          <a:ln>
            <a:noFill/>
          </a:ln>
        </p:spPr>
      </p:pic>
      <p:pic>
        <p:nvPicPr>
          <p:cNvPr id="753" name="Google Shape;753;p106"/>
          <p:cNvPicPr preferRelativeResize="0"/>
          <p:nvPr/>
        </p:nvPicPr>
        <p:blipFill rotWithShape="1">
          <a:blip r:embed="rId8">
            <a:alphaModFix/>
          </a:blip>
          <a:srcRect b="0" l="0" r="0" t="0"/>
          <a:stretch/>
        </p:blipFill>
        <p:spPr>
          <a:xfrm>
            <a:off x="5912733" y="4185500"/>
            <a:ext cx="1358900" cy="1358900"/>
          </a:xfrm>
          <a:prstGeom prst="rect">
            <a:avLst/>
          </a:prstGeom>
          <a:noFill/>
          <a:ln>
            <a:noFill/>
          </a:ln>
        </p:spPr>
      </p:pic>
      <p:pic>
        <p:nvPicPr>
          <p:cNvPr id="754" name="Google Shape;754;p106"/>
          <p:cNvPicPr preferRelativeResize="0"/>
          <p:nvPr/>
        </p:nvPicPr>
        <p:blipFill rotWithShape="1">
          <a:blip r:embed="rId9">
            <a:alphaModFix/>
          </a:blip>
          <a:srcRect b="0" l="0" r="0" t="0"/>
          <a:stretch/>
        </p:blipFill>
        <p:spPr>
          <a:xfrm>
            <a:off x="7252068" y="4185500"/>
            <a:ext cx="1397000" cy="1358900"/>
          </a:xfrm>
          <a:prstGeom prst="rect">
            <a:avLst/>
          </a:prstGeom>
          <a:noFill/>
          <a:ln>
            <a:noFill/>
          </a:ln>
        </p:spPr>
      </p:pic>
      <p:pic>
        <p:nvPicPr>
          <p:cNvPr id="755" name="Google Shape;755;p106"/>
          <p:cNvPicPr preferRelativeResize="0"/>
          <p:nvPr/>
        </p:nvPicPr>
        <p:blipFill rotWithShape="1">
          <a:blip r:embed="rId10">
            <a:alphaModFix/>
          </a:blip>
          <a:srcRect b="0" l="0" r="0" t="0"/>
          <a:stretch/>
        </p:blipFill>
        <p:spPr>
          <a:xfrm>
            <a:off x="4612284" y="1857033"/>
            <a:ext cx="2967433" cy="6953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107"/>
          <p:cNvSpPr txBox="1"/>
          <p:nvPr>
            <p:ph type="title"/>
          </p:nvPr>
        </p:nvSpPr>
        <p:spPr>
          <a:xfrm>
            <a:off x="450851" y="365125"/>
            <a:ext cx="11269500" cy="691200"/>
          </a:xfrm>
          <a:prstGeom prst="rect">
            <a:avLst/>
          </a:prstGeom>
          <a:noFill/>
          <a:ln>
            <a:noFill/>
          </a:ln>
        </p:spPr>
        <p:txBody>
          <a:bodyPr anchorCtr="0" anchor="b" bIns="60900" lIns="0" spcFirstLastPara="1" rIns="121900" wrap="square" tIns="60900">
            <a:noAutofit/>
          </a:bodyPr>
          <a:lstStyle/>
          <a:p>
            <a:pPr indent="0" lvl="0" marL="0" rtl="0" algn="ctr">
              <a:lnSpc>
                <a:spcPct val="90000"/>
              </a:lnSpc>
              <a:spcBef>
                <a:spcPts val="0"/>
              </a:spcBef>
              <a:spcAft>
                <a:spcPts val="0"/>
              </a:spcAft>
              <a:buClr>
                <a:schemeClr val="dk1"/>
              </a:buClr>
              <a:buSzPts val="3600"/>
              <a:buFont typeface="Arial"/>
              <a:buNone/>
            </a:pPr>
            <a:r>
              <a:rPr b="1" lang="pt-PT" sz="4800">
                <a:solidFill>
                  <a:srgbClr val="0070C0"/>
                </a:solidFill>
              </a:rPr>
              <a:t>Thanks for listening!</a:t>
            </a:r>
            <a:endParaRPr/>
          </a:p>
        </p:txBody>
      </p:sp>
      <p:pic>
        <p:nvPicPr>
          <p:cNvPr id="761" name="Google Shape;761;p107"/>
          <p:cNvPicPr preferRelativeResize="0"/>
          <p:nvPr/>
        </p:nvPicPr>
        <p:blipFill rotWithShape="1">
          <a:blip r:embed="rId3">
            <a:alphaModFix/>
          </a:blip>
          <a:srcRect b="0" l="0" r="0" t="0"/>
          <a:stretch/>
        </p:blipFill>
        <p:spPr>
          <a:xfrm>
            <a:off x="8941359" y="5783401"/>
            <a:ext cx="1153698" cy="781989"/>
          </a:xfrm>
          <a:prstGeom prst="rect">
            <a:avLst/>
          </a:prstGeom>
          <a:noFill/>
          <a:ln>
            <a:noFill/>
          </a:ln>
        </p:spPr>
      </p:pic>
      <p:pic>
        <p:nvPicPr>
          <p:cNvPr descr="rgb_logo_2006_300dpi" id="762" name="Google Shape;762;p107"/>
          <p:cNvPicPr preferRelativeResize="0"/>
          <p:nvPr/>
        </p:nvPicPr>
        <p:blipFill rotWithShape="1">
          <a:blip r:embed="rId4">
            <a:alphaModFix/>
          </a:blip>
          <a:srcRect b="0" l="0" r="0" t="0"/>
          <a:stretch/>
        </p:blipFill>
        <p:spPr>
          <a:xfrm>
            <a:off x="10457237" y="6093197"/>
            <a:ext cx="1442801" cy="609102"/>
          </a:xfrm>
          <a:prstGeom prst="rect">
            <a:avLst/>
          </a:prstGeom>
          <a:noFill/>
          <a:ln>
            <a:noFill/>
          </a:ln>
        </p:spPr>
      </p:pic>
      <p:pic>
        <p:nvPicPr>
          <p:cNvPr descr="Screen Shot 2016-04-20 at 13.33.30.png" id="763" name="Google Shape;763;p107"/>
          <p:cNvPicPr preferRelativeResize="0"/>
          <p:nvPr/>
        </p:nvPicPr>
        <p:blipFill rotWithShape="1">
          <a:blip r:embed="rId5">
            <a:alphaModFix/>
          </a:blip>
          <a:srcRect b="0" l="0" r="0" t="0"/>
          <a:stretch/>
        </p:blipFill>
        <p:spPr>
          <a:xfrm>
            <a:off x="1327140" y="4841071"/>
            <a:ext cx="1555568" cy="640528"/>
          </a:xfrm>
          <a:prstGeom prst="rect">
            <a:avLst/>
          </a:prstGeom>
          <a:noFill/>
          <a:ln>
            <a:noFill/>
          </a:ln>
        </p:spPr>
      </p:pic>
      <p:pic>
        <p:nvPicPr>
          <p:cNvPr descr="wellcome-logo-blue.png" id="764" name="Google Shape;764;p107"/>
          <p:cNvPicPr preferRelativeResize="0"/>
          <p:nvPr/>
        </p:nvPicPr>
        <p:blipFill rotWithShape="1">
          <a:blip r:embed="rId6">
            <a:alphaModFix/>
          </a:blip>
          <a:srcRect b="0" l="0" r="0" t="0"/>
          <a:stretch/>
        </p:blipFill>
        <p:spPr>
          <a:xfrm>
            <a:off x="1327364" y="5785776"/>
            <a:ext cx="916701" cy="916701"/>
          </a:xfrm>
          <a:prstGeom prst="rect">
            <a:avLst/>
          </a:prstGeom>
          <a:noFill/>
          <a:ln>
            <a:noFill/>
          </a:ln>
        </p:spPr>
      </p:pic>
      <p:sp>
        <p:nvSpPr>
          <p:cNvPr id="765" name="Google Shape;765;p107"/>
          <p:cNvSpPr txBox="1"/>
          <p:nvPr/>
        </p:nvSpPr>
        <p:spPr>
          <a:xfrm>
            <a:off x="10095585" y="5376552"/>
            <a:ext cx="1513500" cy="815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pt-PT" sz="1500" u="none" cap="none" strike="noStrike">
                <a:solidFill>
                  <a:srgbClr val="000000"/>
                </a:solidFill>
                <a:latin typeface="Arial"/>
                <a:ea typeface="Arial"/>
                <a:cs typeface="Arial"/>
                <a:sym typeface="Arial"/>
              </a:rPr>
              <a:t>Funded by the European Union</a:t>
            </a:r>
            <a:endParaRPr sz="1900"/>
          </a:p>
        </p:txBody>
      </p:sp>
      <p:pic>
        <p:nvPicPr>
          <p:cNvPr descr="A close up of a logo&#10;&#10;Description automatically generated" id="766" name="Google Shape;766;p107"/>
          <p:cNvPicPr preferRelativeResize="0"/>
          <p:nvPr/>
        </p:nvPicPr>
        <p:blipFill rotWithShape="1">
          <a:blip r:embed="rId7">
            <a:alphaModFix/>
          </a:blip>
          <a:srcRect b="18513" l="0" r="0" t="0"/>
          <a:stretch/>
        </p:blipFill>
        <p:spPr>
          <a:xfrm>
            <a:off x="5184267" y="5997357"/>
            <a:ext cx="1986469" cy="466654"/>
          </a:xfrm>
          <a:prstGeom prst="rect">
            <a:avLst/>
          </a:prstGeom>
          <a:noFill/>
          <a:ln>
            <a:noFill/>
          </a:ln>
        </p:spPr>
      </p:pic>
      <p:sp>
        <p:nvSpPr>
          <p:cNvPr id="767" name="Google Shape;767;p107"/>
          <p:cNvSpPr txBox="1"/>
          <p:nvPr/>
        </p:nvSpPr>
        <p:spPr>
          <a:xfrm>
            <a:off x="466936" y="4230687"/>
            <a:ext cx="11269500" cy="691200"/>
          </a:xfrm>
          <a:prstGeom prst="rect">
            <a:avLst/>
          </a:prstGeom>
          <a:noFill/>
          <a:ln>
            <a:noFill/>
          </a:ln>
        </p:spPr>
        <p:txBody>
          <a:bodyPr anchorCtr="0" anchor="b" bIns="60900" lIns="0" spcFirstLastPara="1" rIns="121900" wrap="square" tIns="60900">
            <a:noAutofit/>
          </a:bodyPr>
          <a:lstStyle/>
          <a:p>
            <a:pPr indent="0" lvl="0" marL="0" marR="0" rtl="0" algn="l">
              <a:lnSpc>
                <a:spcPct val="90000"/>
              </a:lnSpc>
              <a:spcBef>
                <a:spcPts val="0"/>
              </a:spcBef>
              <a:spcAft>
                <a:spcPts val="0"/>
              </a:spcAft>
              <a:buClr>
                <a:schemeClr val="dk1"/>
              </a:buClr>
              <a:buSzPts val="3600"/>
              <a:buFont typeface="Arial"/>
              <a:buNone/>
            </a:pPr>
            <a:r>
              <a:rPr b="1" i="0" lang="pt-PT" sz="3600" u="none" cap="none" strike="noStrike">
                <a:solidFill>
                  <a:schemeClr val="dk1"/>
                </a:solidFill>
                <a:latin typeface="Arial"/>
                <a:ea typeface="Arial"/>
                <a:cs typeface="Arial"/>
                <a:sym typeface="Arial"/>
              </a:rPr>
              <a:t>Funding</a:t>
            </a:r>
            <a:endParaRPr sz="1900"/>
          </a:p>
        </p:txBody>
      </p:sp>
      <p:pic>
        <p:nvPicPr>
          <p:cNvPr descr="A group of people posing for a photo outside of a building&#10;&#10;Description automatically generated" id="768" name="Google Shape;768;p107"/>
          <p:cNvPicPr preferRelativeResize="0"/>
          <p:nvPr/>
        </p:nvPicPr>
        <p:blipFill rotWithShape="1">
          <a:blip r:embed="rId8">
            <a:alphaModFix/>
          </a:blip>
          <a:srcRect b="20123" l="933" r="1808" t="35297"/>
          <a:stretch/>
        </p:blipFill>
        <p:spPr>
          <a:xfrm>
            <a:off x="87085" y="1131248"/>
            <a:ext cx="12028710" cy="3099262"/>
          </a:xfrm>
          <a:prstGeom prst="rect">
            <a:avLst/>
          </a:prstGeom>
          <a:noFill/>
          <a:ln>
            <a:noFill/>
          </a:ln>
        </p:spPr>
      </p:pic>
      <p:pic>
        <p:nvPicPr>
          <p:cNvPr descr="A picture containing font, graphics, text, symbol&#10;&#10;Description automatically generated" id="769" name="Google Shape;769;p107"/>
          <p:cNvPicPr preferRelativeResize="0"/>
          <p:nvPr/>
        </p:nvPicPr>
        <p:blipFill rotWithShape="1">
          <a:blip r:embed="rId9">
            <a:alphaModFix/>
          </a:blip>
          <a:srcRect b="0" l="0" r="0" t="0"/>
          <a:stretch/>
        </p:blipFill>
        <p:spPr>
          <a:xfrm>
            <a:off x="2617955" y="5874656"/>
            <a:ext cx="2348545" cy="691320"/>
          </a:xfrm>
          <a:prstGeom prst="rect">
            <a:avLst/>
          </a:prstGeom>
          <a:noFill/>
          <a:ln>
            <a:noFill/>
          </a:ln>
        </p:spPr>
      </p:pic>
      <p:pic>
        <p:nvPicPr>
          <p:cNvPr descr="A picture containing font, logo, graphics, design&#10;&#10;Description automatically generated" id="770" name="Google Shape;770;p107"/>
          <p:cNvPicPr preferRelativeResize="0"/>
          <p:nvPr/>
        </p:nvPicPr>
        <p:blipFill rotWithShape="1">
          <a:blip r:embed="rId10">
            <a:alphaModFix/>
          </a:blip>
          <a:srcRect b="0" l="0" r="0" t="0"/>
          <a:stretch/>
        </p:blipFill>
        <p:spPr>
          <a:xfrm>
            <a:off x="7334324" y="5941160"/>
            <a:ext cx="907034" cy="682033"/>
          </a:xfrm>
          <a:prstGeom prst="rect">
            <a:avLst/>
          </a:prstGeom>
          <a:noFill/>
          <a:ln>
            <a:noFill/>
          </a:ln>
        </p:spPr>
      </p:pic>
      <p:sp>
        <p:nvSpPr>
          <p:cNvPr id="771" name="Google Shape;771;p107"/>
          <p:cNvSpPr txBox="1"/>
          <p:nvPr/>
        </p:nvSpPr>
        <p:spPr>
          <a:xfrm>
            <a:off x="3515637" y="4880827"/>
            <a:ext cx="1787100" cy="1046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pt-PT" sz="1500" u="none" cap="none" strike="noStrike">
                <a:solidFill>
                  <a:srgbClr val="000000"/>
                </a:solidFill>
                <a:latin typeface="Arial"/>
                <a:ea typeface="Arial"/>
                <a:cs typeface="Arial"/>
                <a:sym typeface="Arial"/>
              </a:rPr>
              <a:t>National Human Genome Research Institute (NHGRI)</a:t>
            </a:r>
            <a:endParaRPr sz="1900"/>
          </a:p>
        </p:txBody>
      </p:sp>
      <p:sp>
        <p:nvSpPr>
          <p:cNvPr id="772" name="Google Shape;772;p107"/>
          <p:cNvSpPr txBox="1"/>
          <p:nvPr/>
        </p:nvSpPr>
        <p:spPr>
          <a:xfrm>
            <a:off x="6572819" y="4880736"/>
            <a:ext cx="1787100" cy="1046700"/>
          </a:xfrm>
          <a:prstGeom prst="rect">
            <a:avLst/>
          </a:prstGeom>
          <a:noFill/>
          <a:ln>
            <a:noFill/>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None/>
            </a:pPr>
            <a:r>
              <a:rPr b="0" i="0" lang="pt-PT" sz="1500" u="none" cap="none" strike="noStrike">
                <a:solidFill>
                  <a:srgbClr val="000000"/>
                </a:solidFill>
                <a:latin typeface="Arial"/>
                <a:ea typeface="Arial"/>
                <a:cs typeface="Arial"/>
                <a:sym typeface="Arial"/>
              </a:rPr>
              <a:t>National Institute of Allergy and Infectious Diseases (NIAID)</a:t>
            </a:r>
            <a:endParaRPr sz="1900"/>
          </a:p>
        </p:txBody>
      </p:sp>
      <p:pic>
        <p:nvPicPr>
          <p:cNvPr id="773" name="Google Shape;773;p107"/>
          <p:cNvPicPr preferRelativeResize="0"/>
          <p:nvPr/>
        </p:nvPicPr>
        <p:blipFill rotWithShape="1">
          <a:blip r:embed="rId11">
            <a:alphaModFix/>
          </a:blip>
          <a:srcRect b="0" l="0" r="0" t="0"/>
          <a:stretch/>
        </p:blipFill>
        <p:spPr>
          <a:xfrm>
            <a:off x="5302991" y="4572428"/>
            <a:ext cx="1072411" cy="1076325"/>
          </a:xfrm>
          <a:prstGeom prst="rect">
            <a:avLst/>
          </a:prstGeom>
          <a:noFill/>
          <a:ln>
            <a:noFill/>
          </a:ln>
        </p:spPr>
      </p:pic>
      <p:pic>
        <p:nvPicPr>
          <p:cNvPr descr="Image result for designingfuturewheat" id="774" name="Google Shape;774;p107"/>
          <p:cNvPicPr preferRelativeResize="0"/>
          <p:nvPr/>
        </p:nvPicPr>
        <p:blipFill rotWithShape="1">
          <a:blip r:embed="rId12">
            <a:alphaModFix/>
          </a:blip>
          <a:srcRect b="0" l="0" r="0" t="0"/>
          <a:stretch/>
        </p:blipFill>
        <p:spPr>
          <a:xfrm>
            <a:off x="262467" y="5740400"/>
            <a:ext cx="883073" cy="883073"/>
          </a:xfrm>
          <a:prstGeom prst="rect">
            <a:avLst/>
          </a:prstGeom>
          <a:noFill/>
          <a:ln>
            <a:noFill/>
          </a:ln>
        </p:spPr>
      </p:pic>
      <p:pic>
        <p:nvPicPr>
          <p:cNvPr descr="Gramene&quot; database facilitates global agricultural research - Cold Spring  Harbor Laboratory" id="775" name="Google Shape;775;p107"/>
          <p:cNvPicPr preferRelativeResize="0"/>
          <p:nvPr/>
        </p:nvPicPr>
        <p:blipFill rotWithShape="1">
          <a:blip r:embed="rId13">
            <a:alphaModFix/>
          </a:blip>
          <a:srcRect b="0" l="0" r="0" t="0"/>
          <a:stretch/>
        </p:blipFill>
        <p:spPr>
          <a:xfrm>
            <a:off x="8640233" y="4881033"/>
            <a:ext cx="1301327" cy="811953"/>
          </a:xfrm>
          <a:prstGeom prst="rect">
            <a:avLst/>
          </a:prstGeom>
          <a:noFill/>
          <a:ln>
            <a:noFill/>
          </a:ln>
        </p:spPr>
      </p:pic>
      <p:pic>
        <p:nvPicPr>
          <p:cNvPr id="776" name="Google Shape;776;p107"/>
          <p:cNvPicPr preferRelativeResize="0"/>
          <p:nvPr/>
        </p:nvPicPr>
        <p:blipFill rotWithShape="1">
          <a:blip r:embed="rId14">
            <a:alphaModFix/>
          </a:blip>
          <a:srcRect b="0" l="0" r="0" t="0"/>
          <a:stretch/>
        </p:blipFill>
        <p:spPr>
          <a:xfrm>
            <a:off x="10232813" y="4841240"/>
            <a:ext cx="1578187" cy="37338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08"/>
          <p:cNvSpPr txBox="1"/>
          <p:nvPr>
            <p:ph type="ctrTitle"/>
          </p:nvPr>
        </p:nvSpPr>
        <p:spPr>
          <a:xfrm>
            <a:off x="911424" y="3356993"/>
            <a:ext cx="10363200" cy="8640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400"/>
              <a:buNone/>
            </a:pPr>
            <a:r>
              <a:rPr lang="pt-PT"/>
              <a:t>PLAZA</a:t>
            </a:r>
            <a:endParaRPr/>
          </a:p>
        </p:txBody>
      </p:sp>
      <p:sp>
        <p:nvSpPr>
          <p:cNvPr id="783" name="Google Shape;783;p108"/>
          <p:cNvSpPr txBox="1"/>
          <p:nvPr>
            <p:ph idx="2" type="body"/>
          </p:nvPr>
        </p:nvSpPr>
        <p:spPr>
          <a:xfrm>
            <a:off x="4368230" y="5192675"/>
            <a:ext cx="6906300" cy="3600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360"/>
              </a:spcBef>
              <a:spcAft>
                <a:spcPts val="0"/>
              </a:spcAft>
              <a:buSzPts val="1800"/>
              <a:buNone/>
            </a:pPr>
            <a:r>
              <a:rPr lang="pt-PT"/>
              <a:t>Michiel Van Bel / Klaas Vandepoele, Ghent University/VIB, Ghent, Belgium</a:t>
            </a:r>
            <a:endParaRPr/>
          </a:p>
        </p:txBody>
      </p:sp>
      <p:sp>
        <p:nvSpPr>
          <p:cNvPr id="784" name="Google Shape;784;p108"/>
          <p:cNvSpPr txBox="1"/>
          <p:nvPr>
            <p:ph idx="1" type="subTitle"/>
          </p:nvPr>
        </p:nvSpPr>
        <p:spPr>
          <a:xfrm>
            <a:off x="3503712" y="4293097"/>
            <a:ext cx="7755600" cy="899700"/>
          </a:xfrm>
          <a:prstGeom prst="rect">
            <a:avLst/>
          </a:prstGeom>
        </p:spPr>
        <p:txBody>
          <a:bodyPr anchorCtr="0" anchor="t" bIns="0" lIns="0" spcFirstLastPara="1" rIns="0" wrap="square" tIns="0">
            <a:noAutofit/>
          </a:bodyPr>
          <a:lstStyle/>
          <a:p>
            <a:pPr indent="0" lvl="0" marL="0" rtl="0" algn="r">
              <a:spcBef>
                <a:spcPts val="560"/>
              </a:spcBef>
              <a:spcAft>
                <a:spcPts val="0"/>
              </a:spcAft>
              <a:buNone/>
            </a:pPr>
            <a:r>
              <a:rPr lang="pt-PT"/>
              <a:t>Identifying orthology using the PLAZA platform</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109"/>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PLAZA</a:t>
            </a:r>
            <a:endParaRPr/>
          </a:p>
        </p:txBody>
      </p:sp>
      <p:sp>
        <p:nvSpPr>
          <p:cNvPr id="791" name="Google Shape;791;p109"/>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pt-PT"/>
              <a:t>PLAZA is a platform for plant comparative, functional, and evolutionary analyzes. </a:t>
            </a:r>
            <a:endParaRPr/>
          </a:p>
        </p:txBody>
      </p:sp>
      <p:sp>
        <p:nvSpPr>
          <p:cNvPr id="792" name="Google Shape;792;p109"/>
          <p:cNvSpPr txBox="1"/>
          <p:nvPr/>
        </p:nvSpPr>
        <p:spPr>
          <a:xfrm>
            <a:off x="550100" y="5317150"/>
            <a:ext cx="10871100" cy="846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pt-PT" sz="2000">
                <a:solidFill>
                  <a:srgbClr val="2F5897"/>
                </a:solidFill>
                <a:latin typeface="Corbel"/>
                <a:ea typeface="Corbel"/>
                <a:cs typeface="Corbel"/>
                <a:sym typeface="Corbel"/>
              </a:rPr>
              <a:t>Complete PLAZA presentation linked here: </a:t>
            </a:r>
            <a:endParaRPr b="1" sz="2000">
              <a:solidFill>
                <a:srgbClr val="2F5897"/>
              </a:solidFill>
              <a:latin typeface="Corbel"/>
              <a:ea typeface="Corbel"/>
              <a:cs typeface="Corbel"/>
              <a:sym typeface="Corbel"/>
            </a:endParaRPr>
          </a:p>
          <a:p>
            <a:pPr indent="0" lvl="0" marL="0" rtl="0" algn="l">
              <a:spcBef>
                <a:spcPts val="360"/>
              </a:spcBef>
              <a:spcAft>
                <a:spcPts val="0"/>
              </a:spcAft>
              <a:buNone/>
            </a:pPr>
            <a:r>
              <a:rPr lang="pt-PT" sz="2000" u="sng">
                <a:solidFill>
                  <a:schemeClr val="hlink"/>
                </a:solidFill>
                <a:latin typeface="Corbel"/>
                <a:ea typeface="Corbel"/>
                <a:cs typeface="Corbel"/>
                <a:sym typeface="Corbel"/>
                <a:hlinkClick r:id="rId3"/>
              </a:rPr>
              <a:t>https://docs.google.com/presentation/d/1sg7SXmpFLSZEAq9IZOX59UYD2Zo9MU5j/</a:t>
            </a:r>
            <a:r>
              <a:rPr lang="pt-PT" sz="2000">
                <a:solidFill>
                  <a:srgbClr val="1155CC"/>
                </a:solidFill>
                <a:latin typeface="Corbel"/>
                <a:ea typeface="Corbel"/>
                <a:cs typeface="Corbel"/>
                <a:sym typeface="Corbel"/>
              </a:rPr>
              <a:t> </a:t>
            </a:r>
            <a:endParaRPr sz="2000">
              <a:solidFill>
                <a:srgbClr val="1155CC"/>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110"/>
          <p:cNvSpPr txBox="1"/>
          <p:nvPr>
            <p:ph type="ctrTitle"/>
          </p:nvPr>
        </p:nvSpPr>
        <p:spPr>
          <a:xfrm>
            <a:off x="3775025" y="3541300"/>
            <a:ext cx="7860400" cy="14348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pt-PT">
                <a:latin typeface="Corbel"/>
                <a:ea typeface="Corbel"/>
                <a:cs typeface="Corbel"/>
                <a:sym typeface="Corbel"/>
              </a:rPr>
              <a:t>Mercator4</a:t>
            </a:r>
            <a:endParaRPr>
              <a:solidFill>
                <a:srgbClr val="1C4587"/>
              </a:solidFill>
              <a:latin typeface="Corbel"/>
              <a:ea typeface="Corbel"/>
              <a:cs typeface="Corbel"/>
              <a:sym typeface="Corbel"/>
            </a:endParaRPr>
          </a:p>
        </p:txBody>
      </p:sp>
      <p:sp>
        <p:nvSpPr>
          <p:cNvPr id="798" name="Google Shape;798;p110"/>
          <p:cNvSpPr txBox="1"/>
          <p:nvPr>
            <p:ph idx="1" type="subTitle"/>
          </p:nvPr>
        </p:nvSpPr>
        <p:spPr>
          <a:xfrm>
            <a:off x="3775035" y="4975900"/>
            <a:ext cx="7860400" cy="899600"/>
          </a:xfrm>
          <a:prstGeom prst="rect">
            <a:avLst/>
          </a:prstGeom>
        </p:spPr>
        <p:txBody>
          <a:bodyPr anchorCtr="0" anchor="b" bIns="0" lIns="0" spcFirstLastPara="1" rIns="0" wrap="square" tIns="0">
            <a:noAutofit/>
          </a:bodyPr>
          <a:lstStyle/>
          <a:p>
            <a:pPr indent="0" lvl="0" marL="0" rtl="0" algn="r">
              <a:spcBef>
                <a:spcPts val="0"/>
              </a:spcBef>
              <a:spcAft>
                <a:spcPts val="0"/>
              </a:spcAft>
              <a:buClr>
                <a:schemeClr val="dk1"/>
              </a:buClr>
              <a:buSzPts val="1500"/>
              <a:buFont typeface="Arial"/>
              <a:buNone/>
            </a:pPr>
            <a:r>
              <a:rPr b="1" lang="pt-PT" sz="3200">
                <a:solidFill>
                  <a:srgbClr val="003F41"/>
                </a:solidFill>
              </a:rPr>
              <a:t>Plant Protein Classification and Annotation</a:t>
            </a:r>
            <a:endParaRPr sz="3100"/>
          </a:p>
        </p:txBody>
      </p:sp>
      <p:sp>
        <p:nvSpPr>
          <p:cNvPr id="799" name="Google Shape;799;p110"/>
          <p:cNvSpPr txBox="1"/>
          <p:nvPr>
            <p:ph idx="2" type="body"/>
          </p:nvPr>
        </p:nvSpPr>
        <p:spPr>
          <a:xfrm>
            <a:off x="3775035" y="5875475"/>
            <a:ext cx="7860400" cy="558000"/>
          </a:xfrm>
          <a:prstGeom prst="rect">
            <a:avLst/>
          </a:prstGeom>
        </p:spPr>
        <p:txBody>
          <a:bodyPr anchorCtr="0" anchor="t" bIns="0" lIns="0" spcFirstLastPara="1" rIns="0" wrap="square" tIns="0">
            <a:noAutofit/>
          </a:bodyPr>
          <a:lstStyle/>
          <a:p>
            <a:pPr indent="0" lvl="0" marL="0" rtl="0" algn="r">
              <a:spcBef>
                <a:spcPts val="400"/>
              </a:spcBef>
              <a:spcAft>
                <a:spcPts val="0"/>
              </a:spcAft>
              <a:buNone/>
            </a:pPr>
            <a:r>
              <a:rPr lang="pt-PT"/>
              <a:t>Sebastian Beier, Oct-05-2023, ELIXIR-DE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111"/>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Motivation and History</a:t>
            </a:r>
            <a:endParaRPr/>
          </a:p>
        </p:txBody>
      </p:sp>
      <p:sp>
        <p:nvSpPr>
          <p:cNvPr id="805" name="Google Shape;805;p111"/>
          <p:cNvSpPr txBox="1"/>
          <p:nvPr>
            <p:ph idx="4294967295" type="body"/>
          </p:nvPr>
        </p:nvSpPr>
        <p:spPr>
          <a:xfrm>
            <a:off x="415600" y="1536633"/>
            <a:ext cx="11360800" cy="4555200"/>
          </a:xfrm>
          <a:prstGeom prst="rect">
            <a:avLst/>
          </a:prstGeom>
        </p:spPr>
        <p:txBody>
          <a:bodyPr anchorCtr="0" anchor="t" bIns="0" lIns="0" spcFirstLastPara="1" rIns="0" wrap="square" tIns="0">
            <a:noAutofit/>
          </a:bodyPr>
          <a:lstStyle/>
          <a:p>
            <a:pPr indent="-457200" lvl="0" marL="609600" rtl="0" algn="l">
              <a:spcBef>
                <a:spcPts val="500"/>
              </a:spcBef>
              <a:spcAft>
                <a:spcPts val="0"/>
              </a:spcAft>
              <a:buSzPts val="2400"/>
              <a:buChar char="•"/>
            </a:pPr>
            <a:r>
              <a:rPr lang="pt-PT"/>
              <a:t>Many available protein function prediction tools available</a:t>
            </a:r>
            <a:endParaRPr/>
          </a:p>
          <a:p>
            <a:pPr indent="-457200" lvl="0" marL="609600" rtl="0" algn="l">
              <a:spcBef>
                <a:spcPts val="500"/>
              </a:spcBef>
              <a:spcAft>
                <a:spcPts val="0"/>
              </a:spcAft>
              <a:buSzPts val="2400"/>
              <a:buChar char="•"/>
            </a:pPr>
            <a:r>
              <a:rPr lang="pt-PT"/>
              <a:t>Often tailored to the human data use case (e.g. Gene Ontology)</a:t>
            </a:r>
            <a:endParaRPr/>
          </a:p>
          <a:p>
            <a:pPr indent="-457200" lvl="0" marL="609600" rtl="0" algn="l">
              <a:spcBef>
                <a:spcPts val="500"/>
              </a:spcBef>
              <a:spcAft>
                <a:spcPts val="0"/>
              </a:spcAft>
              <a:buSzPts val="2400"/>
              <a:buChar char="•"/>
            </a:pPr>
            <a:r>
              <a:rPr lang="pt-PT"/>
              <a:t>Generally okay-ish results but sometimes very difficult to interpret</a:t>
            </a:r>
            <a:endParaRPr/>
          </a:p>
          <a:p>
            <a:pPr indent="-457200" lvl="0" marL="609600" rtl="0" algn="l">
              <a:spcBef>
                <a:spcPts val="500"/>
              </a:spcBef>
              <a:spcAft>
                <a:spcPts val="0"/>
              </a:spcAft>
              <a:buSzPts val="2400"/>
              <a:buChar char="•"/>
            </a:pPr>
            <a:r>
              <a:rPr lang="pt-PT"/>
              <a:t>Assigned (</a:t>
            </a:r>
            <a:r>
              <a:rPr lang="pt-PT"/>
              <a:t>GO:0042220) - response to cocaine ???</a:t>
            </a:r>
            <a:endParaRPr/>
          </a:p>
          <a:p>
            <a:pPr indent="0" lvl="0" marL="0" rtl="0" algn="l">
              <a:spcBef>
                <a:spcPts val="500"/>
              </a:spcBef>
              <a:spcAft>
                <a:spcPts val="0"/>
              </a:spcAft>
              <a:buNone/>
            </a:pPr>
            <a:r>
              <a:t/>
            </a:r>
            <a:endParaRPr/>
          </a:p>
          <a:p>
            <a:pPr indent="-457200" lvl="0" marL="609600" rtl="0" algn="l">
              <a:spcBef>
                <a:spcPts val="500"/>
              </a:spcBef>
              <a:spcAft>
                <a:spcPts val="0"/>
              </a:spcAft>
              <a:buSzPts val="2400"/>
              <a:buChar char="•"/>
            </a:pPr>
            <a:r>
              <a:rPr lang="pt-PT"/>
              <a:t>Need for specialised software that caters to plant use cases linking protein activity to biological context</a:t>
            </a:r>
            <a:endParaRPr/>
          </a:p>
        </p:txBody>
      </p:sp>
      <p:sp>
        <p:nvSpPr>
          <p:cNvPr id="806" name="Google Shape;806;p111"/>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112"/>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The MapMan4 framework &amp; Top Level Domains</a:t>
            </a:r>
            <a:endParaRPr/>
          </a:p>
        </p:txBody>
      </p:sp>
      <p:grpSp>
        <p:nvGrpSpPr>
          <p:cNvPr id="812" name="Google Shape;812;p112"/>
          <p:cNvGrpSpPr/>
          <p:nvPr/>
        </p:nvGrpSpPr>
        <p:grpSpPr>
          <a:xfrm>
            <a:off x="4968832" y="1344041"/>
            <a:ext cx="1858064" cy="5304900"/>
            <a:chOff x="983425" y="796100"/>
            <a:chExt cx="1560000" cy="4190726"/>
          </a:xfrm>
        </p:grpSpPr>
        <p:pic>
          <p:nvPicPr>
            <p:cNvPr id="813" name="Google Shape;813;p112"/>
            <p:cNvPicPr preferRelativeResize="0"/>
            <p:nvPr/>
          </p:nvPicPr>
          <p:blipFill>
            <a:blip r:embed="rId3">
              <a:alphaModFix/>
            </a:blip>
            <a:stretch>
              <a:fillRect/>
            </a:stretch>
          </p:blipFill>
          <p:spPr>
            <a:xfrm>
              <a:off x="983425" y="796100"/>
              <a:ext cx="1559950" cy="4190726"/>
            </a:xfrm>
            <a:prstGeom prst="rect">
              <a:avLst/>
            </a:prstGeom>
            <a:noFill/>
            <a:ln>
              <a:noFill/>
            </a:ln>
          </p:spPr>
        </p:pic>
        <p:sp>
          <p:nvSpPr>
            <p:cNvPr id="814" name="Google Shape;814;p112"/>
            <p:cNvSpPr/>
            <p:nvPr/>
          </p:nvSpPr>
          <p:spPr>
            <a:xfrm>
              <a:off x="983425" y="4714300"/>
              <a:ext cx="1560000" cy="117600"/>
            </a:xfrm>
            <a:prstGeom prst="rect">
              <a:avLst/>
            </a:prstGeom>
            <a:solidFill>
              <a:srgbClr val="D5D3A2"/>
            </a:solidFill>
            <a:ln cap="flat" cmpd="sng" w="9525">
              <a:solidFill>
                <a:srgbClr val="D5D3A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a:ea typeface="Roboto"/>
                <a:cs typeface="Roboto"/>
                <a:sym typeface="Roboto"/>
              </a:endParaRPr>
            </a:p>
          </p:txBody>
        </p:sp>
      </p:grpSp>
      <p:pic>
        <p:nvPicPr>
          <p:cNvPr id="815" name="Google Shape;815;p112"/>
          <p:cNvPicPr preferRelativeResize="0"/>
          <p:nvPr/>
        </p:nvPicPr>
        <p:blipFill>
          <a:blip r:embed="rId4">
            <a:alphaModFix/>
          </a:blip>
          <a:stretch>
            <a:fillRect/>
          </a:stretch>
        </p:blipFill>
        <p:spPr>
          <a:xfrm>
            <a:off x="7765333" y="1424033"/>
            <a:ext cx="3881767" cy="4956167"/>
          </a:xfrm>
          <a:prstGeom prst="rect">
            <a:avLst/>
          </a:prstGeom>
          <a:noFill/>
          <a:ln>
            <a:noFill/>
          </a:ln>
        </p:spPr>
      </p:pic>
      <p:sp>
        <p:nvSpPr>
          <p:cNvPr id="816" name="Google Shape;816;p112"/>
          <p:cNvSpPr/>
          <p:nvPr/>
        </p:nvSpPr>
        <p:spPr>
          <a:xfrm>
            <a:off x="6574900" y="3009500"/>
            <a:ext cx="1070800" cy="286000"/>
          </a:xfrm>
          <a:prstGeom prst="notched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a:ea typeface="Roboto"/>
              <a:cs typeface="Roboto"/>
              <a:sym typeface="Roboto"/>
            </a:endParaRPr>
          </a:p>
        </p:txBody>
      </p:sp>
      <p:sp>
        <p:nvSpPr>
          <p:cNvPr id="817" name="Google Shape;817;p112"/>
          <p:cNvSpPr txBox="1"/>
          <p:nvPr/>
        </p:nvSpPr>
        <p:spPr>
          <a:xfrm>
            <a:off x="396900" y="1264883"/>
            <a:ext cx="3766000" cy="3563600"/>
          </a:xfrm>
          <a:prstGeom prst="rect">
            <a:avLst/>
          </a:prstGeom>
          <a:noFill/>
          <a:ln>
            <a:noFill/>
          </a:ln>
        </p:spPr>
        <p:txBody>
          <a:bodyPr anchorCtr="0" anchor="t" bIns="121900" lIns="121900" spcFirstLastPara="1" rIns="121900" wrap="square" tIns="121900">
            <a:spAutoFit/>
          </a:bodyPr>
          <a:lstStyle/>
          <a:p>
            <a:pPr indent="0" lvl="0" marL="0" rtl="0" algn="l">
              <a:lnSpc>
                <a:spcPct val="113999"/>
              </a:lnSpc>
              <a:spcBef>
                <a:spcPts val="0"/>
              </a:spcBef>
              <a:spcAft>
                <a:spcPts val="0"/>
              </a:spcAft>
              <a:buNone/>
            </a:pPr>
            <a:r>
              <a:rPr lang="pt-PT" sz="2400">
                <a:solidFill>
                  <a:schemeClr val="dk1"/>
                </a:solidFill>
                <a:latin typeface="Roboto"/>
                <a:ea typeface="Roboto"/>
                <a:cs typeface="Roboto"/>
                <a:sym typeface="Roboto"/>
              </a:rPr>
              <a:t>Hierarchical framework consisting of 31-top-level categories (also called BINs). One additional pseudo top-level category for proteins that could not be classified „35 not assigned“. </a:t>
            </a:r>
            <a:endParaRPr sz="1900">
              <a:latin typeface="Roboto"/>
              <a:ea typeface="Roboto"/>
              <a:cs typeface="Roboto"/>
              <a:sym typeface="Roboto"/>
            </a:endParaRPr>
          </a:p>
        </p:txBody>
      </p:sp>
      <p:sp>
        <p:nvSpPr>
          <p:cNvPr id="818" name="Google Shape;818;p112"/>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113"/>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BIN Structure</a:t>
            </a:r>
            <a:endParaRPr/>
          </a:p>
        </p:txBody>
      </p:sp>
      <p:sp>
        <p:nvSpPr>
          <p:cNvPr id="824" name="Google Shape;824;p113"/>
          <p:cNvSpPr txBox="1"/>
          <p:nvPr>
            <p:ph idx="4294967295" type="body"/>
          </p:nvPr>
        </p:nvSpPr>
        <p:spPr>
          <a:xfrm>
            <a:off x="147667" y="1536633"/>
            <a:ext cx="2436800" cy="4555200"/>
          </a:xfrm>
          <a:prstGeom prst="rect">
            <a:avLst/>
          </a:prstGeom>
        </p:spPr>
        <p:txBody>
          <a:bodyPr anchorCtr="0" anchor="t" bIns="0" lIns="0" spcFirstLastPara="1" rIns="0" wrap="square" tIns="0">
            <a:noAutofit/>
          </a:bodyPr>
          <a:lstStyle/>
          <a:p>
            <a:pPr indent="0" lvl="0" marL="0" rtl="0" algn="l">
              <a:lnSpc>
                <a:spcPct val="113999"/>
              </a:lnSpc>
              <a:spcBef>
                <a:spcPts val="500"/>
              </a:spcBef>
              <a:spcAft>
                <a:spcPts val="0"/>
              </a:spcAft>
              <a:buClr>
                <a:schemeClr val="dk1"/>
              </a:buClr>
              <a:buSzPts val="1500"/>
              <a:buFont typeface="Arial"/>
              <a:buNone/>
            </a:pPr>
            <a:r>
              <a:rPr lang="pt-PT" sz="2100">
                <a:latin typeface="Roboto"/>
                <a:ea typeface="Roboto"/>
                <a:cs typeface="Roboto"/>
                <a:sym typeface="Roboto"/>
              </a:rPr>
              <a:t>Each child node is more specialised than its parent BIN. Protein sequences are assigned to leaf level.</a:t>
            </a:r>
            <a:endParaRPr sz="2100">
              <a:latin typeface="Roboto"/>
              <a:ea typeface="Roboto"/>
              <a:cs typeface="Roboto"/>
              <a:sym typeface="Roboto"/>
            </a:endParaRPr>
          </a:p>
        </p:txBody>
      </p:sp>
      <p:pic>
        <p:nvPicPr>
          <p:cNvPr id="825" name="Google Shape;825;p113"/>
          <p:cNvPicPr preferRelativeResize="0"/>
          <p:nvPr/>
        </p:nvPicPr>
        <p:blipFill>
          <a:blip r:embed="rId3">
            <a:alphaModFix/>
          </a:blip>
          <a:stretch>
            <a:fillRect/>
          </a:stretch>
        </p:blipFill>
        <p:spPr>
          <a:xfrm>
            <a:off x="2647933" y="1855533"/>
            <a:ext cx="6746000" cy="4119962"/>
          </a:xfrm>
          <a:prstGeom prst="rect">
            <a:avLst/>
          </a:prstGeom>
          <a:noFill/>
          <a:ln>
            <a:noFill/>
          </a:ln>
        </p:spPr>
      </p:pic>
      <p:cxnSp>
        <p:nvCxnSpPr>
          <p:cNvPr id="826" name="Google Shape;826;p113"/>
          <p:cNvCxnSpPr/>
          <p:nvPr/>
        </p:nvCxnSpPr>
        <p:spPr>
          <a:xfrm flipH="1">
            <a:off x="4318500" y="1301467"/>
            <a:ext cx="590800" cy="628000"/>
          </a:xfrm>
          <a:prstGeom prst="straightConnector1">
            <a:avLst/>
          </a:prstGeom>
          <a:noFill/>
          <a:ln cap="flat" cmpd="sng" w="9525">
            <a:solidFill>
              <a:schemeClr val="dk2"/>
            </a:solidFill>
            <a:prstDash val="solid"/>
            <a:round/>
            <a:headEnd len="med" w="med" type="none"/>
            <a:tailEnd len="med" w="med" type="triangle"/>
          </a:ln>
        </p:spPr>
      </p:cxnSp>
      <p:sp>
        <p:nvSpPr>
          <p:cNvPr id="827" name="Google Shape;827;p113"/>
          <p:cNvSpPr txBox="1"/>
          <p:nvPr/>
        </p:nvSpPr>
        <p:spPr>
          <a:xfrm>
            <a:off x="4964667" y="913800"/>
            <a:ext cx="30920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top-level context category</a:t>
            </a:r>
            <a:endParaRPr sz="1900">
              <a:latin typeface="Roboto"/>
              <a:ea typeface="Roboto"/>
              <a:cs typeface="Roboto"/>
              <a:sym typeface="Roboto"/>
            </a:endParaRPr>
          </a:p>
        </p:txBody>
      </p:sp>
      <p:cxnSp>
        <p:nvCxnSpPr>
          <p:cNvPr id="828" name="Google Shape;828;p113"/>
          <p:cNvCxnSpPr/>
          <p:nvPr/>
        </p:nvCxnSpPr>
        <p:spPr>
          <a:xfrm flipH="1">
            <a:off x="5150433" y="2510600"/>
            <a:ext cx="1227600" cy="212400"/>
          </a:xfrm>
          <a:prstGeom prst="straightConnector1">
            <a:avLst/>
          </a:prstGeom>
          <a:noFill/>
          <a:ln cap="flat" cmpd="sng" w="9525">
            <a:solidFill>
              <a:schemeClr val="dk2"/>
            </a:solidFill>
            <a:prstDash val="solid"/>
            <a:round/>
            <a:headEnd len="med" w="med" type="none"/>
            <a:tailEnd len="med" w="med" type="triangle"/>
          </a:ln>
        </p:spPr>
      </p:cxnSp>
      <p:cxnSp>
        <p:nvCxnSpPr>
          <p:cNvPr id="829" name="Google Shape;829;p113"/>
          <p:cNvCxnSpPr/>
          <p:nvPr/>
        </p:nvCxnSpPr>
        <p:spPr>
          <a:xfrm flipH="1">
            <a:off x="6026233" y="2547533"/>
            <a:ext cx="776400" cy="886000"/>
          </a:xfrm>
          <a:prstGeom prst="straightConnector1">
            <a:avLst/>
          </a:prstGeom>
          <a:noFill/>
          <a:ln cap="flat" cmpd="sng" w="9525">
            <a:solidFill>
              <a:schemeClr val="dk2"/>
            </a:solidFill>
            <a:prstDash val="solid"/>
            <a:round/>
            <a:headEnd len="med" w="med" type="none"/>
            <a:tailEnd len="med" w="med" type="triangle"/>
          </a:ln>
        </p:spPr>
      </p:cxnSp>
      <p:sp>
        <p:nvSpPr>
          <p:cNvPr id="830" name="Google Shape;830;p113"/>
          <p:cNvSpPr txBox="1"/>
          <p:nvPr/>
        </p:nvSpPr>
        <p:spPr>
          <a:xfrm>
            <a:off x="5878333" y="2087900"/>
            <a:ext cx="35156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branch</a:t>
            </a:r>
            <a:r>
              <a:rPr lang="pt-PT" sz="1900">
                <a:latin typeface="Roboto"/>
                <a:ea typeface="Roboto"/>
                <a:cs typeface="Roboto"/>
                <a:sym typeface="Roboto"/>
              </a:rPr>
              <a:t>-level context category</a:t>
            </a:r>
            <a:endParaRPr sz="1900">
              <a:latin typeface="Roboto"/>
              <a:ea typeface="Roboto"/>
              <a:cs typeface="Roboto"/>
              <a:sym typeface="Roboto"/>
            </a:endParaRPr>
          </a:p>
        </p:txBody>
      </p:sp>
      <p:sp>
        <p:nvSpPr>
          <p:cNvPr id="831" name="Google Shape;831;p113"/>
          <p:cNvSpPr/>
          <p:nvPr/>
        </p:nvSpPr>
        <p:spPr>
          <a:xfrm>
            <a:off x="9553200" y="2030633"/>
            <a:ext cx="776400" cy="2178400"/>
          </a:xfrm>
          <a:prstGeom prst="rightBrace">
            <a:avLst>
              <a:gd fmla="val 50000" name="adj1"/>
              <a:gd fmla="val 50422"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a:ea typeface="Roboto"/>
              <a:cs typeface="Roboto"/>
              <a:sym typeface="Roboto"/>
            </a:endParaRPr>
          </a:p>
        </p:txBody>
      </p:sp>
      <p:sp>
        <p:nvSpPr>
          <p:cNvPr id="832" name="Google Shape;832;p113"/>
          <p:cNvSpPr txBox="1"/>
          <p:nvPr/>
        </p:nvSpPr>
        <p:spPr>
          <a:xfrm>
            <a:off x="10329600" y="2709433"/>
            <a:ext cx="1764000" cy="82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context descriptions</a:t>
            </a:r>
            <a:endParaRPr sz="1900">
              <a:latin typeface="Roboto"/>
              <a:ea typeface="Roboto"/>
              <a:cs typeface="Roboto"/>
              <a:sym typeface="Roboto"/>
            </a:endParaRPr>
          </a:p>
        </p:txBody>
      </p:sp>
      <p:sp>
        <p:nvSpPr>
          <p:cNvPr id="833" name="Google Shape;833;p113"/>
          <p:cNvSpPr/>
          <p:nvPr/>
        </p:nvSpPr>
        <p:spPr>
          <a:xfrm>
            <a:off x="9553200" y="4209033"/>
            <a:ext cx="776400" cy="1766400"/>
          </a:xfrm>
          <a:prstGeom prst="rightBrace">
            <a:avLst>
              <a:gd fmla="val 50000" name="adj1"/>
              <a:gd fmla="val 50422" name="adj2"/>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a:ea typeface="Roboto"/>
              <a:cs typeface="Roboto"/>
              <a:sym typeface="Roboto"/>
            </a:endParaRPr>
          </a:p>
        </p:txBody>
      </p:sp>
      <p:sp>
        <p:nvSpPr>
          <p:cNvPr id="834" name="Google Shape;834;p113"/>
          <p:cNvSpPr txBox="1"/>
          <p:nvPr/>
        </p:nvSpPr>
        <p:spPr>
          <a:xfrm>
            <a:off x="10488867" y="4681833"/>
            <a:ext cx="1764000" cy="82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protein descriptions</a:t>
            </a:r>
            <a:endParaRPr sz="1900">
              <a:latin typeface="Roboto"/>
              <a:ea typeface="Roboto"/>
              <a:cs typeface="Roboto"/>
              <a:sym typeface="Roboto"/>
            </a:endParaRPr>
          </a:p>
        </p:txBody>
      </p:sp>
      <p:sp>
        <p:nvSpPr>
          <p:cNvPr id="835" name="Google Shape;835;p113"/>
          <p:cNvSpPr txBox="1"/>
          <p:nvPr/>
        </p:nvSpPr>
        <p:spPr>
          <a:xfrm>
            <a:off x="5952333" y="6241600"/>
            <a:ext cx="35156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leave</a:t>
            </a:r>
            <a:r>
              <a:rPr lang="pt-PT" sz="1900">
                <a:latin typeface="Roboto"/>
                <a:ea typeface="Roboto"/>
                <a:cs typeface="Roboto"/>
                <a:sym typeface="Roboto"/>
              </a:rPr>
              <a:t>-level protein categories</a:t>
            </a:r>
            <a:endParaRPr sz="1900">
              <a:latin typeface="Roboto"/>
              <a:ea typeface="Roboto"/>
              <a:cs typeface="Roboto"/>
              <a:sym typeface="Roboto"/>
            </a:endParaRPr>
          </a:p>
        </p:txBody>
      </p:sp>
      <p:cxnSp>
        <p:nvCxnSpPr>
          <p:cNvPr id="836" name="Google Shape;836;p113"/>
          <p:cNvCxnSpPr/>
          <p:nvPr/>
        </p:nvCxnSpPr>
        <p:spPr>
          <a:xfrm rot="10800000">
            <a:off x="6839567" y="5824233"/>
            <a:ext cx="249200" cy="489200"/>
          </a:xfrm>
          <a:prstGeom prst="straightConnector1">
            <a:avLst/>
          </a:prstGeom>
          <a:noFill/>
          <a:ln cap="flat" cmpd="sng" w="9525">
            <a:solidFill>
              <a:schemeClr val="dk2"/>
            </a:solidFill>
            <a:prstDash val="solid"/>
            <a:round/>
            <a:headEnd len="med" w="med" type="none"/>
            <a:tailEnd len="med" w="med" type="triangle"/>
          </a:ln>
        </p:spPr>
      </p:cxnSp>
      <p:cxnSp>
        <p:nvCxnSpPr>
          <p:cNvPr id="837" name="Google Shape;837;p113"/>
          <p:cNvCxnSpPr/>
          <p:nvPr/>
        </p:nvCxnSpPr>
        <p:spPr>
          <a:xfrm flipH="1" rot="10800000">
            <a:off x="8537900" y="5501133"/>
            <a:ext cx="166000" cy="849200"/>
          </a:xfrm>
          <a:prstGeom prst="straightConnector1">
            <a:avLst/>
          </a:prstGeom>
          <a:noFill/>
          <a:ln cap="flat" cmpd="sng" w="9525">
            <a:solidFill>
              <a:schemeClr val="dk2"/>
            </a:solidFill>
            <a:prstDash val="solid"/>
            <a:round/>
            <a:headEnd len="med" w="med" type="none"/>
            <a:tailEnd len="med" w="med" type="triangle"/>
          </a:ln>
        </p:spPr>
      </p:cxnSp>
      <p:sp>
        <p:nvSpPr>
          <p:cNvPr id="838" name="Google Shape;838;p113"/>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14"/>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Comparison to other Systems</a:t>
            </a:r>
            <a:endParaRPr/>
          </a:p>
        </p:txBody>
      </p:sp>
      <p:pic>
        <p:nvPicPr>
          <p:cNvPr id="844" name="Google Shape;844;p114"/>
          <p:cNvPicPr preferRelativeResize="0"/>
          <p:nvPr/>
        </p:nvPicPr>
        <p:blipFill>
          <a:blip r:embed="rId3">
            <a:alphaModFix/>
          </a:blip>
          <a:stretch>
            <a:fillRect/>
          </a:stretch>
        </p:blipFill>
        <p:spPr>
          <a:xfrm>
            <a:off x="138600" y="1209433"/>
            <a:ext cx="1275067" cy="424434"/>
          </a:xfrm>
          <a:prstGeom prst="rect">
            <a:avLst/>
          </a:prstGeom>
          <a:noFill/>
          <a:ln>
            <a:noFill/>
          </a:ln>
        </p:spPr>
      </p:pic>
      <p:pic>
        <p:nvPicPr>
          <p:cNvPr id="845" name="Google Shape;845;p114"/>
          <p:cNvPicPr preferRelativeResize="0"/>
          <p:nvPr/>
        </p:nvPicPr>
        <p:blipFill rotWithShape="1">
          <a:blip r:embed="rId4">
            <a:alphaModFix/>
          </a:blip>
          <a:srcRect b="10466" l="0" r="0" t="0"/>
          <a:stretch/>
        </p:blipFill>
        <p:spPr>
          <a:xfrm>
            <a:off x="37800" y="2468633"/>
            <a:ext cx="1476667" cy="493900"/>
          </a:xfrm>
          <a:prstGeom prst="rect">
            <a:avLst/>
          </a:prstGeom>
          <a:noFill/>
          <a:ln>
            <a:noFill/>
          </a:ln>
        </p:spPr>
      </p:pic>
      <p:pic>
        <p:nvPicPr>
          <p:cNvPr id="846" name="Google Shape;846;p114"/>
          <p:cNvPicPr preferRelativeResize="0"/>
          <p:nvPr/>
        </p:nvPicPr>
        <p:blipFill>
          <a:blip r:embed="rId5">
            <a:alphaModFix/>
          </a:blip>
          <a:stretch>
            <a:fillRect/>
          </a:stretch>
        </p:blipFill>
        <p:spPr>
          <a:xfrm>
            <a:off x="138607" y="5344667"/>
            <a:ext cx="1488756" cy="493900"/>
          </a:xfrm>
          <a:prstGeom prst="rect">
            <a:avLst/>
          </a:prstGeom>
          <a:noFill/>
          <a:ln>
            <a:noFill/>
          </a:ln>
        </p:spPr>
      </p:pic>
      <p:sp>
        <p:nvSpPr>
          <p:cNvPr id="847" name="Google Shape;847;p114"/>
          <p:cNvSpPr txBox="1"/>
          <p:nvPr/>
        </p:nvSpPr>
        <p:spPr>
          <a:xfrm>
            <a:off x="498567" y="1559833"/>
            <a:ext cx="53164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protein contains conserved domain …</a:t>
            </a:r>
            <a:endParaRPr sz="1900">
              <a:latin typeface="Roboto"/>
              <a:ea typeface="Roboto"/>
              <a:cs typeface="Roboto"/>
              <a:sym typeface="Roboto"/>
            </a:endParaRPr>
          </a:p>
        </p:txBody>
      </p:sp>
      <p:sp>
        <p:nvSpPr>
          <p:cNvPr id="848" name="Google Shape;848;p114"/>
          <p:cNvSpPr txBox="1"/>
          <p:nvPr/>
        </p:nvSpPr>
        <p:spPr>
          <a:xfrm>
            <a:off x="498567" y="2934933"/>
            <a:ext cx="5316400" cy="11084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protein has … activity … </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protein is involved in … </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protein is active in compartment …</a:t>
            </a:r>
            <a:endParaRPr sz="1900">
              <a:latin typeface="Roboto"/>
              <a:ea typeface="Roboto"/>
              <a:cs typeface="Roboto"/>
              <a:sym typeface="Roboto"/>
            </a:endParaRPr>
          </a:p>
        </p:txBody>
      </p:sp>
      <p:sp>
        <p:nvSpPr>
          <p:cNvPr id="849" name="Google Shape;849;p114"/>
          <p:cNvSpPr txBox="1"/>
          <p:nvPr/>
        </p:nvSpPr>
        <p:spPr>
          <a:xfrm>
            <a:off x="498567" y="5797650"/>
            <a:ext cx="53164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protein is a … within the context of …</a:t>
            </a:r>
            <a:endParaRPr sz="1900">
              <a:latin typeface="Roboto"/>
              <a:ea typeface="Roboto"/>
              <a:cs typeface="Roboto"/>
              <a:sym typeface="Roboto"/>
            </a:endParaRPr>
          </a:p>
        </p:txBody>
      </p:sp>
      <p:sp>
        <p:nvSpPr>
          <p:cNvPr id="850" name="Google Shape;850;p114"/>
          <p:cNvSpPr txBox="1"/>
          <p:nvPr/>
        </p:nvSpPr>
        <p:spPr>
          <a:xfrm>
            <a:off x="4919667" y="1255033"/>
            <a:ext cx="7060800" cy="5705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solidFill>
                  <a:schemeClr val="dk1"/>
                </a:solidFill>
                <a:latin typeface="Roboto"/>
                <a:ea typeface="Roboto"/>
                <a:cs typeface="Roboto"/>
                <a:sym typeface="Roboto"/>
              </a:rPr>
              <a:t>➔</a:t>
            </a:r>
            <a:r>
              <a:rPr lang="pt-PT" sz="1900">
                <a:latin typeface="Roboto"/>
                <a:ea typeface="Roboto"/>
                <a:cs typeface="Roboto"/>
                <a:sym typeface="Roboto"/>
              </a:rPr>
              <a:t>PFAM01505 glycosyltransferase family 8 domain</a:t>
            </a:r>
            <a:endParaRPr sz="1900">
              <a:latin typeface="Roboto"/>
              <a:ea typeface="Roboto"/>
              <a:cs typeface="Roboto"/>
              <a:sym typeface="Roboto"/>
            </a:endParaRPr>
          </a:p>
          <a:p>
            <a:pPr indent="0" lvl="0" marL="0" rtl="0" algn="l">
              <a:spcBef>
                <a:spcPts val="0"/>
              </a:spcBef>
              <a:spcAft>
                <a:spcPts val="0"/>
              </a:spcAft>
              <a:buNone/>
            </a:pPr>
            <a:r>
              <a:t/>
            </a:r>
            <a:endParaRPr sz="1900">
              <a:latin typeface="Roboto"/>
              <a:ea typeface="Roboto"/>
              <a:cs typeface="Roboto"/>
              <a:sym typeface="Roboto"/>
            </a:endParaRPr>
          </a:p>
          <a:p>
            <a:pPr indent="0" lvl="0" marL="0" rtl="0" algn="l">
              <a:spcBef>
                <a:spcPts val="0"/>
              </a:spcBef>
              <a:spcAft>
                <a:spcPts val="0"/>
              </a:spcAft>
              <a:buNone/>
            </a:pPr>
            <a:r>
              <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solidFill>
                  <a:schemeClr val="dk1"/>
                </a:solidFill>
                <a:latin typeface="Roboto"/>
                <a:ea typeface="Roboto"/>
                <a:cs typeface="Roboto"/>
                <a:sym typeface="Roboto"/>
              </a:rPr>
              <a:t>➔ Transferase activity: transferring hexosyl groups</a:t>
            </a:r>
            <a:endParaRPr sz="1900">
              <a:solidFill>
                <a:schemeClr val="dk1"/>
              </a:solidFill>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solidFill>
                  <a:schemeClr val="dk1"/>
                </a:solidFill>
                <a:latin typeface="Roboto"/>
                <a:ea typeface="Roboto"/>
                <a:cs typeface="Roboto"/>
                <a:sym typeface="Roboto"/>
              </a:rPr>
              <a:t>➔ UDP-glycosyltransferase activity</a:t>
            </a:r>
            <a:endParaRPr sz="1900">
              <a:solidFill>
                <a:schemeClr val="dk1"/>
              </a:solidFill>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solidFill>
                  <a:schemeClr val="dk1"/>
                </a:solidFill>
                <a:latin typeface="Roboto"/>
                <a:ea typeface="Roboto"/>
                <a:cs typeface="Roboto"/>
                <a:sym typeface="Roboto"/>
              </a:rPr>
              <a:t>➔ Polygalacturonate 4-alpha-galacturonosyltransferase activity</a:t>
            </a:r>
            <a:endParaRPr sz="1900">
              <a:latin typeface="Roboto"/>
              <a:ea typeface="Roboto"/>
              <a:cs typeface="Roboto"/>
              <a:sym typeface="Roboto"/>
            </a:endParaRPr>
          </a:p>
          <a:p>
            <a:pPr indent="0" lvl="0" marL="0" rtl="0" algn="l">
              <a:spcBef>
                <a:spcPts val="0"/>
              </a:spcBef>
              <a:spcAft>
                <a:spcPts val="0"/>
              </a:spcAft>
              <a:buNone/>
            </a:pPr>
            <a:r>
              <a:t/>
            </a:r>
            <a:endParaRPr sz="1900">
              <a:latin typeface="Roboto"/>
              <a:ea typeface="Roboto"/>
              <a:cs typeface="Roboto"/>
              <a:sym typeface="Roboto"/>
            </a:endParaRPr>
          </a:p>
          <a:p>
            <a:pPr indent="0" lvl="0" marL="0" rtl="0" algn="l">
              <a:spcBef>
                <a:spcPts val="0"/>
              </a:spcBef>
              <a:spcAft>
                <a:spcPts val="0"/>
              </a:spcAft>
              <a:buNone/>
            </a:pPr>
            <a:r>
              <a:rPr lang="pt-PT" sz="1900">
                <a:solidFill>
                  <a:schemeClr val="dk1"/>
                </a:solidFill>
                <a:latin typeface="Roboto"/>
                <a:ea typeface="Roboto"/>
                <a:cs typeface="Roboto"/>
                <a:sym typeface="Roboto"/>
              </a:rPr>
              <a:t>➔</a:t>
            </a:r>
            <a:r>
              <a:rPr lang="pt-PT" sz="1900">
                <a:latin typeface="Roboto"/>
                <a:ea typeface="Roboto"/>
                <a:cs typeface="Roboto"/>
                <a:sym typeface="Roboto"/>
              </a:rPr>
              <a:t>Galacturonan metabolic process</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 Pectin metabolic process</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 Pectin biosynthetic process</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 Cell wall pectin biosynthetic process</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Rhamnogalacturonan biosynthetic process</a:t>
            </a:r>
            <a:endParaRPr sz="1900">
              <a:latin typeface="Roboto"/>
              <a:ea typeface="Roboto"/>
              <a:cs typeface="Roboto"/>
              <a:sym typeface="Roboto"/>
            </a:endParaRPr>
          </a:p>
          <a:p>
            <a:pPr indent="0" lvl="0" marL="0" rtl="0" algn="l">
              <a:spcBef>
                <a:spcPts val="0"/>
              </a:spcBef>
              <a:spcAft>
                <a:spcPts val="0"/>
              </a:spcAft>
              <a:buNone/>
            </a:pPr>
            <a:r>
              <a:t/>
            </a:r>
            <a:endParaRPr sz="1900">
              <a:latin typeface="Roboto"/>
              <a:ea typeface="Roboto"/>
              <a:cs typeface="Roboto"/>
              <a:sym typeface="Roboto"/>
            </a:endParaRPr>
          </a:p>
          <a:p>
            <a:pPr indent="0" lvl="0" marL="0" rtl="0" algn="l">
              <a:spcBef>
                <a:spcPts val="0"/>
              </a:spcBef>
              <a:spcAft>
                <a:spcPts val="0"/>
              </a:spcAft>
              <a:buNone/>
            </a:pPr>
            <a:r>
              <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solidFill>
                  <a:schemeClr val="dk1"/>
                </a:solidFill>
                <a:latin typeface="Roboto"/>
                <a:ea typeface="Roboto"/>
                <a:cs typeface="Roboto"/>
                <a:sym typeface="Roboto"/>
              </a:rPr>
              <a:t>➔</a:t>
            </a:r>
            <a:r>
              <a:rPr lang="pt-PT" sz="1900">
                <a:latin typeface="Roboto"/>
                <a:ea typeface="Roboto"/>
                <a:cs typeface="Roboto"/>
                <a:sym typeface="Roboto"/>
              </a:rPr>
              <a:t>Cell wall organisation</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    .pectin</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        .rhamnogalacturonan I</a:t>
            </a:r>
            <a:endParaRPr sz="1900">
              <a:latin typeface="Roboto"/>
              <a:ea typeface="Roboto"/>
              <a:cs typeface="Roboto"/>
              <a:sym typeface="Roboto"/>
            </a:endParaRPr>
          </a:p>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            .biosynthesis</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.rhamnosyltransferase *(RRT)</a:t>
            </a:r>
            <a:endParaRPr sz="1900">
              <a:latin typeface="Roboto"/>
              <a:ea typeface="Roboto"/>
              <a:cs typeface="Roboto"/>
              <a:sym typeface="Roboto"/>
            </a:endParaRPr>
          </a:p>
        </p:txBody>
      </p:sp>
      <p:sp>
        <p:nvSpPr>
          <p:cNvPr id="851" name="Google Shape;851;p114"/>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61"/>
          <p:cNvPicPr preferRelativeResize="0"/>
          <p:nvPr/>
        </p:nvPicPr>
        <p:blipFill rotWithShape="1">
          <a:blip r:embed="rId3">
            <a:alphaModFix/>
          </a:blip>
          <a:srcRect b="0" l="0" r="0" t="0"/>
          <a:stretch/>
        </p:blipFill>
        <p:spPr>
          <a:xfrm>
            <a:off x="6493415" y="1"/>
            <a:ext cx="5698585" cy="4377721"/>
          </a:xfrm>
          <a:prstGeom prst="rect">
            <a:avLst/>
          </a:prstGeom>
          <a:noFill/>
          <a:ln>
            <a:noFill/>
          </a:ln>
        </p:spPr>
      </p:pic>
      <p:pic>
        <p:nvPicPr>
          <p:cNvPr id="359" name="Google Shape;359;p61"/>
          <p:cNvPicPr preferRelativeResize="0"/>
          <p:nvPr/>
        </p:nvPicPr>
        <p:blipFill rotWithShape="1">
          <a:blip r:embed="rId4">
            <a:alphaModFix/>
          </a:blip>
          <a:srcRect b="0" l="0" r="0" t="0"/>
          <a:stretch/>
        </p:blipFill>
        <p:spPr>
          <a:xfrm>
            <a:off x="1" y="-12655"/>
            <a:ext cx="8546971" cy="4390377"/>
          </a:xfrm>
          <a:prstGeom prst="rect">
            <a:avLst/>
          </a:prstGeom>
          <a:noFill/>
          <a:ln>
            <a:noFill/>
          </a:ln>
        </p:spPr>
      </p:pic>
      <p:sp>
        <p:nvSpPr>
          <p:cNvPr id="360" name="Google Shape;360;p61"/>
          <p:cNvSpPr txBox="1"/>
          <p:nvPr/>
        </p:nvSpPr>
        <p:spPr>
          <a:xfrm>
            <a:off x="854075" y="1027915"/>
            <a:ext cx="5974500" cy="1887300"/>
          </a:xfrm>
          <a:prstGeom prst="rect">
            <a:avLst/>
          </a:prstGeom>
          <a:noFill/>
          <a:ln>
            <a:noFill/>
          </a:ln>
        </p:spPr>
        <p:txBody>
          <a:bodyPr anchorCtr="0" anchor="b" bIns="45700" lIns="0" spcFirstLastPara="1" rIns="91425" wrap="square" tIns="45700">
            <a:noAutofit/>
          </a:bodyPr>
          <a:lstStyle/>
          <a:p>
            <a:pPr indent="0" lvl="0" marL="0" marR="0" rtl="0" algn="l">
              <a:lnSpc>
                <a:spcPct val="100000"/>
              </a:lnSpc>
              <a:spcBef>
                <a:spcPts val="0"/>
              </a:spcBef>
              <a:spcAft>
                <a:spcPts val="0"/>
              </a:spcAft>
              <a:buClr>
                <a:srgbClr val="529A43"/>
              </a:buClr>
              <a:buSzPts val="1600"/>
              <a:buFont typeface="Arial"/>
              <a:buNone/>
            </a:pPr>
            <a:r>
              <a:rPr b="1" i="0" lang="pt-PT" sz="4800" u="none" cap="none" strike="noStrike">
                <a:solidFill>
                  <a:srgbClr val="FFFFFF"/>
                </a:solidFill>
                <a:latin typeface="Arial"/>
                <a:ea typeface="Arial"/>
                <a:cs typeface="Arial"/>
                <a:sym typeface="Arial"/>
              </a:rPr>
              <a:t>Ensembl Plants -</a:t>
            </a:r>
            <a:endParaRPr b="1" i="0" sz="48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529A43"/>
              </a:buClr>
              <a:buSzPts val="1600"/>
              <a:buFont typeface="Arial"/>
              <a:buNone/>
            </a:pPr>
            <a:r>
              <a:rPr b="1" i="0" lang="pt-PT" sz="4800" u="none" cap="none" strike="noStrike">
                <a:solidFill>
                  <a:srgbClr val="FFFFFF"/>
                </a:solidFill>
                <a:latin typeface="Arial"/>
                <a:ea typeface="Arial"/>
                <a:cs typeface="Arial"/>
                <a:sym typeface="Arial"/>
              </a:rPr>
              <a:t>an overview</a:t>
            </a:r>
            <a:endParaRPr sz="1900"/>
          </a:p>
        </p:txBody>
      </p:sp>
      <p:sp>
        <p:nvSpPr>
          <p:cNvPr id="361" name="Google Shape;361;p61"/>
          <p:cNvSpPr txBox="1"/>
          <p:nvPr/>
        </p:nvSpPr>
        <p:spPr>
          <a:xfrm>
            <a:off x="854077" y="3080399"/>
            <a:ext cx="6680100" cy="7017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accent1"/>
              </a:buClr>
              <a:buSzPts val="2300"/>
              <a:buFont typeface="Arial"/>
              <a:buNone/>
            </a:pPr>
            <a:r>
              <a:t/>
            </a:r>
            <a:endParaRPr b="1" i="0" sz="2300" u="none" cap="none" strike="noStrike">
              <a:solidFill>
                <a:schemeClr val="lt1"/>
              </a:solidFill>
              <a:latin typeface="Calibri"/>
              <a:ea typeface="Calibri"/>
              <a:cs typeface="Calibri"/>
              <a:sym typeface="Calibri"/>
            </a:endParaRPr>
          </a:p>
        </p:txBody>
      </p:sp>
      <p:sp>
        <p:nvSpPr>
          <p:cNvPr id="362" name="Google Shape;362;p61"/>
          <p:cNvSpPr txBox="1"/>
          <p:nvPr/>
        </p:nvSpPr>
        <p:spPr>
          <a:xfrm>
            <a:off x="854075" y="4774680"/>
            <a:ext cx="5105100" cy="389100"/>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2400"/>
              <a:buFont typeface="Arial"/>
              <a:buNone/>
            </a:pPr>
            <a:r>
              <a:rPr b="1" i="0" lang="pt-PT" sz="2400" u="none" cap="none" strike="noStrike">
                <a:solidFill>
                  <a:srgbClr val="083C92"/>
                </a:solidFill>
                <a:latin typeface="Calibri"/>
                <a:ea typeface="Calibri"/>
                <a:cs typeface="Calibri"/>
                <a:sym typeface="Calibri"/>
              </a:rPr>
              <a:t>Guy Naamati</a:t>
            </a:r>
            <a:endParaRPr sz="1900"/>
          </a:p>
        </p:txBody>
      </p:sp>
      <p:sp>
        <p:nvSpPr>
          <p:cNvPr id="363" name="Google Shape;363;p61"/>
          <p:cNvSpPr txBox="1"/>
          <p:nvPr/>
        </p:nvSpPr>
        <p:spPr>
          <a:xfrm>
            <a:off x="854077" y="5194675"/>
            <a:ext cx="4049700" cy="328800"/>
          </a:xfrm>
          <a:prstGeom prst="rect">
            <a:avLst/>
          </a:prstGeom>
          <a:noFill/>
          <a:ln>
            <a:noFill/>
          </a:ln>
        </p:spPr>
        <p:txBody>
          <a:bodyPr anchorCtr="0" anchor="t" bIns="45700" lIns="0" spcFirstLastPara="1" rIns="0" wrap="square" tIns="45700">
            <a:noAutofit/>
          </a:bodyPr>
          <a:lstStyle/>
          <a:p>
            <a:pPr indent="0" lvl="0" marL="0" marR="0" rtl="0" algn="l">
              <a:lnSpc>
                <a:spcPct val="90000"/>
              </a:lnSpc>
              <a:spcBef>
                <a:spcPts val="0"/>
              </a:spcBef>
              <a:spcAft>
                <a:spcPts val="0"/>
              </a:spcAft>
              <a:buClr>
                <a:schemeClr val="accent1"/>
              </a:buClr>
              <a:buSzPts val="1600"/>
              <a:buFont typeface="Arial"/>
              <a:buNone/>
            </a:pPr>
            <a:r>
              <a:t/>
            </a:r>
            <a:endParaRPr b="0" i="0" sz="1500" u="none" cap="none" strike="noStrike">
              <a:solidFill>
                <a:srgbClr val="000000"/>
              </a:solidFill>
              <a:latin typeface="Arial"/>
              <a:ea typeface="Arial"/>
              <a:cs typeface="Arial"/>
              <a:sym typeface="Arial"/>
            </a:endParaRPr>
          </a:p>
        </p:txBody>
      </p:sp>
      <p:sp>
        <p:nvSpPr>
          <p:cNvPr id="364" name="Google Shape;364;p61"/>
          <p:cNvSpPr txBox="1"/>
          <p:nvPr/>
        </p:nvSpPr>
        <p:spPr>
          <a:xfrm>
            <a:off x="808567" y="5752253"/>
            <a:ext cx="3290700" cy="566400"/>
          </a:xfrm>
          <a:prstGeom prst="rect">
            <a:avLst/>
          </a:prstGeom>
          <a:noFill/>
          <a:ln>
            <a:noFill/>
          </a:ln>
        </p:spPr>
        <p:txBody>
          <a:bodyPr anchorCtr="0" anchor="t" bIns="45700" lIns="0" spcFirstLastPara="1" rIns="91425" wrap="square" tIns="45700">
            <a:noAutofit/>
          </a:bodyPr>
          <a:lstStyle/>
          <a:p>
            <a:pPr indent="0" lvl="0" marL="0" marR="0" rtl="0" algn="l">
              <a:lnSpc>
                <a:spcPct val="90000"/>
              </a:lnSpc>
              <a:spcBef>
                <a:spcPts val="0"/>
              </a:spcBef>
              <a:spcAft>
                <a:spcPts val="0"/>
              </a:spcAft>
              <a:buClr>
                <a:schemeClr val="accent1"/>
              </a:buClr>
              <a:buSzPts val="1600"/>
              <a:buFont typeface="Arial"/>
              <a:buNone/>
            </a:pPr>
            <a:r>
              <a:rPr b="0" i="0" lang="pt-PT" sz="1900" u="none" cap="none" strike="noStrike">
                <a:solidFill>
                  <a:schemeClr val="dk1"/>
                </a:solidFill>
                <a:latin typeface="Calibri"/>
                <a:ea typeface="Calibri"/>
                <a:cs typeface="Calibri"/>
                <a:sym typeface="Calibri"/>
              </a:rPr>
              <a:t>Elixir Plant Orthology workshop  </a:t>
            </a:r>
            <a:endParaRPr sz="1900"/>
          </a:p>
          <a:p>
            <a:pPr indent="0" lvl="0" marL="0" marR="0" rtl="0" algn="l">
              <a:lnSpc>
                <a:spcPct val="90000"/>
              </a:lnSpc>
              <a:spcBef>
                <a:spcPts val="0"/>
              </a:spcBef>
              <a:spcAft>
                <a:spcPts val="0"/>
              </a:spcAft>
              <a:buClr>
                <a:schemeClr val="accent1"/>
              </a:buClr>
              <a:buSzPts val="1600"/>
              <a:buFont typeface="Arial"/>
              <a:buNone/>
            </a:pPr>
            <a:r>
              <a:rPr b="0" i="0" lang="pt-PT" sz="1900" u="none" cap="none" strike="noStrike">
                <a:solidFill>
                  <a:schemeClr val="dk1"/>
                </a:solidFill>
                <a:latin typeface="Calibri"/>
                <a:ea typeface="Calibri"/>
                <a:cs typeface="Calibri"/>
                <a:sym typeface="Calibri"/>
              </a:rPr>
              <a:t>October 5th</a:t>
            </a:r>
            <a:endParaRPr b="0" i="0" sz="1900" u="none" cap="none" strike="noStrike">
              <a:solidFill>
                <a:schemeClr val="dk1"/>
              </a:solidFill>
              <a:latin typeface="Calibri"/>
              <a:ea typeface="Calibri"/>
              <a:cs typeface="Calibri"/>
              <a:sym typeface="Calibri"/>
            </a:endParaRPr>
          </a:p>
        </p:txBody>
      </p:sp>
      <p:pic>
        <p:nvPicPr>
          <p:cNvPr id="365" name="Google Shape;365;p61"/>
          <p:cNvPicPr preferRelativeResize="0"/>
          <p:nvPr/>
        </p:nvPicPr>
        <p:blipFill rotWithShape="1">
          <a:blip r:embed="rId5">
            <a:alphaModFix/>
          </a:blip>
          <a:srcRect b="0" l="0" r="0" t="0"/>
          <a:stretch/>
        </p:blipFill>
        <p:spPr>
          <a:xfrm>
            <a:off x="9840499" y="5999707"/>
            <a:ext cx="2147199" cy="661336"/>
          </a:xfrm>
          <a:prstGeom prst="rect">
            <a:avLst/>
          </a:prstGeom>
          <a:noFill/>
          <a:ln>
            <a:noFill/>
          </a:ln>
        </p:spPr>
      </p:pic>
      <p:pic>
        <p:nvPicPr>
          <p:cNvPr id="366" name="Google Shape;366;p61"/>
          <p:cNvPicPr preferRelativeResize="0"/>
          <p:nvPr/>
        </p:nvPicPr>
        <p:blipFill rotWithShape="1">
          <a:blip r:embed="rId6">
            <a:alphaModFix/>
          </a:blip>
          <a:srcRect b="0" l="0" r="0" t="0"/>
          <a:stretch/>
        </p:blipFill>
        <p:spPr>
          <a:xfrm>
            <a:off x="9773920" y="5459307"/>
            <a:ext cx="2214033" cy="430953"/>
          </a:xfrm>
          <a:prstGeom prst="rect">
            <a:avLst/>
          </a:prstGeom>
          <a:noFill/>
          <a:ln>
            <a:noFill/>
          </a:ln>
        </p:spPr>
      </p:pic>
      <p:pic>
        <p:nvPicPr>
          <p:cNvPr descr="ELIXIR | A distributed infrastructure for life-science information" id="367" name="Google Shape;367;p61"/>
          <p:cNvPicPr preferRelativeResize="0"/>
          <p:nvPr/>
        </p:nvPicPr>
        <p:blipFill rotWithShape="1">
          <a:blip r:embed="rId7">
            <a:alphaModFix/>
          </a:blip>
          <a:srcRect b="0" l="0" r="0" t="0"/>
          <a:stretch/>
        </p:blipFill>
        <p:spPr>
          <a:xfrm>
            <a:off x="7564696" y="5456219"/>
            <a:ext cx="1750372" cy="131784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15"/>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Version History</a:t>
            </a:r>
            <a:endParaRPr/>
          </a:p>
        </p:txBody>
      </p:sp>
      <p:graphicFrame>
        <p:nvGraphicFramePr>
          <p:cNvPr id="857" name="Google Shape;857;p115"/>
          <p:cNvGraphicFramePr/>
          <p:nvPr/>
        </p:nvGraphicFramePr>
        <p:xfrm>
          <a:off x="895567" y="2902533"/>
          <a:ext cx="3000000" cy="3000000"/>
        </p:xfrm>
        <a:graphic>
          <a:graphicData uri="http://schemas.openxmlformats.org/drawingml/2006/table">
            <a:tbl>
              <a:tblPr>
                <a:noFill/>
                <a:tableStyleId>{40D52D06-DE66-4C0A-9203-250FDA191F38}</a:tableStyleId>
              </a:tblPr>
              <a:tblGrid>
                <a:gridCol w="2508225"/>
                <a:gridCol w="1138125"/>
                <a:gridCol w="1166525"/>
                <a:gridCol w="1110400"/>
                <a:gridCol w="1096950"/>
                <a:gridCol w="1032325"/>
                <a:gridCol w="1072625"/>
                <a:gridCol w="1192550"/>
              </a:tblGrid>
              <a:tr h="508000">
                <a:tc>
                  <a:txBody>
                    <a:bodyPr/>
                    <a:lstStyle/>
                    <a:p>
                      <a:pPr indent="0" lvl="0" marL="0" rtl="0" algn="l">
                        <a:spcBef>
                          <a:spcPts val="0"/>
                        </a:spcBef>
                        <a:spcAft>
                          <a:spcPts val="0"/>
                        </a:spcAft>
                        <a:buNone/>
                      </a:pPr>
                      <a:r>
                        <a:rPr lang="pt-PT" sz="1900">
                          <a:latin typeface="Roboto"/>
                          <a:ea typeface="Roboto"/>
                          <a:cs typeface="Roboto"/>
                          <a:sym typeface="Roboto"/>
                        </a:rPr>
                        <a:t>version</a:t>
                      </a:r>
                      <a:endParaRPr sz="1900">
                        <a:latin typeface="Roboto"/>
                        <a:ea typeface="Roboto"/>
                        <a:cs typeface="Roboto"/>
                        <a:sym typeface="Roboto"/>
                      </a:endParaRPr>
                    </a:p>
                  </a:txBody>
                  <a:tcPr marT="121900" marB="121900" marR="121900" marL="121900">
                    <a:solidFill>
                      <a:srgbClr val="CCCCCC"/>
                    </a:solidFill>
                  </a:tcPr>
                </a:tc>
                <a:tc>
                  <a:txBody>
                    <a:bodyPr/>
                    <a:lstStyle/>
                    <a:p>
                      <a:pPr indent="0" lvl="0" marL="0" rtl="0" algn="l">
                        <a:spcBef>
                          <a:spcPts val="0"/>
                        </a:spcBef>
                        <a:spcAft>
                          <a:spcPts val="0"/>
                        </a:spcAft>
                        <a:buNone/>
                      </a:pPr>
                      <a:r>
                        <a:rPr lang="pt-PT" sz="1900">
                          <a:latin typeface="Roboto"/>
                          <a:ea typeface="Roboto"/>
                          <a:cs typeface="Roboto"/>
                          <a:sym typeface="Roboto"/>
                        </a:rPr>
                        <a:t>0.6 (2017)</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None/>
                      </a:pPr>
                      <a:r>
                        <a:rPr lang="pt-PT" sz="1900">
                          <a:latin typeface="Roboto"/>
                          <a:ea typeface="Roboto"/>
                          <a:cs typeface="Roboto"/>
                          <a:sym typeface="Roboto"/>
                        </a:rPr>
                        <a:t>1.0 (2018)</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None/>
                      </a:pPr>
                      <a:r>
                        <a:rPr lang="pt-PT" sz="1900">
                          <a:latin typeface="Roboto"/>
                          <a:ea typeface="Roboto"/>
                          <a:cs typeface="Roboto"/>
                          <a:sym typeface="Roboto"/>
                        </a:rPr>
                        <a:t>2.0 (2019)</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None/>
                      </a:pPr>
                      <a:r>
                        <a:rPr lang="pt-PT" sz="1900">
                          <a:latin typeface="Roboto"/>
                          <a:ea typeface="Roboto"/>
                          <a:cs typeface="Roboto"/>
                          <a:sym typeface="Roboto"/>
                        </a:rPr>
                        <a:t>3.0 (2020)</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None/>
                      </a:pPr>
                      <a:r>
                        <a:rPr lang="pt-PT" sz="1900">
                          <a:latin typeface="Roboto"/>
                          <a:ea typeface="Roboto"/>
                          <a:cs typeface="Roboto"/>
                          <a:sym typeface="Roboto"/>
                        </a:rPr>
                        <a:t>4.0 (2021)</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None/>
                      </a:pPr>
                      <a:r>
                        <a:rPr lang="pt-PT" sz="1900">
                          <a:latin typeface="Roboto"/>
                          <a:ea typeface="Roboto"/>
                          <a:cs typeface="Roboto"/>
                          <a:sym typeface="Roboto"/>
                        </a:rPr>
                        <a:t>5.0 (2022)</a:t>
                      </a:r>
                      <a:endParaRPr sz="1900">
                        <a:latin typeface="Roboto"/>
                        <a:ea typeface="Roboto"/>
                        <a:cs typeface="Roboto"/>
                        <a:sym typeface="Roboto"/>
                      </a:endParaRPr>
                    </a:p>
                  </a:txBody>
                  <a:tcPr marT="121900" marB="121900" marR="121900" marL="121900">
                    <a:solidFill>
                      <a:srgbClr val="FFD966"/>
                    </a:solidFill>
                  </a:tcPr>
                </a:tc>
                <a:tc>
                  <a:txBody>
                    <a:bodyPr/>
                    <a:lstStyle/>
                    <a:p>
                      <a:pPr indent="0" lvl="0" marL="0" rtl="0" algn="l">
                        <a:spcBef>
                          <a:spcPts val="0"/>
                        </a:spcBef>
                        <a:spcAft>
                          <a:spcPts val="0"/>
                        </a:spcAft>
                        <a:buNone/>
                      </a:pPr>
                      <a:r>
                        <a:rPr lang="pt-PT" sz="1900">
                          <a:latin typeface="Roboto"/>
                          <a:ea typeface="Roboto"/>
                          <a:cs typeface="Roboto"/>
                          <a:sym typeface="Roboto"/>
                        </a:rPr>
                        <a:t>6.0 (Oct. 2023)</a:t>
                      </a:r>
                      <a:endParaRPr sz="1900">
                        <a:latin typeface="Roboto"/>
                        <a:ea typeface="Roboto"/>
                        <a:cs typeface="Roboto"/>
                        <a:sym typeface="Roboto"/>
                      </a:endParaRPr>
                    </a:p>
                  </a:txBody>
                  <a:tcPr marT="121900" marB="121900" marR="121900" marL="121900">
                    <a:solidFill>
                      <a:srgbClr val="B6D7A8"/>
                    </a:solidFill>
                  </a:tcPr>
                </a:tc>
              </a:tr>
              <a:tr h="508000">
                <a:tc>
                  <a:txBody>
                    <a:bodyPr/>
                    <a:lstStyle/>
                    <a:p>
                      <a:pPr indent="0" lvl="0" marL="0" rtl="0" algn="l">
                        <a:spcBef>
                          <a:spcPts val="0"/>
                        </a:spcBef>
                        <a:spcAft>
                          <a:spcPts val="0"/>
                        </a:spcAft>
                        <a:buNone/>
                      </a:pPr>
                      <a:r>
                        <a:rPr lang="pt-PT" sz="1900">
                          <a:latin typeface="Roboto"/>
                          <a:ea typeface="Roboto"/>
                          <a:cs typeface="Roboto"/>
                          <a:sym typeface="Roboto"/>
                        </a:rPr>
                        <a:t>protein categories + context nodes</a:t>
                      </a:r>
                      <a:endParaRPr sz="1900">
                        <a:latin typeface="Roboto"/>
                        <a:ea typeface="Roboto"/>
                        <a:cs typeface="Roboto"/>
                        <a:sym typeface="Roboto"/>
                      </a:endParaRPr>
                    </a:p>
                  </a:txBody>
                  <a:tcPr marT="121900" marB="121900" marR="121900" marL="121900">
                    <a:solidFill>
                      <a:srgbClr val="CCCCCC"/>
                    </a:solidFill>
                  </a:tcPr>
                </a:tc>
                <a:tc>
                  <a:txBody>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3395</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+ 1068</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4145</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+ 1339</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4500</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+ 1491</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4869</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+ 1608</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5251</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+ 1702</a:t>
                      </a:r>
                      <a:endParaRPr sz="1900">
                        <a:latin typeface="Roboto"/>
                        <a:ea typeface="Roboto"/>
                        <a:cs typeface="Roboto"/>
                        <a:sym typeface="Roboto"/>
                      </a:endParaRPr>
                    </a:p>
                  </a:txBody>
                  <a:tcPr marT="121900" marB="121900" marR="121900" marL="121900">
                    <a:solidFill>
                      <a:srgbClr val="F6B26B"/>
                    </a:solidFill>
                  </a:tcPr>
                </a:tc>
                <a:tc>
                  <a:txBody>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5783</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+ 1817</a:t>
                      </a:r>
                      <a:endParaRPr sz="1900">
                        <a:latin typeface="Roboto"/>
                        <a:ea typeface="Roboto"/>
                        <a:cs typeface="Roboto"/>
                        <a:sym typeface="Roboto"/>
                      </a:endParaRPr>
                    </a:p>
                  </a:txBody>
                  <a:tcPr marT="121900" marB="121900" marR="121900" marL="121900">
                    <a:solidFill>
                      <a:srgbClr val="FFD966"/>
                    </a:solidFill>
                  </a:tcPr>
                </a:tc>
                <a:tc>
                  <a:txBody>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 6180</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+ 1940</a:t>
                      </a:r>
                      <a:endParaRPr sz="1900">
                        <a:latin typeface="Roboto"/>
                        <a:ea typeface="Roboto"/>
                        <a:cs typeface="Roboto"/>
                        <a:sym typeface="Roboto"/>
                      </a:endParaRPr>
                    </a:p>
                  </a:txBody>
                  <a:tcPr marT="121900" marB="121900" marR="121900" marL="121900">
                    <a:solidFill>
                      <a:srgbClr val="B6D7A8"/>
                    </a:solidFill>
                  </a:tcPr>
                </a:tc>
              </a:tr>
            </a:tbl>
          </a:graphicData>
        </a:graphic>
      </p:graphicFrame>
      <p:sp>
        <p:nvSpPr>
          <p:cNvPr id="858" name="Google Shape;858;p115"/>
          <p:cNvSpPr txBox="1"/>
          <p:nvPr/>
        </p:nvSpPr>
        <p:spPr>
          <a:xfrm>
            <a:off x="904567" y="1486067"/>
            <a:ext cx="53164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Annual release cycle (Autumn)</a:t>
            </a:r>
            <a:endParaRPr sz="1900">
              <a:latin typeface="Roboto"/>
              <a:ea typeface="Roboto"/>
              <a:cs typeface="Roboto"/>
              <a:sym typeface="Roboto"/>
            </a:endParaRPr>
          </a:p>
        </p:txBody>
      </p:sp>
      <p:sp>
        <p:nvSpPr>
          <p:cNvPr id="859" name="Google Shape;859;p115"/>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16"/>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Annotations based on Hidden Markov Models</a:t>
            </a:r>
            <a:endParaRPr/>
          </a:p>
        </p:txBody>
      </p:sp>
      <p:pic>
        <p:nvPicPr>
          <p:cNvPr id="865" name="Google Shape;865;p116"/>
          <p:cNvPicPr preferRelativeResize="0"/>
          <p:nvPr/>
        </p:nvPicPr>
        <p:blipFill>
          <a:blip r:embed="rId3">
            <a:alphaModFix/>
          </a:blip>
          <a:stretch>
            <a:fillRect/>
          </a:stretch>
        </p:blipFill>
        <p:spPr>
          <a:xfrm>
            <a:off x="7401350" y="4724700"/>
            <a:ext cx="3467100" cy="990600"/>
          </a:xfrm>
          <a:prstGeom prst="rect">
            <a:avLst/>
          </a:prstGeom>
          <a:noFill/>
          <a:ln>
            <a:noFill/>
          </a:ln>
        </p:spPr>
      </p:pic>
      <p:sp>
        <p:nvSpPr>
          <p:cNvPr id="866" name="Google Shape;866;p116"/>
          <p:cNvSpPr txBox="1"/>
          <p:nvPr/>
        </p:nvSpPr>
        <p:spPr>
          <a:xfrm>
            <a:off x="155800" y="1459000"/>
            <a:ext cx="5316400" cy="25160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0"/>
              </a:spcBef>
              <a:spcAft>
                <a:spcPts val="0"/>
              </a:spcAft>
              <a:buClr>
                <a:schemeClr val="dk1"/>
              </a:buClr>
              <a:buSzPts val="1500"/>
              <a:buFont typeface="Arial"/>
              <a:buNone/>
            </a:pPr>
            <a:r>
              <a:rPr lang="pt-PT" sz="1900">
                <a:latin typeface="Roboto"/>
                <a:ea typeface="Roboto"/>
                <a:cs typeface="Roboto"/>
                <a:sym typeface="Roboto"/>
              </a:rPr>
              <a:t>Quality of HMMs depends on</a:t>
            </a:r>
            <a:endParaRPr sz="1900">
              <a:latin typeface="Roboto"/>
              <a:ea typeface="Roboto"/>
              <a:cs typeface="Roboto"/>
              <a:sym typeface="Roboto"/>
            </a:endParaRPr>
          </a:p>
          <a:p>
            <a:pPr indent="-425450" lvl="0" marL="609600" rtl="0" algn="l">
              <a:lnSpc>
                <a:spcPct val="115000"/>
              </a:lnSpc>
              <a:spcBef>
                <a:spcPts val="0"/>
              </a:spcBef>
              <a:spcAft>
                <a:spcPts val="0"/>
              </a:spcAft>
              <a:buSzPts val="1900"/>
              <a:buFont typeface="Roboto"/>
              <a:buChar char="●"/>
            </a:pPr>
            <a:r>
              <a:rPr lang="pt-PT" sz="1900">
                <a:latin typeface="Roboto"/>
                <a:ea typeface="Roboto"/>
                <a:cs typeface="Roboto"/>
                <a:sym typeface="Roboto"/>
              </a:rPr>
              <a:t>availability of diverse reference protein sequences</a:t>
            </a:r>
            <a:endParaRPr sz="1900">
              <a:latin typeface="Roboto"/>
              <a:ea typeface="Roboto"/>
              <a:cs typeface="Roboto"/>
              <a:sym typeface="Roboto"/>
            </a:endParaRPr>
          </a:p>
          <a:p>
            <a:pPr indent="-425450" lvl="0" marL="609600" rtl="0" algn="l">
              <a:lnSpc>
                <a:spcPct val="115000"/>
              </a:lnSpc>
              <a:spcBef>
                <a:spcPts val="0"/>
              </a:spcBef>
              <a:spcAft>
                <a:spcPts val="0"/>
              </a:spcAft>
              <a:buSzPts val="1900"/>
              <a:buFont typeface="Roboto"/>
              <a:buChar char="●"/>
            </a:pPr>
            <a:r>
              <a:rPr lang="pt-PT" sz="1900">
                <a:latin typeface="Roboto"/>
                <a:ea typeface="Roboto"/>
                <a:cs typeface="Roboto"/>
                <a:sym typeface="Roboto"/>
              </a:rPr>
              <a:t>quality of individual protein sequences</a:t>
            </a:r>
            <a:endParaRPr sz="1900">
              <a:latin typeface="Roboto"/>
              <a:ea typeface="Roboto"/>
              <a:cs typeface="Roboto"/>
              <a:sym typeface="Roboto"/>
            </a:endParaRPr>
          </a:p>
          <a:p>
            <a:pPr indent="-425450" lvl="0" marL="609600" rtl="0" algn="l">
              <a:lnSpc>
                <a:spcPct val="115000"/>
              </a:lnSpc>
              <a:spcBef>
                <a:spcPts val="0"/>
              </a:spcBef>
              <a:spcAft>
                <a:spcPts val="0"/>
              </a:spcAft>
              <a:buSzPts val="1900"/>
              <a:buFont typeface="Roboto"/>
              <a:buChar char="●"/>
            </a:pPr>
            <a:r>
              <a:rPr lang="pt-PT" sz="1900">
                <a:latin typeface="Roboto"/>
                <a:ea typeface="Roboto"/>
                <a:cs typeface="Roboto"/>
                <a:sym typeface="Roboto"/>
              </a:rPr>
              <a:t>quality of multiple sequence alignment</a:t>
            </a:r>
            <a:endParaRPr sz="1900">
              <a:latin typeface="Roboto"/>
              <a:ea typeface="Roboto"/>
              <a:cs typeface="Roboto"/>
              <a:sym typeface="Roboto"/>
            </a:endParaRPr>
          </a:p>
          <a:p>
            <a:pPr indent="-425450" lvl="0" marL="609600" rtl="0" algn="l">
              <a:lnSpc>
                <a:spcPct val="115000"/>
              </a:lnSpc>
              <a:spcBef>
                <a:spcPts val="0"/>
              </a:spcBef>
              <a:spcAft>
                <a:spcPts val="0"/>
              </a:spcAft>
              <a:buSzPts val="1900"/>
              <a:buFont typeface="Roboto"/>
              <a:buChar char="●"/>
            </a:pPr>
            <a:r>
              <a:rPr lang="pt-PT" sz="1900">
                <a:latin typeface="Roboto"/>
                <a:ea typeface="Roboto"/>
                <a:cs typeface="Roboto"/>
                <a:sym typeface="Roboto"/>
              </a:rPr>
              <a:t>selection of conserved regions within the MSA</a:t>
            </a:r>
            <a:endParaRPr sz="1900">
              <a:latin typeface="Roboto"/>
              <a:ea typeface="Roboto"/>
              <a:cs typeface="Roboto"/>
              <a:sym typeface="Roboto"/>
            </a:endParaRPr>
          </a:p>
        </p:txBody>
      </p:sp>
      <p:sp>
        <p:nvSpPr>
          <p:cNvPr id="867" name="Google Shape;867;p116"/>
          <p:cNvSpPr/>
          <p:nvPr/>
        </p:nvSpPr>
        <p:spPr>
          <a:xfrm rot="5400000">
            <a:off x="8690133" y="5395067"/>
            <a:ext cx="406000" cy="1154000"/>
          </a:xfrm>
          <a:prstGeom prst="rightBrace">
            <a:avLst>
              <a:gd fmla="val 52291" name="adj1"/>
              <a:gd fmla="val 50000" name="adj2"/>
            </a:avLst>
          </a:prstGeom>
          <a:noFill/>
          <a:ln cap="flat" cmpd="sng" w="9525">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Roboto"/>
              <a:ea typeface="Roboto"/>
              <a:cs typeface="Roboto"/>
              <a:sym typeface="Roboto"/>
            </a:endParaRPr>
          </a:p>
        </p:txBody>
      </p:sp>
      <p:sp>
        <p:nvSpPr>
          <p:cNvPr id="868" name="Google Shape;868;p116"/>
          <p:cNvSpPr txBox="1"/>
          <p:nvPr/>
        </p:nvSpPr>
        <p:spPr>
          <a:xfrm>
            <a:off x="7023933" y="6228833"/>
            <a:ext cx="37384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MSA region translated into HMM</a:t>
            </a:r>
            <a:endParaRPr sz="1900">
              <a:latin typeface="Roboto"/>
              <a:ea typeface="Roboto"/>
              <a:cs typeface="Roboto"/>
              <a:sym typeface="Roboto"/>
            </a:endParaRPr>
          </a:p>
        </p:txBody>
      </p:sp>
      <p:cxnSp>
        <p:nvCxnSpPr>
          <p:cNvPr id="869" name="Google Shape;869;p116"/>
          <p:cNvCxnSpPr>
            <a:endCxn id="865" idx="1"/>
          </p:cNvCxnSpPr>
          <p:nvPr/>
        </p:nvCxnSpPr>
        <p:spPr>
          <a:xfrm>
            <a:off x="5316650" y="5085600"/>
            <a:ext cx="2084700" cy="134400"/>
          </a:xfrm>
          <a:prstGeom prst="straightConnector1">
            <a:avLst/>
          </a:prstGeom>
          <a:noFill/>
          <a:ln cap="flat" cmpd="sng" w="9525">
            <a:solidFill>
              <a:schemeClr val="dk2"/>
            </a:solidFill>
            <a:prstDash val="solid"/>
            <a:round/>
            <a:headEnd len="med" w="med" type="none"/>
            <a:tailEnd len="med" w="med" type="none"/>
          </a:ln>
        </p:spPr>
      </p:cxnSp>
      <p:sp>
        <p:nvSpPr>
          <p:cNvPr id="870" name="Google Shape;870;p116"/>
          <p:cNvSpPr txBox="1"/>
          <p:nvPr/>
        </p:nvSpPr>
        <p:spPr>
          <a:xfrm>
            <a:off x="1282967" y="4642767"/>
            <a:ext cx="4033600" cy="82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Multiple sequence alignment (MSA)</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of reference protein sequences</a:t>
            </a:r>
            <a:endParaRPr sz="1900">
              <a:latin typeface="Roboto"/>
              <a:ea typeface="Roboto"/>
              <a:cs typeface="Roboto"/>
              <a:sym typeface="Roboto"/>
            </a:endParaRPr>
          </a:p>
        </p:txBody>
      </p:sp>
      <p:sp>
        <p:nvSpPr>
          <p:cNvPr id="871" name="Google Shape;871;p116"/>
          <p:cNvSpPr txBox="1"/>
          <p:nvPr/>
        </p:nvSpPr>
        <p:spPr>
          <a:xfrm>
            <a:off x="5916533" y="3332067"/>
            <a:ext cx="3692000" cy="82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conserved regions typical</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for a specific protein category</a:t>
            </a:r>
            <a:endParaRPr sz="1900">
              <a:latin typeface="Roboto"/>
              <a:ea typeface="Roboto"/>
              <a:cs typeface="Roboto"/>
              <a:sym typeface="Roboto"/>
            </a:endParaRPr>
          </a:p>
        </p:txBody>
      </p:sp>
      <p:cxnSp>
        <p:nvCxnSpPr>
          <p:cNvPr id="872" name="Google Shape;872;p116"/>
          <p:cNvCxnSpPr/>
          <p:nvPr/>
        </p:nvCxnSpPr>
        <p:spPr>
          <a:xfrm rot="10800000">
            <a:off x="8214633" y="4051900"/>
            <a:ext cx="304800" cy="692400"/>
          </a:xfrm>
          <a:prstGeom prst="straightConnector1">
            <a:avLst/>
          </a:prstGeom>
          <a:noFill/>
          <a:ln cap="flat" cmpd="sng" w="9525">
            <a:solidFill>
              <a:schemeClr val="dk2"/>
            </a:solidFill>
            <a:prstDash val="solid"/>
            <a:round/>
            <a:headEnd len="med" w="med" type="none"/>
            <a:tailEnd len="med" w="med" type="none"/>
          </a:ln>
        </p:spPr>
      </p:cxnSp>
      <p:cxnSp>
        <p:nvCxnSpPr>
          <p:cNvPr id="873" name="Google Shape;873;p116"/>
          <p:cNvCxnSpPr/>
          <p:nvPr/>
        </p:nvCxnSpPr>
        <p:spPr>
          <a:xfrm rot="10800000">
            <a:off x="8371733" y="4024500"/>
            <a:ext cx="719600" cy="752000"/>
          </a:xfrm>
          <a:prstGeom prst="straightConnector1">
            <a:avLst/>
          </a:prstGeom>
          <a:noFill/>
          <a:ln cap="flat" cmpd="sng" w="9525">
            <a:solidFill>
              <a:schemeClr val="dk2"/>
            </a:solidFill>
            <a:prstDash val="solid"/>
            <a:round/>
            <a:headEnd len="med" w="med" type="none"/>
            <a:tailEnd len="med" w="med" type="none"/>
          </a:ln>
        </p:spPr>
      </p:cxnSp>
      <p:sp>
        <p:nvSpPr>
          <p:cNvPr id="874" name="Google Shape;874;p116"/>
          <p:cNvSpPr txBox="1"/>
          <p:nvPr/>
        </p:nvSpPr>
        <p:spPr>
          <a:xfrm>
            <a:off x="8870167" y="2132167"/>
            <a:ext cx="3341200" cy="82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pt-PT" sz="1900">
                <a:latin typeface="Roboto"/>
                <a:ea typeface="Roboto"/>
                <a:cs typeface="Roboto"/>
                <a:sym typeface="Roboto"/>
              </a:rPr>
              <a:t>conserved region shared by</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many protein categories</a:t>
            </a:r>
            <a:endParaRPr sz="1900">
              <a:latin typeface="Roboto"/>
              <a:ea typeface="Roboto"/>
              <a:cs typeface="Roboto"/>
              <a:sym typeface="Roboto"/>
            </a:endParaRPr>
          </a:p>
        </p:txBody>
      </p:sp>
      <p:cxnSp>
        <p:nvCxnSpPr>
          <p:cNvPr id="875" name="Google Shape;875;p116"/>
          <p:cNvCxnSpPr/>
          <p:nvPr/>
        </p:nvCxnSpPr>
        <p:spPr>
          <a:xfrm flipH="1" rot="10800000">
            <a:off x="9848567" y="2879933"/>
            <a:ext cx="166000" cy="1873600"/>
          </a:xfrm>
          <a:prstGeom prst="straightConnector1">
            <a:avLst/>
          </a:prstGeom>
          <a:noFill/>
          <a:ln cap="flat" cmpd="sng" w="9525">
            <a:solidFill>
              <a:schemeClr val="dk2"/>
            </a:solidFill>
            <a:prstDash val="solid"/>
            <a:round/>
            <a:headEnd len="med" w="med" type="none"/>
            <a:tailEnd len="med" w="med" type="none"/>
          </a:ln>
        </p:spPr>
      </p:cxnSp>
      <p:sp>
        <p:nvSpPr>
          <p:cNvPr id="876" name="Google Shape;876;p116"/>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17"/>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Functional Annotation of Plant Proteomes</a:t>
            </a:r>
            <a:endParaRPr/>
          </a:p>
        </p:txBody>
      </p:sp>
      <p:pic>
        <p:nvPicPr>
          <p:cNvPr id="882" name="Google Shape;882;p117"/>
          <p:cNvPicPr preferRelativeResize="0"/>
          <p:nvPr/>
        </p:nvPicPr>
        <p:blipFill>
          <a:blip r:embed="rId3">
            <a:alphaModFix/>
          </a:blip>
          <a:stretch>
            <a:fillRect/>
          </a:stretch>
        </p:blipFill>
        <p:spPr>
          <a:xfrm>
            <a:off x="768698" y="1238533"/>
            <a:ext cx="10536335" cy="4701500"/>
          </a:xfrm>
          <a:prstGeom prst="rect">
            <a:avLst/>
          </a:prstGeom>
          <a:noFill/>
          <a:ln>
            <a:noFill/>
          </a:ln>
        </p:spPr>
      </p:pic>
      <p:sp>
        <p:nvSpPr>
          <p:cNvPr id="883" name="Google Shape;883;p117"/>
          <p:cNvSpPr txBox="1"/>
          <p:nvPr/>
        </p:nvSpPr>
        <p:spPr>
          <a:xfrm>
            <a:off x="3581867" y="6044833"/>
            <a:ext cx="4910000" cy="697600"/>
          </a:xfrm>
          <a:prstGeom prst="rect">
            <a:avLst/>
          </a:prstGeom>
          <a:noFill/>
          <a:ln cap="flat" cmpd="sng" w="9525">
            <a:solidFill>
              <a:schemeClr val="dk1"/>
            </a:solidFill>
            <a:prstDash val="solid"/>
            <a:round/>
            <a:headEnd len="sm" w="sm" type="none"/>
            <a:tailEnd len="sm" w="sm" type="none"/>
          </a:ln>
        </p:spPr>
        <p:txBody>
          <a:bodyPr anchorCtr="0" anchor="t" bIns="121900" lIns="121900" spcFirstLastPara="1" rIns="121900" wrap="square" tIns="121900">
            <a:spAutoFit/>
          </a:bodyPr>
          <a:lstStyle/>
          <a:p>
            <a:pPr indent="0" lvl="0" marL="0" rtl="0" algn="l">
              <a:spcBef>
                <a:spcPts val="0"/>
              </a:spcBef>
              <a:spcAft>
                <a:spcPts val="0"/>
              </a:spcAft>
              <a:buNone/>
            </a:pPr>
            <a:r>
              <a:rPr i="1" lang="pt-PT" sz="1500">
                <a:solidFill>
                  <a:schemeClr val="dk1"/>
                </a:solidFill>
              </a:rPr>
              <a:t>hmmsearch</a:t>
            </a:r>
            <a:r>
              <a:rPr lang="pt-PT" sz="1500">
                <a:solidFill>
                  <a:schemeClr val="dk1"/>
                </a:solidFill>
              </a:rPr>
              <a:t> (protein HMM query </a:t>
            </a:r>
            <a:r>
              <a:rPr i="1" lang="pt-PT" sz="1500">
                <a:solidFill>
                  <a:schemeClr val="dk1"/>
                </a:solidFill>
              </a:rPr>
              <a:t>vs</a:t>
            </a:r>
            <a:r>
              <a:rPr lang="pt-PT" sz="1500">
                <a:solidFill>
                  <a:schemeClr val="dk1"/>
                </a:solidFill>
              </a:rPr>
              <a:t> protein database) &amp; </a:t>
            </a:r>
            <a:r>
              <a:rPr i="1" lang="pt-PT" sz="1500">
                <a:solidFill>
                  <a:schemeClr val="dk1"/>
                </a:solidFill>
              </a:rPr>
              <a:t>hmmscan</a:t>
            </a:r>
            <a:r>
              <a:rPr lang="pt-PT" sz="1500">
                <a:solidFill>
                  <a:schemeClr val="dk1"/>
                </a:solidFill>
              </a:rPr>
              <a:t> (protein query </a:t>
            </a:r>
            <a:r>
              <a:rPr i="1" lang="pt-PT" sz="1500">
                <a:solidFill>
                  <a:schemeClr val="dk1"/>
                </a:solidFill>
              </a:rPr>
              <a:t>vs</a:t>
            </a:r>
            <a:r>
              <a:rPr lang="pt-PT" sz="1500">
                <a:solidFill>
                  <a:schemeClr val="dk1"/>
                </a:solidFill>
              </a:rPr>
              <a:t> protein HMM database)</a:t>
            </a:r>
            <a:endParaRPr sz="1900">
              <a:latin typeface="Roboto"/>
              <a:ea typeface="Roboto"/>
              <a:cs typeface="Roboto"/>
              <a:sym typeface="Roboto"/>
            </a:endParaRPr>
          </a:p>
        </p:txBody>
      </p:sp>
      <p:sp>
        <p:nvSpPr>
          <p:cNvPr id="884" name="Google Shape;884;p117"/>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18"/>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Queck Quality of Proteome</a:t>
            </a:r>
            <a:endParaRPr/>
          </a:p>
        </p:txBody>
      </p:sp>
      <p:pic>
        <p:nvPicPr>
          <p:cNvPr id="890" name="Google Shape;890;p118"/>
          <p:cNvPicPr preferRelativeResize="0"/>
          <p:nvPr/>
        </p:nvPicPr>
        <p:blipFill>
          <a:blip r:embed="rId3">
            <a:alphaModFix/>
          </a:blip>
          <a:stretch>
            <a:fillRect/>
          </a:stretch>
        </p:blipFill>
        <p:spPr>
          <a:xfrm>
            <a:off x="1689100" y="1149983"/>
            <a:ext cx="8813800" cy="2730500"/>
          </a:xfrm>
          <a:prstGeom prst="rect">
            <a:avLst/>
          </a:prstGeom>
          <a:noFill/>
          <a:ln>
            <a:noFill/>
          </a:ln>
        </p:spPr>
      </p:pic>
      <p:pic>
        <p:nvPicPr>
          <p:cNvPr id="891" name="Google Shape;891;p118"/>
          <p:cNvPicPr preferRelativeResize="0"/>
          <p:nvPr/>
        </p:nvPicPr>
        <p:blipFill>
          <a:blip r:embed="rId4">
            <a:alphaModFix/>
          </a:blip>
          <a:stretch>
            <a:fillRect/>
          </a:stretch>
        </p:blipFill>
        <p:spPr>
          <a:xfrm>
            <a:off x="1745367" y="3982150"/>
            <a:ext cx="8701267" cy="2571117"/>
          </a:xfrm>
          <a:prstGeom prst="rect">
            <a:avLst/>
          </a:prstGeom>
          <a:noFill/>
          <a:ln>
            <a:noFill/>
          </a:ln>
        </p:spPr>
      </p:pic>
      <p:sp>
        <p:nvSpPr>
          <p:cNvPr id="892" name="Google Shape;892;p118"/>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19"/>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Example of a Quality Comparison</a:t>
            </a:r>
            <a:endParaRPr/>
          </a:p>
        </p:txBody>
      </p:sp>
      <p:sp>
        <p:nvSpPr>
          <p:cNvPr id="898" name="Google Shape;898;p119"/>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pic>
        <p:nvPicPr>
          <p:cNvPr id="899" name="Google Shape;899;p119"/>
          <p:cNvPicPr preferRelativeResize="0"/>
          <p:nvPr/>
        </p:nvPicPr>
        <p:blipFill>
          <a:blip r:embed="rId3">
            <a:alphaModFix/>
          </a:blip>
          <a:stretch>
            <a:fillRect/>
          </a:stretch>
        </p:blipFill>
        <p:spPr>
          <a:xfrm>
            <a:off x="2033233" y="1395900"/>
            <a:ext cx="3866599" cy="2494100"/>
          </a:xfrm>
          <a:prstGeom prst="rect">
            <a:avLst/>
          </a:prstGeom>
          <a:noFill/>
          <a:ln>
            <a:noFill/>
          </a:ln>
        </p:spPr>
      </p:pic>
      <p:pic>
        <p:nvPicPr>
          <p:cNvPr id="900" name="Google Shape;900;p119"/>
          <p:cNvPicPr preferRelativeResize="0"/>
          <p:nvPr/>
        </p:nvPicPr>
        <p:blipFill>
          <a:blip r:embed="rId4">
            <a:alphaModFix/>
          </a:blip>
          <a:stretch>
            <a:fillRect/>
          </a:stretch>
        </p:blipFill>
        <p:spPr>
          <a:xfrm>
            <a:off x="5818767" y="1395900"/>
            <a:ext cx="4641794" cy="2494100"/>
          </a:xfrm>
          <a:prstGeom prst="rect">
            <a:avLst/>
          </a:prstGeom>
          <a:noFill/>
          <a:ln>
            <a:noFill/>
          </a:ln>
        </p:spPr>
      </p:pic>
      <p:pic>
        <p:nvPicPr>
          <p:cNvPr id="901" name="Google Shape;901;p119"/>
          <p:cNvPicPr preferRelativeResize="0"/>
          <p:nvPr/>
        </p:nvPicPr>
        <p:blipFill>
          <a:blip r:embed="rId5">
            <a:alphaModFix/>
          </a:blip>
          <a:stretch>
            <a:fillRect/>
          </a:stretch>
        </p:blipFill>
        <p:spPr>
          <a:xfrm>
            <a:off x="1915365" y="4102467"/>
            <a:ext cx="3984470" cy="2494100"/>
          </a:xfrm>
          <a:prstGeom prst="rect">
            <a:avLst/>
          </a:prstGeom>
          <a:noFill/>
          <a:ln>
            <a:noFill/>
          </a:ln>
        </p:spPr>
      </p:pic>
      <p:pic>
        <p:nvPicPr>
          <p:cNvPr id="902" name="Google Shape;902;p119"/>
          <p:cNvPicPr preferRelativeResize="0"/>
          <p:nvPr/>
        </p:nvPicPr>
        <p:blipFill>
          <a:blip r:embed="rId6">
            <a:alphaModFix/>
          </a:blip>
          <a:stretch>
            <a:fillRect/>
          </a:stretch>
        </p:blipFill>
        <p:spPr>
          <a:xfrm>
            <a:off x="5899832" y="4156352"/>
            <a:ext cx="4641800" cy="2496782"/>
          </a:xfrm>
          <a:prstGeom prst="rect">
            <a:avLst/>
          </a:prstGeom>
          <a:noFill/>
          <a:ln>
            <a:noFill/>
          </a:ln>
        </p:spPr>
      </p:pic>
      <p:sp>
        <p:nvSpPr>
          <p:cNvPr id="903" name="Google Shape;903;p119"/>
          <p:cNvSpPr txBox="1"/>
          <p:nvPr/>
        </p:nvSpPr>
        <p:spPr>
          <a:xfrm>
            <a:off x="375433" y="2123833"/>
            <a:ext cx="38388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Barley Morex v1</a:t>
            </a:r>
            <a:endParaRPr sz="1900">
              <a:latin typeface="Roboto"/>
              <a:ea typeface="Roboto"/>
              <a:cs typeface="Roboto"/>
              <a:sym typeface="Roboto"/>
            </a:endParaRPr>
          </a:p>
        </p:txBody>
      </p:sp>
      <p:sp>
        <p:nvSpPr>
          <p:cNvPr id="904" name="Google Shape;904;p119"/>
          <p:cNvSpPr txBox="1"/>
          <p:nvPr/>
        </p:nvSpPr>
        <p:spPr>
          <a:xfrm>
            <a:off x="375433" y="5039600"/>
            <a:ext cx="3838800" cy="533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Barley Morex v3</a:t>
            </a:r>
            <a:endParaRPr sz="1900">
              <a:latin typeface="Roboto"/>
              <a:ea typeface="Roboto"/>
              <a:cs typeface="Roboto"/>
              <a:sym typeface="Roboto"/>
            </a:endParaRPr>
          </a:p>
        </p:txBody>
      </p:sp>
      <p:sp>
        <p:nvSpPr>
          <p:cNvPr id="905" name="Google Shape;905;p119"/>
          <p:cNvSpPr/>
          <p:nvPr/>
        </p:nvSpPr>
        <p:spPr>
          <a:xfrm>
            <a:off x="1981633" y="2823633"/>
            <a:ext cx="3838800" cy="11664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Corbel"/>
              <a:ea typeface="Corbel"/>
              <a:cs typeface="Corbel"/>
              <a:sym typeface="Corbel"/>
            </a:endParaRPr>
          </a:p>
        </p:txBody>
      </p:sp>
      <p:sp>
        <p:nvSpPr>
          <p:cNvPr id="906" name="Google Shape;906;p119"/>
          <p:cNvSpPr/>
          <p:nvPr/>
        </p:nvSpPr>
        <p:spPr>
          <a:xfrm>
            <a:off x="1988200" y="5575133"/>
            <a:ext cx="3838800" cy="11664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t/>
            </a:r>
            <a:endParaRPr sz="1900">
              <a:latin typeface="Corbel"/>
              <a:ea typeface="Corbel"/>
              <a:cs typeface="Corbel"/>
              <a:sym typeface="Corbe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20"/>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Comparative Genomics with Mercator4</a:t>
            </a:r>
            <a:endParaRPr/>
          </a:p>
        </p:txBody>
      </p:sp>
      <p:sp>
        <p:nvSpPr>
          <p:cNvPr id="912" name="Google Shape;912;p120"/>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pic>
        <p:nvPicPr>
          <p:cNvPr id="913" name="Google Shape;913;p120"/>
          <p:cNvPicPr preferRelativeResize="0"/>
          <p:nvPr/>
        </p:nvPicPr>
        <p:blipFill>
          <a:blip r:embed="rId3">
            <a:alphaModFix/>
          </a:blip>
          <a:stretch>
            <a:fillRect/>
          </a:stretch>
        </p:blipFill>
        <p:spPr>
          <a:xfrm>
            <a:off x="569170" y="2117533"/>
            <a:ext cx="3827663" cy="4365133"/>
          </a:xfrm>
          <a:prstGeom prst="rect">
            <a:avLst/>
          </a:prstGeom>
          <a:noFill/>
          <a:ln>
            <a:noFill/>
          </a:ln>
        </p:spPr>
      </p:pic>
      <p:sp>
        <p:nvSpPr>
          <p:cNvPr id="914" name="Google Shape;914;p120"/>
          <p:cNvSpPr txBox="1"/>
          <p:nvPr/>
        </p:nvSpPr>
        <p:spPr>
          <a:xfrm>
            <a:off x="330700" y="1296733"/>
            <a:ext cx="7084400" cy="82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Result Tree Viewer </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(broad comparison of x proteomes)</a:t>
            </a:r>
            <a:endParaRPr sz="1900">
              <a:latin typeface="Roboto"/>
              <a:ea typeface="Roboto"/>
              <a:cs typeface="Roboto"/>
              <a:sym typeface="Roboto"/>
            </a:endParaRPr>
          </a:p>
        </p:txBody>
      </p:sp>
      <p:pic>
        <p:nvPicPr>
          <p:cNvPr id="915" name="Google Shape;915;p120"/>
          <p:cNvPicPr preferRelativeResize="0"/>
          <p:nvPr/>
        </p:nvPicPr>
        <p:blipFill>
          <a:blip r:embed="rId4">
            <a:alphaModFix/>
          </a:blip>
          <a:stretch>
            <a:fillRect/>
          </a:stretch>
        </p:blipFill>
        <p:spPr>
          <a:xfrm>
            <a:off x="5424833" y="3693067"/>
            <a:ext cx="5775999" cy="2956867"/>
          </a:xfrm>
          <a:prstGeom prst="rect">
            <a:avLst/>
          </a:prstGeom>
          <a:noFill/>
          <a:ln>
            <a:noFill/>
          </a:ln>
        </p:spPr>
      </p:pic>
      <p:pic>
        <p:nvPicPr>
          <p:cNvPr id="916" name="Google Shape;916;p120"/>
          <p:cNvPicPr preferRelativeResize="0"/>
          <p:nvPr/>
        </p:nvPicPr>
        <p:blipFill>
          <a:blip r:embed="rId5">
            <a:alphaModFix/>
          </a:blip>
          <a:stretch>
            <a:fillRect/>
          </a:stretch>
        </p:blipFill>
        <p:spPr>
          <a:xfrm>
            <a:off x="5497300" y="2088050"/>
            <a:ext cx="4189467" cy="1272267"/>
          </a:xfrm>
          <a:prstGeom prst="rect">
            <a:avLst/>
          </a:prstGeom>
          <a:noFill/>
          <a:ln>
            <a:noFill/>
          </a:ln>
        </p:spPr>
      </p:pic>
      <p:pic>
        <p:nvPicPr>
          <p:cNvPr id="917" name="Google Shape;917;p120"/>
          <p:cNvPicPr preferRelativeResize="0"/>
          <p:nvPr/>
        </p:nvPicPr>
        <p:blipFill>
          <a:blip r:embed="rId6">
            <a:alphaModFix/>
          </a:blip>
          <a:stretch>
            <a:fillRect/>
          </a:stretch>
        </p:blipFill>
        <p:spPr>
          <a:xfrm>
            <a:off x="8075900" y="3360333"/>
            <a:ext cx="3913567" cy="381467"/>
          </a:xfrm>
          <a:prstGeom prst="rect">
            <a:avLst/>
          </a:prstGeom>
          <a:noFill/>
          <a:ln>
            <a:noFill/>
          </a:ln>
        </p:spPr>
      </p:pic>
      <p:sp>
        <p:nvSpPr>
          <p:cNvPr id="918" name="Google Shape;918;p120"/>
          <p:cNvSpPr txBox="1"/>
          <p:nvPr/>
        </p:nvSpPr>
        <p:spPr>
          <a:xfrm>
            <a:off x="5669367" y="1296733"/>
            <a:ext cx="6047200" cy="82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pt-PT" sz="1900">
                <a:latin typeface="Roboto"/>
                <a:ea typeface="Roboto"/>
                <a:cs typeface="Roboto"/>
                <a:sym typeface="Roboto"/>
              </a:rPr>
              <a:t>Result Heatmap Viewer </a:t>
            </a:r>
            <a:endParaRPr sz="1900">
              <a:latin typeface="Roboto"/>
              <a:ea typeface="Roboto"/>
              <a:cs typeface="Roboto"/>
              <a:sym typeface="Roboto"/>
            </a:endParaRPr>
          </a:p>
          <a:p>
            <a:pPr indent="0" lvl="0" marL="0" rtl="0" algn="l">
              <a:spcBef>
                <a:spcPts val="0"/>
              </a:spcBef>
              <a:spcAft>
                <a:spcPts val="0"/>
              </a:spcAft>
              <a:buNone/>
            </a:pPr>
            <a:r>
              <a:rPr lang="pt-PT" sz="1900">
                <a:latin typeface="Roboto"/>
                <a:ea typeface="Roboto"/>
                <a:cs typeface="Roboto"/>
                <a:sym typeface="Roboto"/>
              </a:rPr>
              <a:t>(compare two proteomes in detail)</a:t>
            </a:r>
            <a:endParaRPr sz="1900">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21"/>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New Quality Category in Version 6 - Fragmented Sequences</a:t>
            </a:r>
            <a:endParaRPr/>
          </a:p>
        </p:txBody>
      </p:sp>
      <p:pic>
        <p:nvPicPr>
          <p:cNvPr id="924" name="Google Shape;924;p121"/>
          <p:cNvPicPr preferRelativeResize="0"/>
          <p:nvPr/>
        </p:nvPicPr>
        <p:blipFill>
          <a:blip r:embed="rId3">
            <a:alphaModFix/>
          </a:blip>
          <a:stretch>
            <a:fillRect/>
          </a:stretch>
        </p:blipFill>
        <p:spPr>
          <a:xfrm>
            <a:off x="1975000" y="1309433"/>
            <a:ext cx="8102133" cy="2475667"/>
          </a:xfrm>
          <a:prstGeom prst="rect">
            <a:avLst/>
          </a:prstGeom>
          <a:noFill/>
          <a:ln>
            <a:noFill/>
          </a:ln>
        </p:spPr>
      </p:pic>
      <p:pic>
        <p:nvPicPr>
          <p:cNvPr id="925" name="Google Shape;925;p121"/>
          <p:cNvPicPr preferRelativeResize="0"/>
          <p:nvPr/>
        </p:nvPicPr>
        <p:blipFill>
          <a:blip r:embed="rId4">
            <a:alphaModFix/>
          </a:blip>
          <a:stretch>
            <a:fillRect/>
          </a:stretch>
        </p:blipFill>
        <p:spPr>
          <a:xfrm>
            <a:off x="2814734" y="3918400"/>
            <a:ext cx="6337134" cy="2597933"/>
          </a:xfrm>
          <a:prstGeom prst="rect">
            <a:avLst/>
          </a:prstGeom>
          <a:noFill/>
          <a:ln>
            <a:noFill/>
          </a:ln>
        </p:spPr>
      </p:pic>
      <p:sp>
        <p:nvSpPr>
          <p:cNvPr id="926" name="Google Shape;926;p121"/>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22"/>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References and Acknowledgements</a:t>
            </a:r>
            <a:endParaRPr/>
          </a:p>
        </p:txBody>
      </p:sp>
      <p:sp>
        <p:nvSpPr>
          <p:cNvPr id="932" name="Google Shape;932;p122"/>
          <p:cNvSpPr txBox="1"/>
          <p:nvPr>
            <p:ph idx="4294967295" type="body"/>
          </p:nvPr>
        </p:nvSpPr>
        <p:spPr>
          <a:xfrm>
            <a:off x="415600" y="1536633"/>
            <a:ext cx="11360800" cy="4555200"/>
          </a:xfrm>
          <a:prstGeom prst="rect">
            <a:avLst/>
          </a:prstGeom>
        </p:spPr>
        <p:txBody>
          <a:bodyPr anchorCtr="0" anchor="t" bIns="0" lIns="0" spcFirstLastPara="1" rIns="0" wrap="square" tIns="0">
            <a:noAutofit/>
          </a:bodyPr>
          <a:lstStyle/>
          <a:p>
            <a:pPr indent="0" lvl="0" marL="0" rtl="0" algn="l">
              <a:spcBef>
                <a:spcPts val="500"/>
              </a:spcBef>
              <a:spcAft>
                <a:spcPts val="0"/>
              </a:spcAft>
              <a:buNone/>
            </a:pPr>
            <a:r>
              <a:rPr lang="pt-PT" u="sng">
                <a:solidFill>
                  <a:schemeClr val="hlink"/>
                </a:solidFill>
                <a:hlinkClick r:id="rId3"/>
              </a:rPr>
              <a:t>https://www.plabipd.de/mercator_main.html</a:t>
            </a:r>
            <a:r>
              <a:rPr lang="pt-PT"/>
              <a:t>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t/>
            </a:r>
            <a:endParaRPr/>
          </a:p>
          <a:p>
            <a:pPr indent="0" lvl="0" marL="0" rtl="0" algn="l">
              <a:spcBef>
                <a:spcPts val="500"/>
              </a:spcBef>
              <a:spcAft>
                <a:spcPts val="0"/>
              </a:spcAft>
              <a:buNone/>
            </a:pPr>
            <a:r>
              <a:rPr lang="pt-PT"/>
              <a:t>Rainer Schwacke</a:t>
            </a:r>
            <a:endParaRPr/>
          </a:p>
          <a:p>
            <a:pPr indent="0" lvl="0" marL="0" rtl="0" algn="l">
              <a:spcBef>
                <a:spcPts val="500"/>
              </a:spcBef>
              <a:spcAft>
                <a:spcPts val="0"/>
              </a:spcAft>
              <a:buNone/>
            </a:pPr>
            <a:r>
              <a:rPr lang="pt-PT"/>
              <a:t>Marie Bolger</a:t>
            </a:r>
            <a:endParaRPr/>
          </a:p>
          <a:p>
            <a:pPr indent="0" lvl="0" marL="0" rtl="0" algn="l">
              <a:spcBef>
                <a:spcPts val="500"/>
              </a:spcBef>
              <a:spcAft>
                <a:spcPts val="0"/>
              </a:spcAft>
              <a:buNone/>
            </a:pPr>
            <a:r>
              <a:rPr lang="pt-PT"/>
              <a:t>Anthony Bolger</a:t>
            </a:r>
            <a:endParaRPr/>
          </a:p>
          <a:p>
            <a:pPr indent="0" lvl="0" marL="0" rtl="0" algn="l">
              <a:spcBef>
                <a:spcPts val="500"/>
              </a:spcBef>
              <a:spcAft>
                <a:spcPts val="0"/>
              </a:spcAft>
              <a:buNone/>
            </a:pPr>
            <a:r>
              <a:rPr lang="pt-PT"/>
              <a:t>Björn Usadel</a:t>
            </a:r>
            <a:endParaRPr/>
          </a:p>
        </p:txBody>
      </p:sp>
      <p:sp>
        <p:nvSpPr>
          <p:cNvPr id="933" name="Google Shape;933;p122"/>
          <p:cNvSpPr txBox="1"/>
          <p:nvPr/>
        </p:nvSpPr>
        <p:spPr>
          <a:xfrm>
            <a:off x="8713267" y="2169100"/>
            <a:ext cx="3498400" cy="1600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pt-PT" sz="1500" u="sng">
                <a:solidFill>
                  <a:schemeClr val="hlink"/>
                </a:solidFill>
                <a:hlinkClick r:id="rId4"/>
              </a:rPr>
              <a:t>Schwacke et al. (2019)</a:t>
            </a:r>
            <a:r>
              <a:rPr lang="pt-PT" sz="1500">
                <a:solidFill>
                  <a:schemeClr val="dk1"/>
                </a:solidFill>
              </a:rPr>
              <a:t>	</a:t>
            </a:r>
            <a:endParaRPr sz="1500">
              <a:solidFill>
                <a:schemeClr val="dk1"/>
              </a:solidFill>
            </a:endParaRPr>
          </a:p>
          <a:p>
            <a:pPr indent="0" lvl="0" marL="0" rtl="0" algn="l">
              <a:spcBef>
                <a:spcPts val="0"/>
              </a:spcBef>
              <a:spcAft>
                <a:spcPts val="0"/>
              </a:spcAft>
              <a:buNone/>
            </a:pPr>
            <a:r>
              <a:rPr lang="pt-PT" sz="1500">
                <a:solidFill>
                  <a:schemeClr val="dk1"/>
                </a:solidFill>
              </a:rPr>
              <a:t>Mapman4: a refined protein classification and annotation framework applicable to multi-omics data analysis. Mol Plant. 2019 Jun 3, 12(6): 879-892.</a:t>
            </a:r>
            <a:endParaRPr sz="1900">
              <a:latin typeface="Roboto"/>
              <a:ea typeface="Roboto"/>
              <a:cs typeface="Roboto"/>
              <a:sym typeface="Roboto"/>
            </a:endParaRPr>
          </a:p>
        </p:txBody>
      </p:sp>
      <p:sp>
        <p:nvSpPr>
          <p:cNvPr id="934" name="Google Shape;934;p122"/>
          <p:cNvSpPr txBox="1"/>
          <p:nvPr/>
        </p:nvSpPr>
        <p:spPr>
          <a:xfrm>
            <a:off x="8704067" y="3848967"/>
            <a:ext cx="3516800" cy="137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500"/>
              <a:buFont typeface="Arial"/>
              <a:buNone/>
            </a:pPr>
            <a:r>
              <a:rPr lang="pt-PT" sz="1500" u="sng">
                <a:solidFill>
                  <a:schemeClr val="hlink"/>
                </a:solidFill>
                <a:hlinkClick r:id="rId5"/>
              </a:rPr>
              <a:t>Bolger et al. (2021)</a:t>
            </a:r>
            <a:r>
              <a:rPr lang="pt-PT" sz="1500">
                <a:solidFill>
                  <a:schemeClr val="dk1"/>
                </a:solidFill>
              </a:rPr>
              <a:t> 			</a:t>
            </a:r>
            <a:endParaRPr sz="1500">
              <a:solidFill>
                <a:schemeClr val="dk1"/>
              </a:solidFill>
            </a:endParaRPr>
          </a:p>
          <a:p>
            <a:pPr indent="0" lvl="0" marL="0" rtl="0" algn="l">
              <a:spcBef>
                <a:spcPts val="0"/>
              </a:spcBef>
              <a:spcAft>
                <a:spcPts val="0"/>
              </a:spcAft>
              <a:buClr>
                <a:schemeClr val="dk1"/>
              </a:buClr>
              <a:buSzPts val="1500"/>
              <a:buFont typeface="Arial"/>
              <a:buNone/>
            </a:pPr>
            <a:r>
              <a:rPr lang="pt-PT" sz="1500">
                <a:solidFill>
                  <a:schemeClr val="dk1"/>
                </a:solidFill>
              </a:rPr>
              <a:t>MapMan visualization of RNA-Seq data using Mercator4 functional annotations.</a:t>
            </a:r>
            <a:endParaRPr sz="1500">
              <a:solidFill>
                <a:schemeClr val="dk1"/>
              </a:solidFill>
            </a:endParaRPr>
          </a:p>
          <a:p>
            <a:pPr indent="0" lvl="0" marL="0" rtl="0" algn="l">
              <a:spcBef>
                <a:spcPts val="0"/>
              </a:spcBef>
              <a:spcAft>
                <a:spcPts val="0"/>
              </a:spcAft>
              <a:buNone/>
            </a:pPr>
            <a:r>
              <a:rPr lang="pt-PT" sz="1500">
                <a:solidFill>
                  <a:schemeClr val="dk1"/>
                </a:solidFill>
              </a:rPr>
              <a:t>Methods Mol Biol. 2021, 2354: 195-212.</a:t>
            </a:r>
            <a:endParaRPr sz="1900">
              <a:latin typeface="Roboto"/>
              <a:ea typeface="Roboto"/>
              <a:cs typeface="Roboto"/>
              <a:sym typeface="Roboto"/>
            </a:endParaRPr>
          </a:p>
        </p:txBody>
      </p:sp>
      <p:sp>
        <p:nvSpPr>
          <p:cNvPr id="935" name="Google Shape;935;p122"/>
          <p:cNvSpPr txBox="1"/>
          <p:nvPr>
            <p:ph idx="12" type="sldNum"/>
          </p:nvPr>
        </p:nvSpPr>
        <p:spPr>
          <a:xfrm>
            <a:off x="11409045" y="6333134"/>
            <a:ext cx="731600" cy="524800"/>
          </a:xfrm>
          <a:prstGeom prst="rect">
            <a:avLst/>
          </a:prstGeom>
        </p:spPr>
        <p:txBody>
          <a:bodyPr anchorCtr="0" anchor="t" bIns="121900" lIns="121900" spcFirstLastPara="1" rIns="121900" wrap="square" tIns="121900">
            <a:noAutofit/>
          </a:bodyPr>
          <a:lstStyle/>
          <a:p>
            <a:pPr indent="0" lvl="0" marL="0" rtl="0" algn="r">
              <a:spcBef>
                <a:spcPts val="0"/>
              </a:spcBef>
              <a:spcAft>
                <a:spcPts val="0"/>
              </a:spcAft>
              <a:buNone/>
            </a:pPr>
            <a:fld id="{00000000-1234-1234-1234-123412341234}" type="slidenum">
              <a:rPr lang="pt-PT"/>
              <a:t>‹#›</a:t>
            </a:fld>
            <a:endParaRPr/>
          </a:p>
        </p:txBody>
      </p:sp>
      <p:pic>
        <p:nvPicPr>
          <p:cNvPr id="936" name="Google Shape;936;p122"/>
          <p:cNvPicPr preferRelativeResize="0"/>
          <p:nvPr/>
        </p:nvPicPr>
        <p:blipFill>
          <a:blip r:embed="rId6">
            <a:alphaModFix/>
          </a:blip>
          <a:stretch>
            <a:fillRect/>
          </a:stretch>
        </p:blipFill>
        <p:spPr>
          <a:xfrm>
            <a:off x="3569603" y="1899550"/>
            <a:ext cx="4106832" cy="48214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23"/>
          <p:cNvSpPr txBox="1"/>
          <p:nvPr>
            <p:ph idx="10" type="dt"/>
          </p:nvPr>
        </p:nvSpPr>
        <p:spPr>
          <a:xfrm>
            <a:off x="3776105" y="6381328"/>
            <a:ext cx="1600400" cy="22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rPr lang="pt-PT" sz="1500"/>
              <a:t>02. August 2023</a:t>
            </a:r>
            <a:endParaRPr sz="1500"/>
          </a:p>
        </p:txBody>
      </p:sp>
      <p:sp>
        <p:nvSpPr>
          <p:cNvPr id="942" name="Google Shape;942;p123"/>
          <p:cNvSpPr txBox="1"/>
          <p:nvPr>
            <p:ph idx="12" type="sldNum"/>
          </p:nvPr>
        </p:nvSpPr>
        <p:spPr>
          <a:xfrm>
            <a:off x="11409045" y="6333134"/>
            <a:ext cx="731600" cy="524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pt-PT"/>
              <a:t>‹#›</a:t>
            </a:fld>
            <a:endParaRPr/>
          </a:p>
        </p:txBody>
      </p:sp>
      <p:pic>
        <p:nvPicPr>
          <p:cNvPr id="943" name="Google Shape;943;p123"/>
          <p:cNvPicPr preferRelativeResize="0"/>
          <p:nvPr/>
        </p:nvPicPr>
        <p:blipFill rotWithShape="1">
          <a:blip r:embed="rId3">
            <a:alphaModFix/>
          </a:blip>
          <a:srcRect b="0" l="0" r="0" t="0"/>
          <a:stretch/>
        </p:blipFill>
        <p:spPr>
          <a:xfrm>
            <a:off x="2926800" y="4526071"/>
            <a:ext cx="4721701" cy="2076366"/>
          </a:xfrm>
          <a:prstGeom prst="rect">
            <a:avLst/>
          </a:prstGeom>
          <a:noFill/>
          <a:ln>
            <a:noFill/>
          </a:ln>
        </p:spPr>
      </p:pic>
      <p:sp>
        <p:nvSpPr>
          <p:cNvPr id="944" name="Google Shape;944;p123"/>
          <p:cNvSpPr txBox="1"/>
          <p:nvPr/>
        </p:nvSpPr>
        <p:spPr>
          <a:xfrm>
            <a:off x="433167" y="1373167"/>
            <a:ext cx="5994000" cy="3327200"/>
          </a:xfrm>
          <a:prstGeom prst="rect">
            <a:avLst/>
          </a:prstGeom>
          <a:noFill/>
          <a:ln>
            <a:noFill/>
          </a:ln>
        </p:spPr>
        <p:txBody>
          <a:bodyPr anchorCtr="0" anchor="t" bIns="45700" lIns="91425" spcFirstLastPara="1" rIns="91425" wrap="square" tIns="45700">
            <a:spAutoFit/>
          </a:bodyPr>
          <a:lstStyle/>
          <a:p>
            <a:pPr indent="0" lvl="0" marL="0" marR="0" rtl="0" algn="l">
              <a:lnSpc>
                <a:spcPct val="113999"/>
              </a:lnSpc>
              <a:spcBef>
                <a:spcPts val="0"/>
              </a:spcBef>
              <a:spcAft>
                <a:spcPts val="0"/>
              </a:spcAft>
              <a:buNone/>
            </a:pPr>
            <a:r>
              <a:rPr b="0" i="0" lang="pt-PT" sz="1600" u="none" cap="none" strike="noStrike">
                <a:solidFill>
                  <a:srgbClr val="000000"/>
                </a:solidFill>
                <a:latin typeface="Corbel"/>
                <a:ea typeface="Corbel"/>
                <a:cs typeface="Corbel"/>
                <a:sym typeface="Corbel"/>
              </a:rPr>
              <a:t>„Statistical analysis to calculate the significance of enrichment by comparing distribution to background distribution“</a:t>
            </a:r>
            <a:endParaRPr b="0" i="0" sz="1500" u="none" cap="none" strike="noStrike">
              <a:solidFill>
                <a:srgbClr val="000000"/>
              </a:solidFill>
              <a:latin typeface="Arial"/>
              <a:ea typeface="Arial"/>
              <a:cs typeface="Arial"/>
              <a:sym typeface="Arial"/>
            </a:endParaRPr>
          </a:p>
          <a:p>
            <a:pPr indent="-292100" lvl="0" marL="292100" marR="0" rtl="0" algn="l">
              <a:lnSpc>
                <a:spcPct val="113999"/>
              </a:lnSpc>
              <a:spcBef>
                <a:spcPts val="120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Specific for 2-group experiments (treatment x control)</a:t>
            </a:r>
            <a:endParaRPr b="0" i="0" sz="1500" u="none" cap="none" strike="noStrike">
              <a:solidFill>
                <a:srgbClr val="000000"/>
              </a:solidFill>
              <a:latin typeface="Arial"/>
              <a:ea typeface="Arial"/>
              <a:cs typeface="Arial"/>
              <a:sym typeface="Arial"/>
            </a:endParaRPr>
          </a:p>
          <a:p>
            <a:pPr indent="0" lvl="0" marL="0" marR="0" rtl="0" algn="l">
              <a:lnSpc>
                <a:spcPct val="113999"/>
              </a:lnSpc>
              <a:spcBef>
                <a:spcPts val="1200"/>
              </a:spcBef>
              <a:spcAft>
                <a:spcPts val="0"/>
              </a:spcAft>
              <a:buNone/>
            </a:pPr>
            <a:r>
              <a:rPr b="0" i="0" lang="pt-PT" sz="1600" u="none" cap="none" strike="noStrike">
                <a:solidFill>
                  <a:srgbClr val="000000"/>
                </a:solidFill>
                <a:latin typeface="Corbel"/>
                <a:ea typeface="Corbel"/>
                <a:cs typeface="Corbel"/>
                <a:sym typeface="Corbel"/>
              </a:rPr>
              <a:t>Input:</a:t>
            </a:r>
            <a:endParaRPr b="0" i="0" sz="1500" u="none" cap="none" strike="noStrike">
              <a:solidFill>
                <a:srgbClr val="000000"/>
              </a:solidFill>
              <a:latin typeface="Arial"/>
              <a:ea typeface="Arial"/>
              <a:cs typeface="Arial"/>
              <a:sym typeface="Aria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List of genes of interest (GI)</a:t>
            </a:r>
            <a:endParaRPr b="0" i="0" sz="1500" u="none" cap="none" strike="noStrike">
              <a:solidFill>
                <a:srgbClr val="000000"/>
              </a:solidFill>
              <a:latin typeface="Arial"/>
              <a:ea typeface="Arial"/>
              <a:cs typeface="Arial"/>
              <a:sym typeface="Aria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List of background genes (BG)</a:t>
            </a:r>
            <a:endParaRPr b="0" i="0" sz="1500" u="none" cap="none" strike="noStrike">
              <a:solidFill>
                <a:srgbClr val="000000"/>
              </a:solidFill>
              <a:latin typeface="Arial"/>
              <a:ea typeface="Arial"/>
              <a:cs typeface="Arial"/>
              <a:sym typeface="Aria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Structure of gene clusters, f.e.: BINs or GO (S)</a:t>
            </a:r>
            <a:endParaRPr b="0" i="0" sz="1500" u="none" cap="none" strike="noStrike">
              <a:solidFill>
                <a:srgbClr val="000000"/>
              </a:solidFill>
              <a:latin typeface="Arial"/>
              <a:ea typeface="Arial"/>
              <a:cs typeface="Arial"/>
              <a:sym typeface="Arial"/>
            </a:endParaRPr>
          </a:p>
          <a:p>
            <a:pPr indent="0" lvl="0" marL="0" marR="0" rtl="0" algn="l">
              <a:lnSpc>
                <a:spcPct val="113999"/>
              </a:lnSpc>
              <a:spcBef>
                <a:spcPts val="1200"/>
              </a:spcBef>
              <a:spcAft>
                <a:spcPts val="0"/>
              </a:spcAft>
              <a:buNone/>
            </a:pPr>
            <a:r>
              <a:rPr b="0" i="0" lang="pt-PT" sz="1600" u="none" cap="none" strike="noStrike">
                <a:solidFill>
                  <a:srgbClr val="000000"/>
                </a:solidFill>
                <a:latin typeface="Corbel"/>
                <a:ea typeface="Corbel"/>
                <a:cs typeface="Corbel"/>
                <a:sym typeface="Corbel"/>
              </a:rPr>
              <a:t>Determine whether members of GI are randomly distributed in S. We expect sets of genes related to phenotypic distinction to not be random but cluster in specific BINs.</a:t>
            </a:r>
            <a:endParaRPr b="0" i="0" sz="1600" u="none" cap="none" strike="noStrike">
              <a:solidFill>
                <a:srgbClr val="000000"/>
              </a:solidFill>
              <a:latin typeface="Corbel"/>
              <a:ea typeface="Corbel"/>
              <a:cs typeface="Corbel"/>
              <a:sym typeface="Corbel"/>
            </a:endParaRPr>
          </a:p>
        </p:txBody>
      </p:sp>
      <p:grpSp>
        <p:nvGrpSpPr>
          <p:cNvPr id="945" name="Google Shape;945;p123"/>
          <p:cNvGrpSpPr/>
          <p:nvPr/>
        </p:nvGrpSpPr>
        <p:grpSpPr>
          <a:xfrm>
            <a:off x="6604000" y="1314450"/>
            <a:ext cx="5114193" cy="3204300"/>
            <a:chOff x="6096000" y="908050"/>
            <a:chExt cx="5114193" cy="3204300"/>
          </a:xfrm>
        </p:grpSpPr>
        <p:sp>
          <p:nvSpPr>
            <p:cNvPr id="946" name="Google Shape;946;p123"/>
            <p:cNvSpPr/>
            <p:nvPr/>
          </p:nvSpPr>
          <p:spPr>
            <a:xfrm>
              <a:off x="6096000" y="908050"/>
              <a:ext cx="5114100" cy="3204300"/>
            </a:xfrm>
            <a:prstGeom prst="ellipse">
              <a:avLst/>
            </a:prstGeom>
            <a:solidFill>
              <a:schemeClr val="accent3"/>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sp>
          <p:nvSpPr>
            <p:cNvPr id="947" name="Google Shape;947;p123"/>
            <p:cNvSpPr/>
            <p:nvPr/>
          </p:nvSpPr>
          <p:spPr>
            <a:xfrm>
              <a:off x="6951058" y="2039193"/>
              <a:ext cx="2022900" cy="1901700"/>
            </a:xfrm>
            <a:prstGeom prst="ellipse">
              <a:avLst/>
            </a:prstGeom>
            <a:solidFill>
              <a:srgbClr val="757575"/>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sp>
          <p:nvSpPr>
            <p:cNvPr id="948" name="Google Shape;948;p123"/>
            <p:cNvSpPr/>
            <p:nvPr/>
          </p:nvSpPr>
          <p:spPr>
            <a:xfrm>
              <a:off x="8555979" y="2905041"/>
              <a:ext cx="418200" cy="429000"/>
            </a:xfrm>
            <a:prstGeom prst="ellipse">
              <a:avLst/>
            </a:prstGeom>
            <a:solidFill>
              <a:srgbClr val="1193FB"/>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sp>
          <p:nvSpPr>
            <p:cNvPr id="949" name="Google Shape;949;p123"/>
            <p:cNvSpPr/>
            <p:nvPr/>
          </p:nvSpPr>
          <p:spPr>
            <a:xfrm>
              <a:off x="8876963" y="3042605"/>
              <a:ext cx="906300" cy="226500"/>
            </a:xfrm>
            <a:prstGeom prst="ellipse">
              <a:avLst/>
            </a:prstGeom>
            <a:solidFill>
              <a:srgbClr val="FFF166"/>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sp>
          <p:nvSpPr>
            <p:cNvPr id="950" name="Google Shape;950;p123"/>
            <p:cNvSpPr/>
            <p:nvPr/>
          </p:nvSpPr>
          <p:spPr>
            <a:xfrm>
              <a:off x="8555979" y="2905041"/>
              <a:ext cx="418200" cy="429000"/>
            </a:xfrm>
            <a:prstGeom prst="ellipse">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500" u="none" cap="none" strike="noStrike">
                <a:solidFill>
                  <a:schemeClr val="lt1"/>
                </a:solidFill>
                <a:latin typeface="Arial"/>
                <a:ea typeface="Arial"/>
                <a:cs typeface="Arial"/>
                <a:sym typeface="Arial"/>
              </a:endParaRPr>
            </a:p>
          </p:txBody>
        </p:sp>
        <p:sp>
          <p:nvSpPr>
            <p:cNvPr id="951" name="Google Shape;951;p123"/>
            <p:cNvSpPr txBox="1"/>
            <p:nvPr/>
          </p:nvSpPr>
          <p:spPr>
            <a:xfrm>
              <a:off x="7809743" y="1068369"/>
              <a:ext cx="2034600" cy="54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500" u="none" cap="none" strike="noStrike">
                  <a:solidFill>
                    <a:schemeClr val="lt1"/>
                  </a:solidFill>
                  <a:latin typeface="Calibri"/>
                  <a:ea typeface="Calibri"/>
                  <a:cs typeface="Calibri"/>
                  <a:sym typeface="Calibri"/>
                </a:rPr>
                <a:t>All genes of the organism</a:t>
              </a:r>
              <a:endParaRPr b="0" i="0" sz="1500" u="none" cap="none" strike="noStrike">
                <a:solidFill>
                  <a:schemeClr val="lt1"/>
                </a:solidFill>
                <a:latin typeface="Calibri"/>
                <a:ea typeface="Calibri"/>
                <a:cs typeface="Calibri"/>
                <a:sym typeface="Calibri"/>
              </a:endParaRPr>
            </a:p>
          </p:txBody>
        </p:sp>
        <p:sp>
          <p:nvSpPr>
            <p:cNvPr id="952" name="Google Shape;952;p123"/>
            <p:cNvSpPr txBox="1"/>
            <p:nvPr/>
          </p:nvSpPr>
          <p:spPr>
            <a:xfrm>
              <a:off x="7182629" y="2463815"/>
              <a:ext cx="1521600" cy="54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500" u="none" cap="none" strike="noStrike">
                  <a:solidFill>
                    <a:schemeClr val="lt1"/>
                  </a:solidFill>
                  <a:latin typeface="Calibri"/>
                  <a:ea typeface="Calibri"/>
                  <a:cs typeface="Calibri"/>
                  <a:sym typeface="Calibri"/>
                </a:rPr>
                <a:t>Background genes</a:t>
              </a:r>
              <a:endParaRPr b="0" i="0" sz="1500" u="none" cap="none" strike="noStrike">
                <a:solidFill>
                  <a:srgbClr val="000000"/>
                </a:solidFill>
                <a:latin typeface="Arial"/>
                <a:ea typeface="Arial"/>
                <a:cs typeface="Arial"/>
                <a:sym typeface="Arial"/>
              </a:endParaRPr>
            </a:p>
          </p:txBody>
        </p:sp>
        <p:sp>
          <p:nvSpPr>
            <p:cNvPr id="953" name="Google Shape;953;p123"/>
            <p:cNvSpPr txBox="1"/>
            <p:nvPr/>
          </p:nvSpPr>
          <p:spPr>
            <a:xfrm>
              <a:off x="7210059" y="3265868"/>
              <a:ext cx="1443000" cy="54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500" u="none" cap="none" strike="noStrike">
                  <a:solidFill>
                    <a:schemeClr val="lt1"/>
                  </a:solidFill>
                  <a:latin typeface="Calibri"/>
                  <a:ea typeface="Calibri"/>
                  <a:cs typeface="Calibri"/>
                  <a:sym typeface="Calibri"/>
                </a:rPr>
                <a:t>Genes of interest</a:t>
              </a:r>
              <a:endParaRPr b="0" i="0" sz="1500" u="none" cap="none" strike="noStrike">
                <a:solidFill>
                  <a:schemeClr val="lt1"/>
                </a:solidFill>
                <a:latin typeface="Calibri"/>
                <a:ea typeface="Calibri"/>
                <a:cs typeface="Calibri"/>
                <a:sym typeface="Calibri"/>
              </a:endParaRPr>
            </a:p>
          </p:txBody>
        </p:sp>
        <p:cxnSp>
          <p:nvCxnSpPr>
            <p:cNvPr id="954" name="Google Shape;954;p123"/>
            <p:cNvCxnSpPr/>
            <p:nvPr/>
          </p:nvCxnSpPr>
          <p:spPr>
            <a:xfrm flipH="1" rot="10800000">
              <a:off x="8252555" y="3119467"/>
              <a:ext cx="490800" cy="226800"/>
            </a:xfrm>
            <a:prstGeom prst="straightConnector1">
              <a:avLst/>
            </a:prstGeom>
            <a:noFill/>
            <a:ln cap="flat" cmpd="sng" w="9525">
              <a:solidFill>
                <a:schemeClr val="lt1"/>
              </a:solidFill>
              <a:prstDash val="solid"/>
              <a:round/>
              <a:headEnd len="sm" w="sm" type="none"/>
              <a:tailEnd len="med" w="med" type="triangle"/>
            </a:ln>
          </p:spPr>
        </p:cxnSp>
        <p:sp>
          <p:nvSpPr>
            <p:cNvPr id="955" name="Google Shape;955;p123"/>
            <p:cNvSpPr txBox="1"/>
            <p:nvPr/>
          </p:nvSpPr>
          <p:spPr>
            <a:xfrm>
              <a:off x="8992893" y="2225669"/>
              <a:ext cx="2217300" cy="543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pt-PT" sz="1500" u="none" cap="none" strike="noStrike">
                  <a:solidFill>
                    <a:schemeClr val="lt1"/>
                  </a:solidFill>
                  <a:latin typeface="Calibri"/>
                  <a:ea typeface="Calibri"/>
                  <a:cs typeface="Calibri"/>
                  <a:sym typeface="Calibri"/>
                </a:rPr>
                <a:t>Causal genes for phenotype</a:t>
              </a:r>
              <a:endParaRPr b="0" i="0" sz="1500" u="none" cap="none" strike="noStrike">
                <a:solidFill>
                  <a:schemeClr val="lt1"/>
                </a:solidFill>
                <a:latin typeface="Calibri"/>
                <a:ea typeface="Calibri"/>
                <a:cs typeface="Calibri"/>
                <a:sym typeface="Calibri"/>
              </a:endParaRPr>
            </a:p>
          </p:txBody>
        </p:sp>
        <p:cxnSp>
          <p:nvCxnSpPr>
            <p:cNvPr id="956" name="Google Shape;956;p123"/>
            <p:cNvCxnSpPr/>
            <p:nvPr/>
          </p:nvCxnSpPr>
          <p:spPr>
            <a:xfrm flipH="1">
              <a:off x="9205678" y="2574509"/>
              <a:ext cx="367200" cy="581400"/>
            </a:xfrm>
            <a:prstGeom prst="straightConnector1">
              <a:avLst/>
            </a:prstGeom>
            <a:noFill/>
            <a:ln cap="flat" cmpd="sng" w="9525">
              <a:solidFill>
                <a:schemeClr val="lt1"/>
              </a:solidFill>
              <a:prstDash val="solid"/>
              <a:round/>
              <a:headEnd len="sm" w="sm" type="none"/>
              <a:tailEnd len="med" w="med" type="triangle"/>
            </a:ln>
          </p:spPr>
        </p:cxnSp>
      </p:grpSp>
      <p:sp>
        <p:nvSpPr>
          <p:cNvPr id="957" name="Google Shape;957;p123"/>
          <p:cNvSpPr txBox="1"/>
          <p:nvPr/>
        </p:nvSpPr>
        <p:spPr>
          <a:xfrm>
            <a:off x="433175" y="4701007"/>
            <a:ext cx="2275200" cy="1862400"/>
          </a:xfrm>
          <a:prstGeom prst="rect">
            <a:avLst/>
          </a:prstGeom>
          <a:noFill/>
          <a:ln>
            <a:noFill/>
          </a:ln>
        </p:spPr>
        <p:txBody>
          <a:bodyPr anchorCtr="0" anchor="t" bIns="45700" lIns="91425" spcFirstLastPara="1" rIns="91425" wrap="square" tIns="45700">
            <a:spAutoFit/>
          </a:bodyPr>
          <a:lstStyle/>
          <a:p>
            <a:pPr indent="0" lvl="0" marL="0" marR="0" rtl="0" algn="l">
              <a:lnSpc>
                <a:spcPct val="113999"/>
              </a:lnSpc>
              <a:spcBef>
                <a:spcPts val="0"/>
              </a:spcBef>
              <a:spcAft>
                <a:spcPts val="0"/>
              </a:spcAft>
              <a:buNone/>
            </a:pPr>
            <a:r>
              <a:rPr b="0" i="0" lang="pt-PT" sz="1500" u="none" cap="none" strike="noStrike">
                <a:solidFill>
                  <a:srgbClr val="000000"/>
                </a:solidFill>
                <a:latin typeface="Corbel"/>
                <a:ea typeface="Corbel"/>
                <a:cs typeface="Corbel"/>
                <a:sym typeface="Corbel"/>
              </a:rPr>
              <a:t>Test for Enrichment:</a:t>
            </a:r>
            <a:endParaRPr b="0" i="0" sz="1500" u="none" cap="none" strike="noStrike">
              <a:solidFill>
                <a:srgbClr val="000000"/>
              </a:solidFill>
              <a:latin typeface="Arial"/>
              <a:ea typeface="Arial"/>
              <a:cs typeface="Arial"/>
              <a:sym typeface="Arial"/>
            </a:endParaRPr>
          </a:p>
          <a:p>
            <a:pPr indent="-298450" lvl="0" marL="292100" marR="0" rtl="0" algn="l">
              <a:lnSpc>
                <a:spcPct val="113999"/>
              </a:lnSpc>
              <a:spcBef>
                <a:spcPts val="0"/>
              </a:spcBef>
              <a:spcAft>
                <a:spcPts val="0"/>
              </a:spcAft>
              <a:buClr>
                <a:srgbClr val="000000"/>
              </a:buClr>
              <a:buSzPts val="1500"/>
              <a:buFont typeface="Arial"/>
              <a:buChar char="•"/>
            </a:pPr>
            <a:r>
              <a:rPr b="1" i="0" lang="pt-PT" sz="1500" u="none" cap="none" strike="noStrike">
                <a:solidFill>
                  <a:srgbClr val="000000"/>
                </a:solidFill>
                <a:latin typeface="Corbel"/>
                <a:ea typeface="Corbel"/>
                <a:cs typeface="Corbel"/>
                <a:sym typeface="Corbel"/>
              </a:rPr>
              <a:t>Fisher‘s exact test</a:t>
            </a:r>
            <a:endParaRPr b="1" i="0" sz="1500" u="none" cap="none" strike="noStrike">
              <a:solidFill>
                <a:srgbClr val="000000"/>
              </a:solidFill>
              <a:latin typeface="Corbel"/>
              <a:ea typeface="Corbel"/>
              <a:cs typeface="Corbel"/>
              <a:sym typeface="Corbel"/>
            </a:endParaRPr>
          </a:p>
          <a:p>
            <a:pPr indent="-298450" lvl="0" marL="292100" marR="0" rtl="0" algn="l">
              <a:lnSpc>
                <a:spcPct val="113999"/>
              </a:lnSpc>
              <a:spcBef>
                <a:spcPts val="0"/>
              </a:spcBef>
              <a:spcAft>
                <a:spcPts val="0"/>
              </a:spcAft>
              <a:buClr>
                <a:srgbClr val="000000"/>
              </a:buClr>
              <a:buSzPts val="1500"/>
              <a:buFont typeface="Arial"/>
              <a:buChar char="•"/>
            </a:pPr>
            <a:r>
              <a:rPr b="0" i="0" lang="pt-PT" sz="1500" u="none" cap="none" strike="noStrike">
                <a:solidFill>
                  <a:srgbClr val="000000"/>
                </a:solidFill>
                <a:latin typeface="Corbel"/>
                <a:ea typeface="Corbel"/>
                <a:cs typeface="Corbel"/>
                <a:sym typeface="Corbel"/>
              </a:rPr>
              <a:t>Hypergeometric test</a:t>
            </a:r>
            <a:endParaRPr b="0" i="0" sz="1500" u="none" cap="none" strike="noStrike">
              <a:solidFill>
                <a:srgbClr val="000000"/>
              </a:solidFill>
              <a:latin typeface="Corbel"/>
              <a:ea typeface="Corbel"/>
              <a:cs typeface="Corbel"/>
              <a:sym typeface="Corbel"/>
            </a:endParaRPr>
          </a:p>
          <a:p>
            <a:pPr indent="-298450" lvl="0" marL="292100" marR="0" rtl="0" algn="l">
              <a:lnSpc>
                <a:spcPct val="113999"/>
              </a:lnSpc>
              <a:spcBef>
                <a:spcPts val="0"/>
              </a:spcBef>
              <a:spcAft>
                <a:spcPts val="0"/>
              </a:spcAft>
              <a:buClr>
                <a:srgbClr val="000000"/>
              </a:buClr>
              <a:buSzPts val="1500"/>
              <a:buFont typeface="Arial"/>
              <a:buChar char="•"/>
            </a:pPr>
            <a:r>
              <a:rPr b="0" i="0" lang="pt-PT" sz="1500" u="none" cap="none" strike="noStrike">
                <a:solidFill>
                  <a:srgbClr val="000000"/>
                </a:solidFill>
                <a:latin typeface="Corbel"/>
                <a:ea typeface="Corbel"/>
                <a:cs typeface="Corbel"/>
                <a:sym typeface="Corbel"/>
              </a:rPr>
              <a:t>Binomial</a:t>
            </a:r>
            <a:endParaRPr b="0" i="0" sz="1500" u="none" cap="none" strike="noStrike">
              <a:solidFill>
                <a:srgbClr val="000000"/>
              </a:solidFill>
              <a:latin typeface="Corbel"/>
              <a:ea typeface="Corbel"/>
              <a:cs typeface="Corbel"/>
              <a:sym typeface="Corbel"/>
            </a:endParaRPr>
          </a:p>
          <a:p>
            <a:pPr indent="-298450" lvl="0" marL="292100" marR="0" rtl="0" algn="l">
              <a:lnSpc>
                <a:spcPct val="113999"/>
              </a:lnSpc>
              <a:spcBef>
                <a:spcPts val="0"/>
              </a:spcBef>
              <a:spcAft>
                <a:spcPts val="0"/>
              </a:spcAft>
              <a:buClr>
                <a:srgbClr val="000000"/>
              </a:buClr>
              <a:buSzPts val="1500"/>
              <a:buFont typeface="Arial"/>
              <a:buChar char="•"/>
            </a:pPr>
            <a:r>
              <a:rPr b="0" i="0" lang="pt-PT" sz="1500" u="none" cap="none" strike="noStrike">
                <a:solidFill>
                  <a:srgbClr val="000000"/>
                </a:solidFill>
                <a:latin typeface="Corbel"/>
                <a:ea typeface="Corbel"/>
                <a:cs typeface="Corbel"/>
                <a:sym typeface="Corbel"/>
              </a:rPr>
              <a:t>Chi²</a:t>
            </a:r>
            <a:endParaRPr b="0" i="0" sz="1500" u="none" cap="none" strike="noStrike">
              <a:solidFill>
                <a:srgbClr val="000000"/>
              </a:solidFill>
              <a:latin typeface="Arial"/>
              <a:ea typeface="Arial"/>
              <a:cs typeface="Arial"/>
              <a:sym typeface="Arial"/>
            </a:endParaRPr>
          </a:p>
          <a:p>
            <a:pPr indent="-298450" lvl="0" marL="292100" marR="0" rtl="0" algn="l">
              <a:lnSpc>
                <a:spcPct val="113999"/>
              </a:lnSpc>
              <a:spcBef>
                <a:spcPts val="0"/>
              </a:spcBef>
              <a:spcAft>
                <a:spcPts val="0"/>
              </a:spcAft>
              <a:buClr>
                <a:srgbClr val="000000"/>
              </a:buClr>
              <a:buSzPts val="1500"/>
              <a:buFont typeface="Arial"/>
              <a:buChar char="•"/>
            </a:pPr>
            <a:r>
              <a:rPr b="0" i="0" lang="pt-PT" sz="1500" u="none" cap="none" strike="noStrike">
                <a:solidFill>
                  <a:srgbClr val="000000"/>
                </a:solidFill>
                <a:latin typeface="Corbel"/>
                <a:ea typeface="Corbel"/>
                <a:cs typeface="Corbel"/>
                <a:sym typeface="Corbel"/>
              </a:rPr>
              <a:t>Kolmogorov-Smirnov</a:t>
            </a:r>
            <a:endParaRPr b="0" i="0" sz="1500" u="none" cap="none" strike="noStrike">
              <a:solidFill>
                <a:srgbClr val="000000"/>
              </a:solidFill>
              <a:latin typeface="Arial"/>
              <a:ea typeface="Arial"/>
              <a:cs typeface="Arial"/>
              <a:sym typeface="Arial"/>
            </a:endParaRPr>
          </a:p>
          <a:p>
            <a:pPr indent="-298450" lvl="0" marL="292100" marR="0" rtl="0" algn="l">
              <a:lnSpc>
                <a:spcPct val="113999"/>
              </a:lnSpc>
              <a:spcBef>
                <a:spcPts val="0"/>
              </a:spcBef>
              <a:spcAft>
                <a:spcPts val="0"/>
              </a:spcAft>
              <a:buClr>
                <a:srgbClr val="000000"/>
              </a:buClr>
              <a:buSzPts val="1500"/>
              <a:buFont typeface="Arial"/>
              <a:buChar char="•"/>
            </a:pPr>
            <a:r>
              <a:rPr b="0" i="0" lang="pt-PT" sz="1500" u="none" cap="none" strike="noStrike">
                <a:solidFill>
                  <a:srgbClr val="000000"/>
                </a:solidFill>
                <a:latin typeface="Corbel"/>
                <a:ea typeface="Corbel"/>
                <a:cs typeface="Corbel"/>
                <a:sym typeface="Corbel"/>
              </a:rPr>
              <a:t>Permutation</a:t>
            </a:r>
            <a:endParaRPr b="0" i="0" sz="1500" u="none" cap="none" strike="noStrike">
              <a:solidFill>
                <a:srgbClr val="000000"/>
              </a:solidFill>
              <a:latin typeface="Corbel"/>
              <a:ea typeface="Corbel"/>
              <a:cs typeface="Corbel"/>
              <a:sym typeface="Corbel"/>
            </a:endParaRPr>
          </a:p>
        </p:txBody>
      </p:sp>
      <p:sp>
        <p:nvSpPr>
          <p:cNvPr id="958" name="Google Shape;958;p123"/>
          <p:cNvSpPr txBox="1"/>
          <p:nvPr/>
        </p:nvSpPr>
        <p:spPr>
          <a:xfrm>
            <a:off x="7283213" y="5071964"/>
            <a:ext cx="4579200" cy="619200"/>
          </a:xfrm>
          <a:prstGeom prst="rect">
            <a:avLst/>
          </a:prstGeom>
          <a:noFill/>
          <a:ln>
            <a:noFill/>
          </a:ln>
        </p:spPr>
        <p:txBody>
          <a:bodyPr anchorCtr="0" anchor="t" bIns="45700" lIns="91425" spcFirstLastPara="1" rIns="91425" wrap="square" tIns="45700">
            <a:spAutoFit/>
          </a:bodyPr>
          <a:lstStyle/>
          <a:p>
            <a:pPr indent="0" lvl="0" marL="0" marR="0" rtl="0" algn="l">
              <a:lnSpc>
                <a:spcPct val="113999"/>
              </a:lnSpc>
              <a:spcBef>
                <a:spcPts val="0"/>
              </a:spcBef>
              <a:spcAft>
                <a:spcPts val="0"/>
              </a:spcAft>
              <a:buNone/>
            </a:pPr>
            <a:r>
              <a:rPr b="0" i="0" lang="pt-PT" sz="1600" u="none" cap="none" strike="noStrike">
                <a:solidFill>
                  <a:srgbClr val="000000"/>
                </a:solidFill>
                <a:latin typeface="Corbel"/>
                <a:ea typeface="Corbel"/>
                <a:cs typeface="Corbel"/>
                <a:sym typeface="Corbel"/>
              </a:rPr>
              <a:t>Multiple testing </a:t>
            </a:r>
            <a:r>
              <a:rPr lang="pt-PT" sz="1600">
                <a:latin typeface="Corbel"/>
                <a:ea typeface="Corbel"/>
                <a:cs typeface="Corbel"/>
                <a:sym typeface="Corbel"/>
              </a:rPr>
              <a:t>→</a:t>
            </a:r>
            <a:r>
              <a:rPr b="0" i="0" lang="pt-PT" sz="1600" u="none" cap="none" strike="noStrike">
                <a:solidFill>
                  <a:srgbClr val="000000"/>
                </a:solidFill>
                <a:latin typeface="Corbel"/>
                <a:ea typeface="Corbel"/>
                <a:cs typeface="Corbel"/>
                <a:sym typeface="Corbel"/>
              </a:rPr>
              <a:t> Correction with False Discovery Rate (FDR) by Benjamini-Hochberg</a:t>
            </a:r>
            <a:endParaRPr b="0" i="0" sz="1600" u="none" cap="none" strike="noStrike">
              <a:solidFill>
                <a:srgbClr val="000000"/>
              </a:solidFill>
              <a:latin typeface="Corbel"/>
              <a:ea typeface="Corbel"/>
              <a:cs typeface="Corbel"/>
              <a:sym typeface="Corbel"/>
            </a:endParaRPr>
          </a:p>
        </p:txBody>
      </p:sp>
      <p:sp>
        <p:nvSpPr>
          <p:cNvPr id="959" name="Google Shape;959;p123"/>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lnSpc>
                <a:spcPct val="113999"/>
              </a:lnSpc>
              <a:spcBef>
                <a:spcPts val="0"/>
              </a:spcBef>
              <a:spcAft>
                <a:spcPts val="0"/>
              </a:spcAft>
              <a:buClr>
                <a:schemeClr val="accent1"/>
              </a:buClr>
              <a:buSzPts val="3200"/>
              <a:buFont typeface="Arial"/>
              <a:buNone/>
            </a:pPr>
            <a:r>
              <a:rPr lang="pt-PT"/>
              <a:t>Enrichment Analysis Basics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sp>
        <p:nvSpPr>
          <p:cNvPr id="964" name="Google Shape;964;p124"/>
          <p:cNvSpPr txBox="1"/>
          <p:nvPr>
            <p:ph idx="10" type="dt"/>
          </p:nvPr>
        </p:nvSpPr>
        <p:spPr>
          <a:xfrm>
            <a:off x="3776105" y="6381328"/>
            <a:ext cx="1600400" cy="221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rPr lang="pt-PT" sz="1500"/>
              <a:t>02. August 2023</a:t>
            </a:r>
            <a:endParaRPr sz="1500"/>
          </a:p>
        </p:txBody>
      </p:sp>
      <p:sp>
        <p:nvSpPr>
          <p:cNvPr id="965" name="Google Shape;965;p124"/>
          <p:cNvSpPr txBox="1"/>
          <p:nvPr>
            <p:ph idx="12" type="sldNum"/>
          </p:nvPr>
        </p:nvSpPr>
        <p:spPr>
          <a:xfrm>
            <a:off x="11409045" y="6333134"/>
            <a:ext cx="731600" cy="524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fld id="{00000000-1234-1234-1234-123412341234}" type="slidenum">
              <a:rPr lang="pt-PT"/>
              <a:t>‹#›</a:t>
            </a:fld>
            <a:endParaRPr/>
          </a:p>
        </p:txBody>
      </p:sp>
      <p:sp>
        <p:nvSpPr>
          <p:cNvPr id="966" name="Google Shape;966;p124"/>
          <p:cNvSpPr txBox="1"/>
          <p:nvPr/>
        </p:nvSpPr>
        <p:spPr>
          <a:xfrm>
            <a:off x="854729" y="1241767"/>
            <a:ext cx="5359200" cy="2023200"/>
          </a:xfrm>
          <a:prstGeom prst="rect">
            <a:avLst/>
          </a:prstGeom>
          <a:noFill/>
          <a:ln>
            <a:noFill/>
          </a:ln>
        </p:spPr>
        <p:txBody>
          <a:bodyPr anchorCtr="0" anchor="t" bIns="45700" lIns="91425" spcFirstLastPara="1" rIns="91425" wrap="square" tIns="45700">
            <a:spAutoFit/>
          </a:bodyPr>
          <a:lstStyle/>
          <a:p>
            <a:pPr indent="0" lvl="0" marL="0" marR="0" rtl="0" algn="l">
              <a:lnSpc>
                <a:spcPct val="113999"/>
              </a:lnSpc>
              <a:spcBef>
                <a:spcPts val="0"/>
              </a:spcBef>
              <a:spcAft>
                <a:spcPts val="0"/>
              </a:spcAft>
              <a:buNone/>
            </a:pPr>
            <a:r>
              <a:rPr b="0" i="0" lang="pt-PT" sz="1600" u="none" cap="none" strike="noStrike">
                <a:solidFill>
                  <a:srgbClr val="000000"/>
                </a:solidFill>
                <a:latin typeface="Corbel"/>
                <a:ea typeface="Corbel"/>
                <a:cs typeface="Corbel"/>
                <a:sym typeface="Corbel"/>
              </a:rPr>
              <a:t>Input and Parameters: </a:t>
            </a:r>
            <a:endParaRPr b="0" i="0" sz="1500" u="none" cap="none" strike="noStrike">
              <a:solidFill>
                <a:srgbClr val="000000"/>
              </a:solidFill>
              <a:latin typeface="Arial"/>
              <a:ea typeface="Arial"/>
              <a:cs typeface="Arial"/>
              <a:sym typeface="Aria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Mercator4 mapping file</a:t>
            </a:r>
            <a:endParaRPr b="0" i="0" sz="1600" u="none" cap="none" strike="noStrike">
              <a:solidFill>
                <a:srgbClr val="000000"/>
              </a:solidFill>
              <a:latin typeface="Corbel"/>
              <a:ea typeface="Corbel"/>
              <a:cs typeface="Corbel"/>
              <a:sym typeface="Corbe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List of genes of interest</a:t>
            </a:r>
            <a:endParaRPr b="0" i="0" sz="1600" u="none" cap="none" strike="noStrike">
              <a:solidFill>
                <a:srgbClr val="000000"/>
              </a:solidFill>
              <a:latin typeface="Corbel"/>
              <a:ea typeface="Corbel"/>
              <a:cs typeface="Corbel"/>
              <a:sym typeface="Corbe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List of background genes</a:t>
            </a:r>
            <a:endParaRPr b="0" i="0" sz="1500" u="none" cap="none" strike="noStrike">
              <a:solidFill>
                <a:srgbClr val="000000"/>
              </a:solidFill>
              <a:latin typeface="Arial"/>
              <a:ea typeface="Arial"/>
              <a:cs typeface="Arial"/>
              <a:sym typeface="Aria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What test should be performed? Over-representation analysis / Under-representation analysis / Two-tailed test</a:t>
            </a:r>
            <a:endParaRPr b="0" i="0" sz="1600" u="none" cap="none" strike="noStrike">
              <a:solidFill>
                <a:srgbClr val="000000"/>
              </a:solidFill>
              <a:latin typeface="Corbel"/>
              <a:ea typeface="Corbel"/>
              <a:cs typeface="Corbel"/>
              <a:sym typeface="Corbel"/>
            </a:endParaRPr>
          </a:p>
          <a:p>
            <a:pPr indent="-292100" lvl="0" marL="292100" marR="0" rtl="0" algn="l">
              <a:lnSpc>
                <a:spcPct val="113999"/>
              </a:lnSpc>
              <a:spcBef>
                <a:spcPts val="0"/>
              </a:spcBef>
              <a:spcAft>
                <a:spcPts val="0"/>
              </a:spcAft>
              <a:buClr>
                <a:srgbClr val="000000"/>
              </a:buClr>
              <a:buSzPts val="1600"/>
              <a:buFont typeface="Arial"/>
              <a:buChar char="•"/>
            </a:pPr>
            <a:r>
              <a:rPr b="0" i="0" lang="pt-PT" sz="1600" u="none" cap="none" strike="noStrike">
                <a:solidFill>
                  <a:srgbClr val="000000"/>
                </a:solidFill>
                <a:latin typeface="Corbel"/>
                <a:ea typeface="Corbel"/>
                <a:cs typeface="Corbel"/>
                <a:sym typeface="Corbel"/>
              </a:rPr>
              <a:t>Cutoff threshold for FDR</a:t>
            </a:r>
            <a:endParaRPr b="0" i="0" sz="1600" u="none" cap="none" strike="noStrike">
              <a:solidFill>
                <a:srgbClr val="000000"/>
              </a:solidFill>
              <a:latin typeface="Corbel"/>
              <a:ea typeface="Corbel"/>
              <a:cs typeface="Corbel"/>
              <a:sym typeface="Corbel"/>
            </a:endParaRPr>
          </a:p>
        </p:txBody>
      </p:sp>
      <p:pic>
        <p:nvPicPr>
          <p:cNvPr id="967" name="Google Shape;967;p124"/>
          <p:cNvPicPr preferRelativeResize="0"/>
          <p:nvPr/>
        </p:nvPicPr>
        <p:blipFill rotWithShape="1">
          <a:blip r:embed="rId3">
            <a:alphaModFix/>
          </a:blip>
          <a:srcRect b="0" l="0" r="0" t="0"/>
          <a:stretch/>
        </p:blipFill>
        <p:spPr>
          <a:xfrm>
            <a:off x="719667" y="3217262"/>
            <a:ext cx="7892068" cy="3385173"/>
          </a:xfrm>
          <a:prstGeom prst="rect">
            <a:avLst/>
          </a:prstGeom>
          <a:noFill/>
          <a:ln>
            <a:noFill/>
          </a:ln>
          <a:effectLst>
            <a:outerShdw blurRad="57150" rotWithShape="0" algn="ctr" dir="5400000" dist="19050">
              <a:schemeClr val="dk1">
                <a:alpha val="49800"/>
              </a:schemeClr>
            </a:outerShdw>
          </a:effectLst>
        </p:spPr>
      </p:pic>
      <p:pic>
        <p:nvPicPr>
          <p:cNvPr id="968" name="Google Shape;968;p124"/>
          <p:cNvPicPr preferRelativeResize="0"/>
          <p:nvPr/>
        </p:nvPicPr>
        <p:blipFill rotWithShape="1">
          <a:blip r:embed="rId4">
            <a:alphaModFix/>
          </a:blip>
          <a:srcRect b="0" l="0" r="0" t="0"/>
          <a:stretch/>
        </p:blipFill>
        <p:spPr>
          <a:xfrm>
            <a:off x="6609423" y="1301813"/>
            <a:ext cx="5280759" cy="2500278"/>
          </a:xfrm>
          <a:prstGeom prst="rect">
            <a:avLst/>
          </a:prstGeom>
          <a:noFill/>
          <a:ln>
            <a:noFill/>
          </a:ln>
          <a:effectLst>
            <a:outerShdw blurRad="57150" rotWithShape="0" algn="ctr" dir="5400000" dist="19050">
              <a:schemeClr val="dk1">
                <a:alpha val="49800"/>
              </a:schemeClr>
            </a:outerShdw>
          </a:effectLst>
        </p:spPr>
      </p:pic>
      <p:pic>
        <p:nvPicPr>
          <p:cNvPr id="969" name="Google Shape;969;p124"/>
          <p:cNvPicPr preferRelativeResize="0"/>
          <p:nvPr/>
        </p:nvPicPr>
        <p:blipFill rotWithShape="1">
          <a:blip r:embed="rId5">
            <a:alphaModFix/>
          </a:blip>
          <a:srcRect b="0" l="0" r="0" t="0"/>
          <a:stretch/>
        </p:blipFill>
        <p:spPr>
          <a:xfrm>
            <a:off x="8538449" y="3740723"/>
            <a:ext cx="2555596" cy="2250735"/>
          </a:xfrm>
          <a:prstGeom prst="rect">
            <a:avLst/>
          </a:prstGeom>
          <a:noFill/>
          <a:ln>
            <a:noFill/>
          </a:ln>
          <a:effectLst>
            <a:outerShdw blurRad="57150" rotWithShape="0" algn="ctr" dir="5400000" dist="19050">
              <a:schemeClr val="dk1">
                <a:alpha val="49800"/>
              </a:schemeClr>
            </a:outerShdw>
          </a:effectLst>
        </p:spPr>
      </p:pic>
      <p:sp>
        <p:nvSpPr>
          <p:cNvPr id="970" name="Google Shape;970;p124"/>
          <p:cNvSpPr txBox="1"/>
          <p:nvPr>
            <p:ph type="title"/>
          </p:nvPr>
        </p:nvSpPr>
        <p:spPr>
          <a:xfrm>
            <a:off x="719667" y="735325"/>
            <a:ext cx="10871200" cy="503200"/>
          </a:xfrm>
          <a:prstGeom prst="rect">
            <a:avLst/>
          </a:prstGeom>
        </p:spPr>
        <p:txBody>
          <a:bodyPr anchorCtr="0" anchor="t" bIns="0" lIns="0" spcFirstLastPara="1" rIns="0" wrap="square" tIns="0">
            <a:noAutofit/>
          </a:bodyPr>
          <a:lstStyle/>
          <a:p>
            <a:pPr indent="0" lvl="0" marL="0" rtl="0" algn="l">
              <a:lnSpc>
                <a:spcPct val="113999"/>
              </a:lnSpc>
              <a:spcBef>
                <a:spcPts val="0"/>
              </a:spcBef>
              <a:spcAft>
                <a:spcPts val="0"/>
              </a:spcAft>
              <a:buClr>
                <a:schemeClr val="accent1"/>
              </a:buClr>
              <a:buSzPts val="3200"/>
              <a:buFont typeface="Arial"/>
              <a:buNone/>
            </a:pPr>
            <a:r>
              <a:rPr lang="pt-PT"/>
              <a:t>Mercator4 Enrichment Analysis</a:t>
            </a:r>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2"/>
          <p:cNvSpPr txBox="1"/>
          <p:nvPr>
            <p:ph type="title"/>
          </p:nvPr>
        </p:nvSpPr>
        <p:spPr>
          <a:xfrm>
            <a:off x="415600" y="317100"/>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b="1" lang="pt-PT" sz="4800">
                <a:solidFill>
                  <a:srgbClr val="0070C0"/>
                </a:solidFill>
              </a:rPr>
              <a:t>Outline of this talk</a:t>
            </a:r>
            <a:endParaRPr/>
          </a:p>
        </p:txBody>
      </p:sp>
      <p:sp>
        <p:nvSpPr>
          <p:cNvPr id="373" name="Google Shape;373;p6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Introduction to EBI and Ensembl Plants</a:t>
            </a:r>
            <a:endParaRPr sz="3200">
              <a:solidFill>
                <a:schemeClr val="dk1"/>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A brief tour of Ensembl Plants</a:t>
            </a:r>
            <a:endParaRPr sz="3200">
              <a:solidFill>
                <a:schemeClr val="dk1"/>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Variation data</a:t>
            </a:r>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Alphafold in Ensembl Plants</a:t>
            </a:r>
            <a:endParaRPr sz="3200">
              <a:solidFill>
                <a:schemeClr val="dk1"/>
              </a:solidFill>
              <a:latin typeface="Calibri"/>
              <a:ea typeface="Calibri"/>
              <a:cs typeface="Calibri"/>
              <a:sym typeface="Calibri"/>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API and bulk data (inc. Biomart)</a:t>
            </a:r>
            <a:endParaRPr/>
          </a:p>
          <a:p>
            <a:pPr indent="-508000" lvl="0" marL="609600" marR="558800" rtl="0" algn="l">
              <a:lnSpc>
                <a:spcPct val="115000"/>
              </a:lnSpc>
              <a:spcBef>
                <a:spcPts val="0"/>
              </a:spcBef>
              <a:spcAft>
                <a:spcPts val="0"/>
              </a:spcAft>
              <a:buClr>
                <a:schemeClr val="dk1"/>
              </a:buClr>
              <a:buSzPts val="3200"/>
              <a:buFont typeface="Arial"/>
              <a:buChar char="•"/>
            </a:pPr>
            <a:r>
              <a:rPr lang="pt-PT" sz="3200">
                <a:solidFill>
                  <a:schemeClr val="dk1"/>
                </a:solidFill>
                <a:latin typeface="Calibri"/>
                <a:ea typeface="Calibri"/>
                <a:cs typeface="Calibri"/>
                <a:sym typeface="Calibri"/>
              </a:rPr>
              <a:t>Rapid release and archives</a:t>
            </a:r>
            <a:endParaRPr sz="3200">
              <a:solidFill>
                <a:schemeClr val="dk1"/>
              </a:solidFill>
              <a:latin typeface="Calibri"/>
              <a:ea typeface="Calibri"/>
              <a:cs typeface="Calibri"/>
              <a:sym typeface="Calibri"/>
            </a:endParaRPr>
          </a:p>
          <a:p>
            <a:pPr indent="0" lvl="0" marL="101600" marR="558800" rtl="0" algn="l">
              <a:lnSpc>
                <a:spcPct val="115000"/>
              </a:lnSpc>
              <a:spcBef>
                <a:spcPts val="0"/>
              </a:spcBef>
              <a:spcAft>
                <a:spcPts val="0"/>
              </a:spcAft>
              <a:buClr>
                <a:schemeClr val="dk1"/>
              </a:buClr>
              <a:buSzPts val="3200"/>
              <a:buFont typeface="Calibri"/>
              <a:buNone/>
            </a:pPr>
            <a:r>
              <a:t/>
            </a:r>
            <a:endParaRPr sz="3200">
              <a:latin typeface="Calibri"/>
              <a:ea typeface="Calibri"/>
              <a:cs typeface="Calibri"/>
              <a:sym typeface="Calibri"/>
            </a:endParaRPr>
          </a:p>
        </p:txBody>
      </p:sp>
      <p:pic>
        <p:nvPicPr>
          <p:cNvPr id="374" name="Google Shape;374;p62"/>
          <p:cNvPicPr preferRelativeResize="0"/>
          <p:nvPr/>
        </p:nvPicPr>
        <p:blipFill rotWithShape="1">
          <a:blip r:embed="rId3">
            <a:alphaModFix/>
          </a:blip>
          <a:srcRect b="0" l="0" r="0" t="0"/>
          <a:stretch/>
        </p:blipFill>
        <p:spPr>
          <a:xfrm>
            <a:off x="10445699" y="6186100"/>
            <a:ext cx="1542001" cy="47493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25"/>
          <p:cNvSpPr txBox="1"/>
          <p:nvPr>
            <p:ph type="ctrTitle"/>
          </p:nvPr>
        </p:nvSpPr>
        <p:spPr>
          <a:xfrm>
            <a:off x="911424" y="3356993"/>
            <a:ext cx="10363200" cy="8640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400"/>
              <a:buNone/>
            </a:pPr>
            <a:r>
              <a:rPr lang="pt-PT"/>
              <a:t>GoMapMan</a:t>
            </a:r>
            <a:endParaRPr/>
          </a:p>
        </p:txBody>
      </p:sp>
      <p:sp>
        <p:nvSpPr>
          <p:cNvPr id="977" name="Google Shape;977;p125"/>
          <p:cNvSpPr txBox="1"/>
          <p:nvPr>
            <p:ph idx="2" type="body"/>
          </p:nvPr>
        </p:nvSpPr>
        <p:spPr>
          <a:xfrm>
            <a:off x="6178876" y="5192675"/>
            <a:ext cx="5095500" cy="3600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360"/>
              </a:spcBef>
              <a:spcAft>
                <a:spcPts val="0"/>
              </a:spcAft>
              <a:buSzPts val="1100"/>
              <a:buNone/>
            </a:pPr>
            <a:r>
              <a:rPr lang="pt-PT"/>
              <a:t>Špela Baebler</a:t>
            </a:r>
            <a:br>
              <a:rPr lang="pt-PT"/>
            </a:br>
            <a:r>
              <a:rPr lang="pt-PT"/>
              <a:t>National Institute of Biology, Ljubljana</a:t>
            </a:r>
            <a:r>
              <a:rPr lang="pt-PT"/>
              <a:t>,</a:t>
            </a:r>
            <a:r>
              <a:rPr lang="pt-PT"/>
              <a:t> Slovenia</a:t>
            </a:r>
            <a:endParaRPr/>
          </a:p>
        </p:txBody>
      </p:sp>
      <p:sp>
        <p:nvSpPr>
          <p:cNvPr id="978" name="Google Shape;978;p125"/>
          <p:cNvSpPr txBox="1"/>
          <p:nvPr>
            <p:ph idx="1" type="subTitle"/>
          </p:nvPr>
        </p:nvSpPr>
        <p:spPr>
          <a:xfrm>
            <a:off x="3503712" y="4293097"/>
            <a:ext cx="7755600" cy="899700"/>
          </a:xfrm>
          <a:prstGeom prst="rect">
            <a:avLst/>
          </a:prstGeom>
        </p:spPr>
        <p:txBody>
          <a:bodyPr anchorCtr="0" anchor="t" bIns="0" lIns="0" spcFirstLastPara="1" rIns="0" wrap="square" tIns="0">
            <a:noAutofit/>
          </a:bodyPr>
          <a:lstStyle/>
          <a:p>
            <a:pPr indent="0" lvl="0" marL="0" rtl="0" algn="r">
              <a:spcBef>
                <a:spcPts val="560"/>
              </a:spcBef>
              <a:spcAft>
                <a:spcPts val="0"/>
              </a:spcAft>
              <a:buNone/>
            </a:pPr>
            <a:r>
              <a:rPr lang="pt-PT" u="sng">
                <a:solidFill>
                  <a:schemeClr val="hlink"/>
                </a:solidFill>
                <a:hlinkClick r:id="rId3"/>
              </a:rPr>
              <a:t>https://gomapman.nib.si</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sp>
        <p:nvSpPr>
          <p:cNvPr id="984" name="Google Shape;984;p126"/>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pt-PT"/>
              <a:t>GoMapMan</a:t>
            </a:r>
            <a:endParaRPr/>
          </a:p>
        </p:txBody>
      </p:sp>
      <p:sp>
        <p:nvSpPr>
          <p:cNvPr id="985" name="Google Shape;985;p126"/>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Clr>
                <a:schemeClr val="dk1"/>
              </a:buClr>
              <a:buSzPts val="1100"/>
              <a:buFont typeface="Arial"/>
              <a:buNone/>
            </a:pPr>
            <a:r>
              <a:rPr lang="pt-PT"/>
              <a:t>GoMapMan is an open web-accessible resource for gene functional annotations in the plant sciences. It was developed to facilitate improvement, consolidation and visualization of gene annotations across several plant species. GoMapMan is based on the plant specific MapMan ontology, organized in the form of a hierarchical tree of biological concepts, which describe gene functions.</a:t>
            </a:r>
            <a:endParaRPr/>
          </a:p>
          <a:p>
            <a:pPr indent="0" lvl="0" marL="0" rtl="0" algn="l">
              <a:spcBef>
                <a:spcPts val="360"/>
              </a:spcBef>
              <a:spcAft>
                <a:spcPts val="0"/>
              </a:spcAft>
              <a:buNone/>
            </a:pPr>
            <a:r>
              <a:t/>
            </a:r>
            <a:endParaRPr/>
          </a:p>
        </p:txBody>
      </p:sp>
      <p:sp>
        <p:nvSpPr>
          <p:cNvPr id="986" name="Google Shape;986;p126"/>
          <p:cNvSpPr txBox="1"/>
          <p:nvPr/>
        </p:nvSpPr>
        <p:spPr>
          <a:xfrm>
            <a:off x="550100" y="5317150"/>
            <a:ext cx="10871100" cy="846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pt-PT" sz="2000">
                <a:solidFill>
                  <a:srgbClr val="2F5897"/>
                </a:solidFill>
                <a:latin typeface="Corbel"/>
                <a:ea typeface="Corbel"/>
                <a:cs typeface="Corbel"/>
                <a:sym typeface="Corbel"/>
              </a:rPr>
              <a:t>Complete GoMapMan presentation linked here: </a:t>
            </a:r>
            <a:endParaRPr b="1" sz="2000">
              <a:solidFill>
                <a:srgbClr val="2F5897"/>
              </a:solidFill>
              <a:latin typeface="Corbel"/>
              <a:ea typeface="Corbel"/>
              <a:cs typeface="Corbel"/>
              <a:sym typeface="Corbel"/>
            </a:endParaRPr>
          </a:p>
          <a:p>
            <a:pPr indent="0" lvl="0" marL="0" rtl="0" algn="l">
              <a:spcBef>
                <a:spcPts val="360"/>
              </a:spcBef>
              <a:spcAft>
                <a:spcPts val="0"/>
              </a:spcAft>
              <a:buNone/>
            </a:pPr>
            <a:r>
              <a:rPr lang="pt-PT" sz="2000" u="sng">
                <a:solidFill>
                  <a:schemeClr val="hlink"/>
                </a:solidFill>
                <a:latin typeface="Corbel"/>
                <a:ea typeface="Corbel"/>
                <a:cs typeface="Corbel"/>
                <a:sym typeface="Corbel"/>
                <a:hlinkClick r:id="rId3"/>
              </a:rPr>
              <a:t>https://drive.google.com/file/d/1rgIrpQw4j1FDnDE8YaN_0NWZb0cvUJG4/</a:t>
            </a:r>
            <a:r>
              <a:rPr lang="pt-PT" sz="2000">
                <a:solidFill>
                  <a:srgbClr val="1155CC"/>
                </a:solidFill>
                <a:latin typeface="Corbel"/>
                <a:ea typeface="Corbel"/>
                <a:cs typeface="Corbel"/>
                <a:sym typeface="Corbel"/>
              </a:rPr>
              <a:t> </a:t>
            </a:r>
            <a:endParaRPr sz="2000">
              <a:solidFill>
                <a:srgbClr val="1155CC"/>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p127"/>
          <p:cNvSpPr txBox="1"/>
          <p:nvPr/>
        </p:nvSpPr>
        <p:spPr>
          <a:xfrm>
            <a:off x="6715765" y="3117389"/>
            <a:ext cx="5513244" cy="151573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1" i="0" lang="pt-PT" sz="2800" u="none" cap="none" strike="noStrike">
                <a:solidFill>
                  <a:schemeClr val="dk1"/>
                </a:solidFill>
                <a:latin typeface="Calibri"/>
                <a:ea typeface="Calibri"/>
                <a:cs typeface="Calibri"/>
                <a:sym typeface="Calibri"/>
              </a:rPr>
              <a:t>Cork Oak Use Case</a:t>
            </a:r>
            <a:endParaRPr/>
          </a:p>
          <a:p>
            <a:pPr indent="0" lvl="0" marL="0" marR="0" rtl="0" algn="ctr">
              <a:lnSpc>
                <a:spcPct val="90000"/>
              </a:lnSpc>
              <a:spcBef>
                <a:spcPts val="600"/>
              </a:spcBef>
              <a:spcAft>
                <a:spcPts val="0"/>
              </a:spcAft>
              <a:buNone/>
            </a:pPr>
            <a:r>
              <a:rPr b="1" i="0" lang="pt-PT" sz="2400" u="none" cap="none" strike="noStrike">
                <a:solidFill>
                  <a:schemeClr val="dk1"/>
                </a:solidFill>
                <a:latin typeface="Calibri"/>
                <a:ea typeface="Calibri"/>
                <a:cs typeface="Calibri"/>
                <a:sym typeface="Calibri"/>
              </a:rPr>
              <a:t>Plant Data Orthology Bundle</a:t>
            </a:r>
            <a:endParaRPr/>
          </a:p>
        </p:txBody>
      </p:sp>
      <p:pic>
        <p:nvPicPr>
          <p:cNvPr id="993" name="Google Shape;993;p127"/>
          <p:cNvPicPr preferRelativeResize="0"/>
          <p:nvPr/>
        </p:nvPicPr>
        <p:blipFill rotWithShape="1">
          <a:blip r:embed="rId3">
            <a:alphaModFix/>
          </a:blip>
          <a:srcRect b="0" l="11599" r="11600" t="0"/>
          <a:stretch/>
        </p:blipFill>
        <p:spPr>
          <a:xfrm>
            <a:off x="1" y="10"/>
            <a:ext cx="7028495" cy="6857990"/>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cxnSp>
        <p:nvCxnSpPr>
          <p:cNvPr id="994" name="Google Shape;994;p127"/>
          <p:cNvCxnSpPr/>
          <p:nvPr/>
        </p:nvCxnSpPr>
        <p:spPr>
          <a:xfrm>
            <a:off x="7188738" y="4763906"/>
            <a:ext cx="4500365" cy="0"/>
          </a:xfrm>
          <a:prstGeom prst="straightConnector1">
            <a:avLst/>
          </a:prstGeom>
          <a:noFill/>
          <a:ln cap="flat" cmpd="sng" w="9525">
            <a:solidFill>
              <a:schemeClr val="dk1"/>
            </a:solidFill>
            <a:prstDash val="solid"/>
            <a:miter lim="800000"/>
            <a:headEnd len="sm" w="sm" type="none"/>
            <a:tailEnd len="sm" w="sm" type="none"/>
          </a:ln>
        </p:spPr>
      </p:cxnSp>
      <p:sp>
        <p:nvSpPr>
          <p:cNvPr id="995" name="Google Shape;995;p127"/>
          <p:cNvSpPr/>
          <p:nvPr/>
        </p:nvSpPr>
        <p:spPr>
          <a:xfrm>
            <a:off x="9406127" y="4693083"/>
            <a:ext cx="132521" cy="145774"/>
          </a:xfrm>
          <a:prstGeom prst="ellipse">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96" name="Google Shape;996;p127"/>
          <p:cNvSpPr txBox="1"/>
          <p:nvPr/>
        </p:nvSpPr>
        <p:spPr>
          <a:xfrm>
            <a:off x="7335474" y="4916222"/>
            <a:ext cx="4273826" cy="341632"/>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i="0" lang="pt-PT" sz="1800" u="none" cap="none" strike="noStrike">
                <a:solidFill>
                  <a:schemeClr val="dk1"/>
                </a:solidFill>
                <a:latin typeface="Calibri"/>
                <a:ea typeface="Calibri"/>
                <a:cs typeface="Calibri"/>
                <a:sym typeface="Calibri"/>
              </a:rPr>
              <a:t>Training Materials</a:t>
            </a:r>
            <a:endParaRPr/>
          </a:p>
        </p:txBody>
      </p:sp>
      <p:pic>
        <p:nvPicPr>
          <p:cNvPr descr="See the source image" id="997" name="Google Shape;997;p127"/>
          <p:cNvPicPr preferRelativeResize="0"/>
          <p:nvPr/>
        </p:nvPicPr>
        <p:blipFill rotWithShape="1">
          <a:blip r:embed="rId4">
            <a:alphaModFix/>
          </a:blip>
          <a:srcRect b="30144" l="6043" r="7537" t="30041"/>
          <a:stretch/>
        </p:blipFill>
        <p:spPr>
          <a:xfrm>
            <a:off x="9629405" y="6007972"/>
            <a:ext cx="2282976" cy="743497"/>
          </a:xfrm>
          <a:prstGeom prst="rect">
            <a:avLst/>
          </a:prstGeom>
          <a:noFill/>
          <a:ln>
            <a:noFill/>
          </a:ln>
        </p:spPr>
      </p:pic>
      <p:pic>
        <p:nvPicPr>
          <p:cNvPr descr="Introduction to Machine Learning using R (ELIXIR-PT) | at the Instituto ..." id="998" name="Google Shape;998;p127"/>
          <p:cNvPicPr preferRelativeResize="0"/>
          <p:nvPr/>
        </p:nvPicPr>
        <p:blipFill rotWithShape="1">
          <a:blip r:embed="rId5">
            <a:alphaModFix/>
          </a:blip>
          <a:srcRect b="0" l="0" r="0" t="0"/>
          <a:stretch/>
        </p:blipFill>
        <p:spPr>
          <a:xfrm>
            <a:off x="10174858" y="211102"/>
            <a:ext cx="1737523" cy="1319869"/>
          </a:xfrm>
          <a:prstGeom prst="rect">
            <a:avLst/>
          </a:prstGeom>
          <a:noFill/>
          <a:ln>
            <a:noFill/>
          </a:ln>
        </p:spPr>
      </p:pic>
      <p:pic>
        <p:nvPicPr>
          <p:cNvPr descr="Home | BioData.pt" id="999" name="Google Shape;999;p127"/>
          <p:cNvPicPr preferRelativeResize="0"/>
          <p:nvPr/>
        </p:nvPicPr>
        <p:blipFill rotWithShape="1">
          <a:blip r:embed="rId6">
            <a:alphaModFix/>
          </a:blip>
          <a:srcRect b="0" l="0" r="0" t="0"/>
          <a:stretch/>
        </p:blipFill>
        <p:spPr>
          <a:xfrm>
            <a:off x="7028496" y="6151397"/>
            <a:ext cx="2075683" cy="481698"/>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grpSp>
        <p:nvGrpSpPr>
          <p:cNvPr id="1005" name="Google Shape;1005;p128"/>
          <p:cNvGrpSpPr/>
          <p:nvPr/>
        </p:nvGrpSpPr>
        <p:grpSpPr>
          <a:xfrm>
            <a:off x="1" y="-4380"/>
            <a:ext cx="12191999" cy="813965"/>
            <a:chOff x="1" y="5533710"/>
            <a:chExt cx="12191999" cy="1058687"/>
          </a:xfrm>
        </p:grpSpPr>
        <p:pic>
          <p:nvPicPr>
            <p:cNvPr id="1006" name="Google Shape;1006;p128"/>
            <p:cNvPicPr preferRelativeResize="0"/>
            <p:nvPr/>
          </p:nvPicPr>
          <p:blipFill rotWithShape="1">
            <a:blip r:embed="rId3">
              <a:alphaModFix/>
            </a:blip>
            <a:srcRect b="15745" l="0" r="0" t="0"/>
            <a:stretch/>
          </p:blipFill>
          <p:spPr>
            <a:xfrm>
              <a:off x="1" y="5539411"/>
              <a:ext cx="1217988" cy="1052986"/>
            </a:xfrm>
            <a:prstGeom prst="rect">
              <a:avLst/>
            </a:prstGeom>
            <a:noFill/>
            <a:ln>
              <a:noFill/>
            </a:ln>
          </p:spPr>
        </p:pic>
        <p:sp>
          <p:nvSpPr>
            <p:cNvPr id="1007" name="Google Shape;1007;p128"/>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08" name="Google Shape;1008;p128"/>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009" name="Google Shape;1009;p128"/>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pt-PT" sz="2800" u="none" cap="none" strike="noStrike">
                <a:solidFill>
                  <a:schemeClr val="lt1"/>
                </a:solidFill>
                <a:latin typeface="Calibri"/>
                <a:ea typeface="Calibri"/>
                <a:cs typeface="Calibri"/>
                <a:sym typeface="Calibri"/>
              </a:rPr>
              <a:t>Brief Introduction to Cork Oak</a:t>
            </a:r>
            <a:endParaRPr/>
          </a:p>
        </p:txBody>
      </p:sp>
      <p:sp>
        <p:nvSpPr>
          <p:cNvPr id="1010" name="Google Shape;1010;p128"/>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1</a:t>
            </a:r>
            <a:endParaRPr sz="1600">
              <a:solidFill>
                <a:schemeClr val="accent3"/>
              </a:solidFill>
              <a:latin typeface="Calibri"/>
              <a:ea typeface="Calibri"/>
              <a:cs typeface="Calibri"/>
              <a:sym typeface="Calibri"/>
            </a:endParaRPr>
          </a:p>
        </p:txBody>
      </p:sp>
      <p:sp>
        <p:nvSpPr>
          <p:cNvPr id="1011" name="Google Shape;1011;p128"/>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sp>
        <p:nvSpPr>
          <p:cNvPr id="1012" name="Google Shape;1012;p128"/>
          <p:cNvSpPr txBox="1"/>
          <p:nvPr/>
        </p:nvSpPr>
        <p:spPr>
          <a:xfrm>
            <a:off x="5478472" y="1391996"/>
            <a:ext cx="6246102" cy="135421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Cork Oak (</a:t>
            </a:r>
            <a:r>
              <a:rPr i="1" lang="pt-PT" sz="1600">
                <a:solidFill>
                  <a:schemeClr val="dk1"/>
                </a:solidFill>
                <a:latin typeface="Calibri"/>
                <a:ea typeface="Calibri"/>
                <a:cs typeface="Calibri"/>
                <a:sym typeface="Calibri"/>
              </a:rPr>
              <a:t>Quercus suber</a:t>
            </a:r>
            <a:r>
              <a:rPr lang="pt-PT" sz="1600">
                <a:solidFill>
                  <a:schemeClr val="dk1"/>
                </a:solidFill>
                <a:latin typeface="Calibri"/>
                <a:ea typeface="Calibri"/>
                <a:cs typeface="Calibri"/>
                <a:sym typeface="Calibri"/>
              </a:rPr>
              <a:t>) </a:t>
            </a:r>
            <a:r>
              <a:rPr lang="pt-PT" sz="1800">
                <a:solidFill>
                  <a:schemeClr val="dk1"/>
                </a:solidFill>
                <a:latin typeface="Calibri"/>
                <a:ea typeface="Calibri"/>
                <a:cs typeface="Calibri"/>
                <a:sym typeface="Calibri"/>
              </a:rPr>
              <a:t>excels</a:t>
            </a:r>
            <a:r>
              <a:rPr lang="pt-PT" sz="1600">
                <a:solidFill>
                  <a:schemeClr val="dk1"/>
                </a:solidFill>
                <a:latin typeface="Calibri"/>
                <a:ea typeface="Calibri"/>
                <a:cs typeface="Calibri"/>
                <a:sym typeface="Calibri"/>
              </a:rPr>
              <a:t> in cork production</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Cork is a valuable raw material with multiple industrial applications</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Seasonal growth: Active in Spring | Slow growth in Summer</a:t>
            </a:r>
            <a:endParaRPr sz="1600">
              <a:solidFill>
                <a:schemeClr val="dk1"/>
              </a:solidFill>
              <a:latin typeface="Calibri"/>
              <a:ea typeface="Calibri"/>
              <a:cs typeface="Calibri"/>
              <a:sym typeface="Calibri"/>
            </a:endParaRPr>
          </a:p>
        </p:txBody>
      </p:sp>
      <p:pic>
        <p:nvPicPr>
          <p:cNvPr descr="Pin on We Love Nature" id="1013" name="Google Shape;1013;p128"/>
          <p:cNvPicPr preferRelativeResize="0"/>
          <p:nvPr/>
        </p:nvPicPr>
        <p:blipFill rotWithShape="1">
          <a:blip r:embed="rId4">
            <a:alphaModFix/>
          </a:blip>
          <a:srcRect b="0" l="0" r="0" t="0"/>
          <a:stretch/>
        </p:blipFill>
        <p:spPr>
          <a:xfrm>
            <a:off x="467426" y="1489485"/>
            <a:ext cx="2095626" cy="3155492"/>
          </a:xfrm>
          <a:prstGeom prst="rect">
            <a:avLst/>
          </a:prstGeom>
          <a:noFill/>
          <a:ln>
            <a:noFill/>
          </a:ln>
        </p:spPr>
      </p:pic>
      <p:pic>
        <p:nvPicPr>
          <p:cNvPr descr="A diagram of the layers of the plant&#10;&#10;Description automatically generated" id="1014" name="Google Shape;1014;p128"/>
          <p:cNvPicPr preferRelativeResize="0"/>
          <p:nvPr/>
        </p:nvPicPr>
        <p:blipFill rotWithShape="1">
          <a:blip r:embed="rId5">
            <a:alphaModFix/>
          </a:blip>
          <a:srcRect b="0" l="22624" r="33053" t="44934"/>
          <a:stretch/>
        </p:blipFill>
        <p:spPr>
          <a:xfrm rot="5400000">
            <a:off x="5250628" y="3136084"/>
            <a:ext cx="1690742" cy="1426389"/>
          </a:xfrm>
          <a:prstGeom prst="rect">
            <a:avLst/>
          </a:prstGeom>
          <a:noFill/>
          <a:ln>
            <a:noFill/>
          </a:ln>
        </p:spPr>
      </p:pic>
      <p:sp>
        <p:nvSpPr>
          <p:cNvPr id="1015" name="Google Shape;1015;p128"/>
          <p:cNvSpPr txBox="1"/>
          <p:nvPr/>
        </p:nvSpPr>
        <p:spPr>
          <a:xfrm>
            <a:off x="5993806" y="4863078"/>
            <a:ext cx="59218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600">
                <a:solidFill>
                  <a:schemeClr val="dk1"/>
                </a:solidFill>
                <a:latin typeface="Calibri"/>
                <a:ea typeface="Calibri"/>
                <a:cs typeface="Calibri"/>
                <a:sym typeface="Calibri"/>
              </a:rPr>
              <a:t>Cork</a:t>
            </a:r>
            <a:endParaRPr sz="1600">
              <a:solidFill>
                <a:schemeClr val="dk1"/>
              </a:solidFill>
              <a:latin typeface="Calibri"/>
              <a:ea typeface="Calibri"/>
              <a:cs typeface="Calibri"/>
              <a:sym typeface="Calibri"/>
            </a:endParaRPr>
          </a:p>
        </p:txBody>
      </p:sp>
      <p:sp>
        <p:nvSpPr>
          <p:cNvPr id="1016" name="Google Shape;1016;p128"/>
          <p:cNvSpPr/>
          <p:nvPr/>
        </p:nvSpPr>
        <p:spPr>
          <a:xfrm rot="5400000">
            <a:off x="6226184" y="4627056"/>
            <a:ext cx="127430" cy="387800"/>
          </a:xfrm>
          <a:prstGeom prst="rightBrace">
            <a:avLst>
              <a:gd fmla="val 8333" name="adj1"/>
              <a:gd fmla="val 50000" name="adj2"/>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17" name="Google Shape;1017;p128"/>
          <p:cNvSpPr txBox="1"/>
          <p:nvPr/>
        </p:nvSpPr>
        <p:spPr>
          <a:xfrm>
            <a:off x="213163" y="5459326"/>
            <a:ext cx="88832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a:solidFill>
                  <a:schemeClr val="dk1"/>
                </a:solidFill>
                <a:latin typeface="Calibri"/>
                <a:ea typeface="Calibri"/>
                <a:cs typeface="Calibri"/>
                <a:sym typeface="Calibri"/>
              </a:rPr>
              <a:t>Transcriptomic Dynamics of Cork Oak in the months of April, June and July (Piñán </a:t>
            </a:r>
            <a:r>
              <a:rPr i="1" lang="pt-PT" sz="1800">
                <a:solidFill>
                  <a:schemeClr val="dk1"/>
                </a:solidFill>
                <a:latin typeface="Calibri"/>
                <a:ea typeface="Calibri"/>
                <a:cs typeface="Calibri"/>
                <a:sym typeface="Calibri"/>
              </a:rPr>
              <a:t>et al.</a:t>
            </a:r>
            <a:r>
              <a:rPr lang="pt-PT" sz="1800">
                <a:solidFill>
                  <a:schemeClr val="dk1"/>
                </a:solidFill>
                <a:latin typeface="Calibri"/>
                <a:ea typeface="Calibri"/>
                <a:cs typeface="Calibri"/>
                <a:sym typeface="Calibri"/>
              </a:rPr>
              <a:t>, 2021) </a:t>
            </a:r>
            <a:r>
              <a:rPr lang="pt-PT" sz="1800" u="sng">
                <a:solidFill>
                  <a:schemeClr val="dk1"/>
                </a:solidFill>
                <a:latin typeface="Calibri"/>
                <a:ea typeface="Calibri"/>
                <a:cs typeface="Calibri"/>
                <a:sym typeface="Calibri"/>
                <a:hlinkClick r:id="rId6">
                  <a:extLst>
                    <a:ext uri="{A12FA001-AC4F-418D-AE19-62706E023703}">
                      <ahyp:hlinkClr val="tx"/>
                    </a:ext>
                  </a:extLst>
                </a:hlinkClick>
              </a:rPr>
              <a:t>https://doi.org/10.1038%2Fs41598-021-90938-5</a:t>
            </a:r>
            <a:r>
              <a:rPr lang="pt-PT" sz="1800">
                <a:solidFill>
                  <a:schemeClr val="dk1"/>
                </a:solidFill>
                <a:latin typeface="Calibri"/>
                <a:ea typeface="Calibri"/>
                <a:cs typeface="Calibri"/>
                <a:sym typeface="Calibri"/>
              </a:rPr>
              <a:t>)</a:t>
            </a:r>
            <a:endParaRPr/>
          </a:p>
        </p:txBody>
      </p:sp>
      <p:sp>
        <p:nvSpPr>
          <p:cNvPr id="1018" name="Google Shape;1018;p128"/>
          <p:cNvSpPr txBox="1"/>
          <p:nvPr/>
        </p:nvSpPr>
        <p:spPr>
          <a:xfrm>
            <a:off x="308413" y="6178685"/>
            <a:ext cx="9159437"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pt-PT" sz="1800">
                <a:solidFill>
                  <a:schemeClr val="dk1"/>
                </a:solidFill>
                <a:latin typeface="Calibri"/>
                <a:ea typeface="Calibri"/>
                <a:cs typeface="Calibri"/>
                <a:sym typeface="Calibri"/>
              </a:rPr>
              <a:t>Differential expression of cell wall related genes</a:t>
            </a:r>
            <a:endParaRPr/>
          </a:p>
        </p:txBody>
      </p:sp>
      <p:pic>
        <p:nvPicPr>
          <p:cNvPr id="1019" name="Google Shape;1019;p128"/>
          <p:cNvPicPr preferRelativeResize="0"/>
          <p:nvPr/>
        </p:nvPicPr>
        <p:blipFill rotWithShape="1">
          <a:blip r:embed="rId7">
            <a:alphaModFix/>
          </a:blip>
          <a:srcRect b="0" l="0" r="0" t="0"/>
          <a:stretch/>
        </p:blipFill>
        <p:spPr>
          <a:xfrm>
            <a:off x="2682622" y="1489485"/>
            <a:ext cx="2366619" cy="3155492"/>
          </a:xfrm>
          <a:prstGeom prst="rect">
            <a:avLst/>
          </a:prstGeom>
          <a:noFill/>
          <a:ln>
            <a:noFill/>
          </a:ln>
        </p:spPr>
      </p:pic>
      <p:pic>
        <p:nvPicPr>
          <p:cNvPr id="1020" name="Google Shape;1020;p128"/>
          <p:cNvPicPr preferRelativeResize="0"/>
          <p:nvPr/>
        </p:nvPicPr>
        <p:blipFill rotWithShape="1">
          <a:blip r:embed="rId7">
            <a:alphaModFix/>
          </a:blip>
          <a:srcRect b="16703" l="38269" r="31947" t="68403"/>
          <a:stretch/>
        </p:blipFill>
        <p:spPr>
          <a:xfrm>
            <a:off x="7920365" y="3973201"/>
            <a:ext cx="1103676" cy="735858"/>
          </a:xfrm>
          <a:prstGeom prst="rect">
            <a:avLst/>
          </a:prstGeom>
          <a:noFill/>
          <a:ln>
            <a:noFill/>
          </a:ln>
        </p:spPr>
      </p:pic>
      <p:sp>
        <p:nvSpPr>
          <p:cNvPr id="1021" name="Google Shape;1021;p128"/>
          <p:cNvSpPr txBox="1"/>
          <p:nvPr/>
        </p:nvSpPr>
        <p:spPr>
          <a:xfrm>
            <a:off x="7992700" y="4693801"/>
            <a:ext cx="110367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600">
                <a:solidFill>
                  <a:schemeClr val="dk1"/>
                </a:solidFill>
                <a:latin typeface="Calibri"/>
                <a:ea typeface="Calibri"/>
                <a:cs typeface="Calibri"/>
                <a:sym typeface="Calibri"/>
              </a:rPr>
              <a:t>April</a:t>
            </a:r>
            <a:endParaRPr/>
          </a:p>
        </p:txBody>
      </p:sp>
      <p:sp>
        <p:nvSpPr>
          <p:cNvPr id="1022" name="Google Shape;1022;p128"/>
          <p:cNvSpPr txBox="1"/>
          <p:nvPr/>
        </p:nvSpPr>
        <p:spPr>
          <a:xfrm>
            <a:off x="8916012" y="4201228"/>
            <a:ext cx="110367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600">
                <a:solidFill>
                  <a:schemeClr val="dk1"/>
                </a:solidFill>
                <a:latin typeface="Calibri"/>
                <a:ea typeface="Calibri"/>
                <a:cs typeface="Calibri"/>
                <a:sym typeface="Calibri"/>
              </a:rPr>
              <a:t>vs</a:t>
            </a:r>
            <a:endParaRPr/>
          </a:p>
        </p:txBody>
      </p:sp>
      <p:sp>
        <p:nvSpPr>
          <p:cNvPr id="1023" name="Google Shape;1023;p128"/>
          <p:cNvSpPr txBox="1"/>
          <p:nvPr/>
        </p:nvSpPr>
        <p:spPr>
          <a:xfrm>
            <a:off x="9752303" y="4757241"/>
            <a:ext cx="110367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600">
                <a:solidFill>
                  <a:schemeClr val="dk1"/>
                </a:solidFill>
                <a:latin typeface="Calibri"/>
                <a:ea typeface="Calibri"/>
                <a:cs typeface="Calibri"/>
                <a:sym typeface="Calibri"/>
              </a:rPr>
              <a:t>July</a:t>
            </a:r>
            <a:endParaRPr/>
          </a:p>
        </p:txBody>
      </p:sp>
      <p:pic>
        <p:nvPicPr>
          <p:cNvPr id="1024" name="Google Shape;1024;p128"/>
          <p:cNvPicPr preferRelativeResize="0"/>
          <p:nvPr/>
        </p:nvPicPr>
        <p:blipFill rotWithShape="1">
          <a:blip r:embed="rId7">
            <a:alphaModFix/>
          </a:blip>
          <a:srcRect b="16703" l="38269" r="31947" t="68403"/>
          <a:stretch/>
        </p:blipFill>
        <p:spPr>
          <a:xfrm>
            <a:off x="9752302" y="4002576"/>
            <a:ext cx="1103676" cy="7358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129"/>
          <p:cNvSpPr txBox="1"/>
          <p:nvPr/>
        </p:nvSpPr>
        <p:spPr>
          <a:xfrm>
            <a:off x="3326294" y="136414"/>
            <a:ext cx="856753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Tasque Tasque</a:t>
            </a:r>
            <a:endParaRPr/>
          </a:p>
        </p:txBody>
      </p:sp>
      <p:sp>
        <p:nvSpPr>
          <p:cNvPr id="1031" name="Google Shape;1031;p129"/>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2</a:t>
            </a:r>
            <a:endParaRPr sz="1600">
              <a:solidFill>
                <a:schemeClr val="accent3"/>
              </a:solidFill>
              <a:latin typeface="Calibri"/>
              <a:ea typeface="Calibri"/>
              <a:cs typeface="Calibri"/>
              <a:sym typeface="Calibri"/>
            </a:endParaRPr>
          </a:p>
        </p:txBody>
      </p:sp>
      <p:sp>
        <p:nvSpPr>
          <p:cNvPr id="1032" name="Google Shape;1032;p129"/>
          <p:cNvSpPr txBox="1"/>
          <p:nvPr/>
        </p:nvSpPr>
        <p:spPr>
          <a:xfrm>
            <a:off x="1217987" y="143184"/>
            <a:ext cx="203349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Increasing</a:t>
            </a:r>
            <a:r>
              <a:rPr b="1" i="1" lang="pt-PT" sz="2800">
                <a:solidFill>
                  <a:schemeClr val="lt1"/>
                </a:solidFill>
                <a:latin typeface="Calibri"/>
                <a:ea typeface="Calibri"/>
                <a:cs typeface="Calibri"/>
                <a:sym typeface="Calibri"/>
              </a:rPr>
              <a:t> </a:t>
            </a:r>
            <a:endParaRPr/>
          </a:p>
        </p:txBody>
      </p:sp>
      <p:sp>
        <p:nvSpPr>
          <p:cNvPr id="1033" name="Google Shape;1033;p129"/>
          <p:cNvSpPr txBox="1"/>
          <p:nvPr/>
        </p:nvSpPr>
        <p:spPr>
          <a:xfrm>
            <a:off x="409054" y="2462233"/>
            <a:ext cx="11000400" cy="3786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400">
                <a:solidFill>
                  <a:schemeClr val="dk1"/>
                </a:solidFill>
                <a:latin typeface="Calibri"/>
                <a:ea typeface="Calibri"/>
                <a:cs typeface="Calibri"/>
                <a:sym typeface="Calibri"/>
              </a:rPr>
              <a:t>Task 1 – </a:t>
            </a:r>
            <a:r>
              <a:rPr b="1" lang="pt-PT" sz="2400">
                <a:solidFill>
                  <a:schemeClr val="dk1"/>
                </a:solidFill>
                <a:latin typeface="Calibri"/>
                <a:ea typeface="Calibri"/>
                <a:cs typeface="Calibri"/>
                <a:sym typeface="Calibri"/>
              </a:rPr>
              <a:t>Plant Data Annotation</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pt-PT" sz="2400">
                <a:solidFill>
                  <a:schemeClr val="dk1"/>
                </a:solidFill>
                <a:latin typeface="Calibri"/>
                <a:ea typeface="Calibri"/>
                <a:cs typeface="Calibri"/>
                <a:sym typeface="Calibri"/>
              </a:rPr>
              <a:t>Task 2 – </a:t>
            </a:r>
            <a:r>
              <a:rPr b="1" lang="pt-PT" sz="2400">
                <a:solidFill>
                  <a:schemeClr val="dk1"/>
                </a:solidFill>
                <a:latin typeface="Calibri"/>
                <a:ea typeface="Calibri"/>
                <a:cs typeface="Calibri"/>
                <a:sym typeface="Calibri"/>
              </a:rPr>
              <a:t>Metabolic Pathway Visualization</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lang="pt-PT" sz="2400">
                <a:solidFill>
                  <a:schemeClr val="dk1"/>
                </a:solidFill>
                <a:latin typeface="Calibri"/>
                <a:ea typeface="Calibri"/>
                <a:cs typeface="Calibri"/>
                <a:sym typeface="Calibri"/>
              </a:rPr>
              <a:t>Task 3 – </a:t>
            </a:r>
            <a:r>
              <a:rPr b="1" lang="pt-PT" sz="2400">
                <a:solidFill>
                  <a:schemeClr val="dk1"/>
                </a:solidFill>
                <a:latin typeface="Calibri"/>
                <a:ea typeface="Calibri"/>
                <a:cs typeface="Calibri"/>
                <a:sym typeface="Calibri"/>
              </a:rPr>
              <a:t>Ensembl Plants Query</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l">
              <a:spcBef>
                <a:spcPts val="0"/>
              </a:spcBef>
              <a:spcAft>
                <a:spcPts val="0"/>
              </a:spcAft>
              <a:buNone/>
            </a:pPr>
            <a:r>
              <a:rPr lang="pt-PT" sz="2400">
                <a:solidFill>
                  <a:schemeClr val="dk1"/>
                </a:solidFill>
                <a:latin typeface="Calibri"/>
                <a:ea typeface="Calibri"/>
                <a:cs typeface="Calibri"/>
                <a:sym typeface="Calibri"/>
              </a:rPr>
              <a:t>Task 4 – </a:t>
            </a:r>
            <a:r>
              <a:rPr b="1" lang="pt-PT" sz="2400">
                <a:solidFill>
                  <a:schemeClr val="dk1"/>
                </a:solidFill>
                <a:latin typeface="Calibri"/>
                <a:ea typeface="Calibri"/>
                <a:cs typeface="Calibri"/>
                <a:sym typeface="Calibri"/>
              </a:rPr>
              <a:t>Dynamic Network Visualization</a:t>
            </a:r>
            <a:endParaRPr/>
          </a:p>
        </p:txBody>
      </p:sp>
      <p:sp>
        <p:nvSpPr>
          <p:cNvPr id="1034" name="Google Shape;1034;p129"/>
          <p:cNvSpPr txBox="1"/>
          <p:nvPr/>
        </p:nvSpPr>
        <p:spPr>
          <a:xfrm>
            <a:off x="409054" y="1298885"/>
            <a:ext cx="4036291"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400">
                <a:solidFill>
                  <a:schemeClr val="dk1"/>
                </a:solidFill>
                <a:latin typeface="Calibri"/>
                <a:ea typeface="Calibri"/>
                <a:cs typeface="Calibri"/>
                <a:sym typeface="Calibri"/>
              </a:rPr>
              <a:t>Use Case provided online: </a:t>
            </a:r>
            <a:endParaRPr sz="2400">
              <a:solidFill>
                <a:schemeClr val="dk1"/>
              </a:solidFill>
              <a:latin typeface="Calibri"/>
              <a:ea typeface="Calibri"/>
              <a:cs typeface="Calibri"/>
              <a:sym typeface="Calibri"/>
            </a:endParaRPr>
          </a:p>
        </p:txBody>
      </p:sp>
      <p:sp>
        <p:nvSpPr>
          <p:cNvPr id="1035" name="Google Shape;1035;p129"/>
          <p:cNvSpPr txBox="1"/>
          <p:nvPr/>
        </p:nvSpPr>
        <p:spPr>
          <a:xfrm>
            <a:off x="3948589" y="1298885"/>
            <a:ext cx="725516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400" u="sng">
                <a:solidFill>
                  <a:schemeClr val="dk1"/>
                </a:solidFill>
                <a:latin typeface="Calibri"/>
                <a:ea typeface="Calibri"/>
                <a:cs typeface="Calibri"/>
                <a:sym typeface="Calibri"/>
                <a:hlinkClick r:id="rId3">
                  <a:extLst>
                    <a:ext uri="{A12FA001-AC4F-418D-AE19-62706E023703}">
                      <ahyp:hlinkClr val="tx"/>
                    </a:ext>
                  </a:extLst>
                </a:hlinkClick>
              </a:rPr>
              <a:t>https://corkoak-usecase.readthedocs.io/en/latest/</a:t>
            </a:r>
            <a:endParaRPr sz="2400">
              <a:solidFill>
                <a:schemeClr val="dk1"/>
              </a:solidFill>
              <a:latin typeface="Calibri"/>
              <a:ea typeface="Calibri"/>
              <a:cs typeface="Calibri"/>
              <a:sym typeface="Calibri"/>
            </a:endParaRPr>
          </a:p>
        </p:txBody>
      </p:sp>
      <p:pic>
        <p:nvPicPr>
          <p:cNvPr id="1036" name="Google Shape;1036;p129"/>
          <p:cNvPicPr preferRelativeResize="0"/>
          <p:nvPr/>
        </p:nvPicPr>
        <p:blipFill rotWithShape="1">
          <a:blip r:embed="rId4">
            <a:alphaModFix/>
          </a:blip>
          <a:srcRect b="-12628" l="0" r="5796" t="0"/>
          <a:stretch/>
        </p:blipFill>
        <p:spPr>
          <a:xfrm>
            <a:off x="4457220" y="4657430"/>
            <a:ext cx="2317545" cy="488412"/>
          </a:xfrm>
          <a:prstGeom prst="rect">
            <a:avLst/>
          </a:prstGeom>
          <a:noFill/>
          <a:ln>
            <a:noFill/>
          </a:ln>
        </p:spPr>
      </p:pic>
      <p:pic>
        <p:nvPicPr>
          <p:cNvPr id="1037" name="Google Shape;1037;p129"/>
          <p:cNvPicPr preferRelativeResize="0"/>
          <p:nvPr/>
        </p:nvPicPr>
        <p:blipFill rotWithShape="1">
          <a:blip r:embed="rId5">
            <a:alphaModFix/>
          </a:blip>
          <a:srcRect b="0" l="0" r="0" t="0"/>
          <a:stretch/>
        </p:blipFill>
        <p:spPr>
          <a:xfrm>
            <a:off x="5468549" y="5495757"/>
            <a:ext cx="1979961" cy="752128"/>
          </a:xfrm>
          <a:prstGeom prst="rect">
            <a:avLst/>
          </a:prstGeom>
          <a:noFill/>
          <a:ln>
            <a:noFill/>
          </a:ln>
        </p:spPr>
      </p:pic>
      <p:grpSp>
        <p:nvGrpSpPr>
          <p:cNvPr id="1038" name="Google Shape;1038;p129"/>
          <p:cNvGrpSpPr/>
          <p:nvPr/>
        </p:nvGrpSpPr>
        <p:grpSpPr>
          <a:xfrm>
            <a:off x="1" y="-4380"/>
            <a:ext cx="12191999" cy="813965"/>
            <a:chOff x="1" y="5533710"/>
            <a:chExt cx="12191999" cy="1058687"/>
          </a:xfrm>
        </p:grpSpPr>
        <p:pic>
          <p:nvPicPr>
            <p:cNvPr id="1039" name="Google Shape;1039;p129"/>
            <p:cNvPicPr preferRelativeResize="0"/>
            <p:nvPr/>
          </p:nvPicPr>
          <p:blipFill rotWithShape="1">
            <a:blip r:embed="rId6">
              <a:alphaModFix/>
            </a:blip>
            <a:srcRect b="15745" l="0" r="0" t="0"/>
            <a:stretch/>
          </p:blipFill>
          <p:spPr>
            <a:xfrm>
              <a:off x="1" y="5539411"/>
              <a:ext cx="1217988" cy="1052986"/>
            </a:xfrm>
            <a:prstGeom prst="rect">
              <a:avLst/>
            </a:prstGeom>
            <a:noFill/>
            <a:ln>
              <a:noFill/>
            </a:ln>
          </p:spPr>
        </p:pic>
        <p:sp>
          <p:nvSpPr>
            <p:cNvPr id="1040" name="Google Shape;1040;p129"/>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41" name="Google Shape;1041;p129"/>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42" name="Google Shape;1042;p129"/>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sp>
        <p:nvSpPr>
          <p:cNvPr id="1043" name="Google Shape;1043;p129"/>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Task Overview</a:t>
            </a:r>
            <a:endParaRPr/>
          </a:p>
        </p:txBody>
      </p:sp>
      <p:pic>
        <p:nvPicPr>
          <p:cNvPr id="1044" name="Google Shape;1044;p129"/>
          <p:cNvPicPr preferRelativeResize="0"/>
          <p:nvPr/>
        </p:nvPicPr>
        <p:blipFill rotWithShape="1">
          <a:blip r:embed="rId7">
            <a:alphaModFix/>
          </a:blip>
          <a:srcRect b="0" l="0" r="0" t="0"/>
          <a:stretch/>
        </p:blipFill>
        <p:spPr>
          <a:xfrm>
            <a:off x="5805072" y="3381879"/>
            <a:ext cx="1915636" cy="867299"/>
          </a:xfrm>
          <a:prstGeom prst="rect">
            <a:avLst/>
          </a:prstGeom>
          <a:noFill/>
          <a:ln>
            <a:noFill/>
          </a:ln>
        </p:spPr>
      </p:pic>
      <p:pic>
        <p:nvPicPr>
          <p:cNvPr id="1045" name="Google Shape;1045;p129"/>
          <p:cNvPicPr preferRelativeResize="0"/>
          <p:nvPr/>
        </p:nvPicPr>
        <p:blipFill rotWithShape="1">
          <a:blip r:embed="rId8">
            <a:alphaModFix/>
          </a:blip>
          <a:srcRect b="0" l="0" r="0" t="0"/>
          <a:stretch/>
        </p:blipFill>
        <p:spPr>
          <a:xfrm>
            <a:off x="4552827" y="2327978"/>
            <a:ext cx="2083722" cy="70714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grpSp>
        <p:nvGrpSpPr>
          <p:cNvPr id="1051" name="Google Shape;1051;p130"/>
          <p:cNvGrpSpPr/>
          <p:nvPr/>
        </p:nvGrpSpPr>
        <p:grpSpPr>
          <a:xfrm>
            <a:off x="1" y="-4380"/>
            <a:ext cx="12191999" cy="813965"/>
            <a:chOff x="1" y="5533710"/>
            <a:chExt cx="12191999" cy="1058687"/>
          </a:xfrm>
        </p:grpSpPr>
        <p:pic>
          <p:nvPicPr>
            <p:cNvPr id="1052" name="Google Shape;1052;p130"/>
            <p:cNvPicPr preferRelativeResize="0"/>
            <p:nvPr/>
          </p:nvPicPr>
          <p:blipFill rotWithShape="1">
            <a:blip r:embed="rId3">
              <a:alphaModFix/>
            </a:blip>
            <a:srcRect b="15745" l="0" r="0" t="0"/>
            <a:stretch/>
          </p:blipFill>
          <p:spPr>
            <a:xfrm>
              <a:off x="1" y="5539411"/>
              <a:ext cx="1217988" cy="1052986"/>
            </a:xfrm>
            <a:prstGeom prst="rect">
              <a:avLst/>
            </a:prstGeom>
            <a:noFill/>
            <a:ln>
              <a:noFill/>
            </a:ln>
          </p:spPr>
        </p:pic>
        <p:sp>
          <p:nvSpPr>
            <p:cNvPr id="1053" name="Google Shape;1053;p130"/>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54" name="Google Shape;1054;p130"/>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55" name="Google Shape;1055;p130"/>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Task 1 – Plant Data Annotation</a:t>
            </a:r>
            <a:endParaRPr b="1" sz="2800">
              <a:solidFill>
                <a:schemeClr val="lt1"/>
              </a:solidFill>
              <a:latin typeface="Calibri"/>
              <a:ea typeface="Calibri"/>
              <a:cs typeface="Calibri"/>
              <a:sym typeface="Calibri"/>
            </a:endParaRPr>
          </a:p>
        </p:txBody>
      </p:sp>
      <p:sp>
        <p:nvSpPr>
          <p:cNvPr id="1056" name="Google Shape;1056;p130"/>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3</a:t>
            </a:r>
            <a:endParaRPr sz="1600">
              <a:solidFill>
                <a:schemeClr val="accent3"/>
              </a:solidFill>
              <a:latin typeface="Calibri"/>
              <a:ea typeface="Calibri"/>
              <a:cs typeface="Calibri"/>
              <a:sym typeface="Calibri"/>
            </a:endParaRPr>
          </a:p>
        </p:txBody>
      </p:sp>
      <p:sp>
        <p:nvSpPr>
          <p:cNvPr id="1057" name="Google Shape;1057;p130"/>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pic>
        <p:nvPicPr>
          <p:cNvPr descr="A close-up of a text&#10;&#10;Description automatically generated" id="1058" name="Google Shape;1058;p130"/>
          <p:cNvPicPr preferRelativeResize="0"/>
          <p:nvPr/>
        </p:nvPicPr>
        <p:blipFill rotWithShape="1">
          <a:blip r:embed="rId4">
            <a:alphaModFix/>
          </a:blip>
          <a:srcRect b="0" l="0" r="0" t="0"/>
          <a:stretch/>
        </p:blipFill>
        <p:spPr>
          <a:xfrm>
            <a:off x="3724894" y="3933503"/>
            <a:ext cx="7501849" cy="2712097"/>
          </a:xfrm>
          <a:prstGeom prst="rect">
            <a:avLst/>
          </a:prstGeom>
          <a:noFill/>
          <a:ln>
            <a:noFill/>
          </a:ln>
        </p:spPr>
      </p:pic>
      <p:sp>
        <p:nvSpPr>
          <p:cNvPr id="1059" name="Google Shape;1059;p130"/>
          <p:cNvSpPr txBox="1"/>
          <p:nvPr/>
        </p:nvSpPr>
        <p:spPr>
          <a:xfrm>
            <a:off x="3724894" y="3477582"/>
            <a:ext cx="8525393" cy="369332"/>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pt-PT" sz="1800">
                <a:solidFill>
                  <a:schemeClr val="dk1"/>
                </a:solidFill>
                <a:latin typeface="Calibri"/>
                <a:ea typeface="Calibri"/>
                <a:cs typeface="Calibri"/>
                <a:sym typeface="Calibri"/>
              </a:rPr>
              <a:t>FASTA File with Cork Oak sequences</a:t>
            </a:r>
            <a:endParaRPr sz="1800">
              <a:solidFill>
                <a:schemeClr val="dk1"/>
              </a:solidFill>
              <a:latin typeface="Calibri"/>
              <a:ea typeface="Calibri"/>
              <a:cs typeface="Calibri"/>
              <a:sym typeface="Calibri"/>
            </a:endParaRPr>
          </a:p>
        </p:txBody>
      </p:sp>
      <p:sp>
        <p:nvSpPr>
          <p:cNvPr id="1060" name="Google Shape;1060;p130"/>
          <p:cNvSpPr txBox="1"/>
          <p:nvPr/>
        </p:nvSpPr>
        <p:spPr>
          <a:xfrm>
            <a:off x="3724894" y="1492392"/>
            <a:ext cx="676101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000">
                <a:solidFill>
                  <a:schemeClr val="dk1"/>
                </a:solidFill>
                <a:latin typeface="Calibri"/>
                <a:ea typeface="Calibri"/>
                <a:cs typeface="Calibri"/>
                <a:sym typeface="Calibri"/>
              </a:rPr>
              <a:t>Goal</a:t>
            </a:r>
            <a:r>
              <a:rPr lang="pt-PT" sz="2000">
                <a:solidFill>
                  <a:schemeClr val="dk1"/>
                </a:solidFill>
                <a:latin typeface="Calibri"/>
                <a:ea typeface="Calibri"/>
                <a:cs typeface="Calibri"/>
                <a:sym typeface="Calibri"/>
              </a:rPr>
              <a:t> – Functional annotation of the reference genome</a:t>
            </a:r>
            <a:endParaRPr sz="2000">
              <a:solidFill>
                <a:schemeClr val="dk1"/>
              </a:solidFill>
              <a:latin typeface="Calibri"/>
              <a:ea typeface="Calibri"/>
              <a:cs typeface="Calibri"/>
              <a:sym typeface="Calibri"/>
            </a:endParaRPr>
          </a:p>
        </p:txBody>
      </p:sp>
      <p:pic>
        <p:nvPicPr>
          <p:cNvPr id="1061" name="Google Shape;1061;p130"/>
          <p:cNvPicPr preferRelativeResize="0"/>
          <p:nvPr/>
        </p:nvPicPr>
        <p:blipFill rotWithShape="1">
          <a:blip r:embed="rId5">
            <a:alphaModFix/>
          </a:blip>
          <a:srcRect b="0" l="0" r="0" t="0"/>
          <a:stretch/>
        </p:blipFill>
        <p:spPr>
          <a:xfrm>
            <a:off x="5898139" y="2061833"/>
            <a:ext cx="2189778" cy="743138"/>
          </a:xfrm>
          <a:prstGeom prst="rect">
            <a:avLst/>
          </a:prstGeom>
          <a:noFill/>
          <a:ln>
            <a:noFill/>
          </a:ln>
        </p:spPr>
      </p:pic>
      <p:sp>
        <p:nvSpPr>
          <p:cNvPr id="1062" name="Google Shape;1062;p130"/>
          <p:cNvSpPr txBox="1"/>
          <p:nvPr/>
        </p:nvSpPr>
        <p:spPr>
          <a:xfrm>
            <a:off x="3629931" y="3108250"/>
            <a:ext cx="8257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a:solidFill>
                  <a:schemeClr val="dk1"/>
                </a:solidFill>
                <a:latin typeface="Calibri"/>
                <a:ea typeface="Calibri"/>
                <a:cs typeface="Calibri"/>
                <a:sym typeface="Calibri"/>
              </a:rPr>
              <a:t>Input:</a:t>
            </a:r>
            <a:endParaRPr/>
          </a:p>
        </p:txBody>
      </p:sp>
      <p:sp>
        <p:nvSpPr>
          <p:cNvPr id="1063" name="Google Shape;1063;p130"/>
          <p:cNvSpPr txBox="1"/>
          <p:nvPr/>
        </p:nvSpPr>
        <p:spPr>
          <a:xfrm>
            <a:off x="247149" y="1293913"/>
            <a:ext cx="3178111" cy="255454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Non-model woody plant</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Incomplete/absent functional annotation</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Orthology analysis to infer gene/protein function</a:t>
            </a:r>
            <a:endParaRPr/>
          </a:p>
          <a:p>
            <a:pPr indent="-184150" lvl="0" marL="285750" marR="0" rtl="0" algn="l">
              <a:spcBef>
                <a:spcPts val="0"/>
              </a:spcBef>
              <a:spcAft>
                <a:spcPts val="0"/>
              </a:spcAft>
              <a:buClr>
                <a:schemeClr val="dk1"/>
              </a:buClr>
              <a:buSzPts val="1600"/>
              <a:buFont typeface="Arial"/>
              <a:buNone/>
            </a:pPr>
            <a:r>
              <a:t/>
            </a:r>
            <a:endParaRPr sz="16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Retrieve MapMan Ontology annotations</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id="1069" name="Google Shape;1069;p131"/>
          <p:cNvPicPr preferRelativeResize="0"/>
          <p:nvPr/>
        </p:nvPicPr>
        <p:blipFill rotWithShape="1">
          <a:blip r:embed="rId3">
            <a:alphaModFix/>
          </a:blip>
          <a:srcRect b="0" l="0" r="0" t="0"/>
          <a:stretch/>
        </p:blipFill>
        <p:spPr>
          <a:xfrm>
            <a:off x="158042" y="2526304"/>
            <a:ext cx="4462263" cy="1701230"/>
          </a:xfrm>
          <a:prstGeom prst="rect">
            <a:avLst/>
          </a:prstGeom>
          <a:noFill/>
          <a:ln>
            <a:noFill/>
          </a:ln>
        </p:spPr>
      </p:pic>
      <p:sp>
        <p:nvSpPr>
          <p:cNvPr id="1070" name="Google Shape;1070;p131"/>
          <p:cNvSpPr/>
          <p:nvPr/>
        </p:nvSpPr>
        <p:spPr>
          <a:xfrm>
            <a:off x="4885151" y="3551287"/>
            <a:ext cx="2933235" cy="1904682"/>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71" name="Google Shape;1071;p131"/>
          <p:cNvGrpSpPr/>
          <p:nvPr/>
        </p:nvGrpSpPr>
        <p:grpSpPr>
          <a:xfrm>
            <a:off x="1" y="-4380"/>
            <a:ext cx="12191999" cy="813965"/>
            <a:chOff x="1" y="5533710"/>
            <a:chExt cx="12191999" cy="1058687"/>
          </a:xfrm>
        </p:grpSpPr>
        <p:pic>
          <p:nvPicPr>
            <p:cNvPr id="1072" name="Google Shape;1072;p131"/>
            <p:cNvPicPr preferRelativeResize="0"/>
            <p:nvPr/>
          </p:nvPicPr>
          <p:blipFill rotWithShape="1">
            <a:blip r:embed="rId4">
              <a:alphaModFix/>
            </a:blip>
            <a:srcRect b="15745" l="0" r="0" t="0"/>
            <a:stretch/>
          </p:blipFill>
          <p:spPr>
            <a:xfrm>
              <a:off x="1" y="5539411"/>
              <a:ext cx="1217988" cy="1052986"/>
            </a:xfrm>
            <a:prstGeom prst="rect">
              <a:avLst/>
            </a:prstGeom>
            <a:noFill/>
            <a:ln>
              <a:noFill/>
            </a:ln>
          </p:spPr>
        </p:pic>
        <p:sp>
          <p:nvSpPr>
            <p:cNvPr id="1073" name="Google Shape;1073;p131"/>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74" name="Google Shape;1074;p131"/>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75" name="Google Shape;1075;p131"/>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Task 2 – Metabolic Pathway Visualization</a:t>
            </a:r>
            <a:endParaRPr/>
          </a:p>
        </p:txBody>
      </p:sp>
      <p:sp>
        <p:nvSpPr>
          <p:cNvPr id="1076" name="Google Shape;1076;p131"/>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4</a:t>
            </a:r>
            <a:endParaRPr sz="1600">
              <a:solidFill>
                <a:schemeClr val="accent3"/>
              </a:solidFill>
              <a:latin typeface="Calibri"/>
              <a:ea typeface="Calibri"/>
              <a:cs typeface="Calibri"/>
              <a:sym typeface="Calibri"/>
            </a:endParaRPr>
          </a:p>
        </p:txBody>
      </p:sp>
      <p:sp>
        <p:nvSpPr>
          <p:cNvPr id="1077" name="Google Shape;1077;p131"/>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graphicFrame>
        <p:nvGraphicFramePr>
          <p:cNvPr id="1078" name="Google Shape;1078;p131"/>
          <p:cNvGraphicFramePr/>
          <p:nvPr/>
        </p:nvGraphicFramePr>
        <p:xfrm>
          <a:off x="9030780" y="2611523"/>
          <a:ext cx="3000000" cy="3000000"/>
        </p:xfrm>
        <a:graphic>
          <a:graphicData uri="http://schemas.openxmlformats.org/drawingml/2006/table">
            <a:tbl>
              <a:tblPr>
                <a:noFill/>
                <a:tableStyleId>{48873C8D-EFBD-46F1-A50B-D7DF9394F82B}</a:tableStyleId>
              </a:tblPr>
              <a:tblGrid>
                <a:gridCol w="1151425"/>
                <a:gridCol w="1222275"/>
              </a:tblGrid>
              <a:tr h="474850">
                <a:tc>
                  <a:txBody>
                    <a:bodyPr/>
                    <a:lstStyle/>
                    <a:p>
                      <a:pPr indent="0" lvl="0" marL="0" marR="0" rtl="0" algn="ctr">
                        <a:spcBef>
                          <a:spcPts val="0"/>
                        </a:spcBef>
                        <a:spcAft>
                          <a:spcPts val="0"/>
                        </a:spcAft>
                        <a:buNone/>
                      </a:pPr>
                      <a:r>
                        <a:rPr b="1" lang="pt-PT" sz="1400" u="none" cap="none" strike="noStrike"/>
                        <a:t>Gene</a:t>
                      </a:r>
                      <a:endParaRPr b="1"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400" u="none" cap="none" strike="noStrike"/>
                        <a:t>Log2FC</a:t>
                      </a:r>
                      <a:endParaRPr b="1"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solidFill>
                      <a:srgbClr val="A8D08C"/>
                    </a:solidFill>
                  </a:tcPr>
                </a:tc>
              </a:tr>
              <a:tr h="253250">
                <a:tc>
                  <a:txBody>
                    <a:bodyPr/>
                    <a:lstStyle/>
                    <a:p>
                      <a:pPr indent="0" lvl="0" marL="0" marR="0" rtl="0" algn="ctr">
                        <a:spcBef>
                          <a:spcPts val="0"/>
                        </a:spcBef>
                        <a:spcAft>
                          <a:spcPts val="0"/>
                        </a:spcAft>
                        <a:buNone/>
                      </a:pPr>
                      <a:r>
                        <a:rPr lang="pt-PT" sz="1400" u="none" cap="none" strike="noStrike"/>
                        <a:t>CFP56_23532</a:t>
                      </a:r>
                      <a:endParaRPr b="0"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400" u="none" cap="none" strike="noStrike"/>
                        <a:t>1.998</a:t>
                      </a:r>
                      <a:endParaRPr b="0"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53250">
                <a:tc>
                  <a:txBody>
                    <a:bodyPr/>
                    <a:lstStyle/>
                    <a:p>
                      <a:pPr indent="0" lvl="0" marL="0" marR="0" rtl="0" algn="ctr">
                        <a:spcBef>
                          <a:spcPts val="0"/>
                        </a:spcBef>
                        <a:spcAft>
                          <a:spcPts val="0"/>
                        </a:spcAft>
                        <a:buNone/>
                      </a:pPr>
                      <a:r>
                        <a:rPr lang="pt-PT" sz="1400" u="none" cap="none" strike="noStrike"/>
                        <a:t>CFP56_24732</a:t>
                      </a:r>
                      <a:endParaRPr b="0"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400" u="none" cap="none" strike="noStrike"/>
                        <a:t>1.376</a:t>
                      </a:r>
                      <a:endParaRPr b="0"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53250">
                <a:tc>
                  <a:txBody>
                    <a:bodyPr/>
                    <a:lstStyle/>
                    <a:p>
                      <a:pPr indent="0" lvl="0" marL="0" marR="0" rtl="0" algn="ctr">
                        <a:spcBef>
                          <a:spcPts val="0"/>
                        </a:spcBef>
                        <a:spcAft>
                          <a:spcPts val="0"/>
                        </a:spcAft>
                        <a:buNone/>
                      </a:pPr>
                      <a:r>
                        <a:rPr lang="pt-PT" sz="1400" u="none" cap="none" strike="noStrike"/>
                        <a:t>CFP56_18234</a:t>
                      </a:r>
                      <a:endParaRPr b="0"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400" u="none" cap="none" strike="noStrike"/>
                        <a:t>2.052</a:t>
                      </a:r>
                      <a:endParaRPr b="0"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53250">
                <a:tc>
                  <a:txBody>
                    <a:bodyPr/>
                    <a:lstStyle/>
                    <a:p>
                      <a:pPr indent="0" lvl="0" marL="0" marR="0" rtl="0" algn="ctr">
                        <a:spcBef>
                          <a:spcPts val="0"/>
                        </a:spcBef>
                        <a:spcAft>
                          <a:spcPts val="0"/>
                        </a:spcAft>
                        <a:buNone/>
                      </a:pPr>
                      <a:r>
                        <a:rPr lang="pt-PT" sz="1400" u="none" cap="none" strike="noStrike"/>
                        <a:t>CFP56_15101</a:t>
                      </a:r>
                      <a:endParaRPr b="0"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400" u="none" cap="none" strike="noStrike"/>
                        <a:t>2.543</a:t>
                      </a:r>
                      <a:endParaRPr b="0"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53250">
                <a:tc>
                  <a:txBody>
                    <a:bodyPr/>
                    <a:lstStyle/>
                    <a:p>
                      <a:pPr indent="0" lvl="0" marL="0" marR="0" rtl="0" algn="ctr">
                        <a:spcBef>
                          <a:spcPts val="0"/>
                        </a:spcBef>
                        <a:spcAft>
                          <a:spcPts val="0"/>
                        </a:spcAft>
                        <a:buNone/>
                      </a:pPr>
                      <a:r>
                        <a:rPr lang="pt-PT" sz="1400" u="none" cap="none" strike="noStrike"/>
                        <a:t>CFP56_24670</a:t>
                      </a:r>
                      <a:endParaRPr b="0"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400" u="none" cap="none" strike="noStrike"/>
                        <a:t>1.104</a:t>
                      </a:r>
                      <a:endParaRPr b="0"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53250">
                <a:tc>
                  <a:txBody>
                    <a:bodyPr/>
                    <a:lstStyle/>
                    <a:p>
                      <a:pPr indent="0" lvl="0" marL="0" marR="0" rtl="0" algn="ctr">
                        <a:spcBef>
                          <a:spcPts val="0"/>
                        </a:spcBef>
                        <a:spcAft>
                          <a:spcPts val="0"/>
                        </a:spcAft>
                        <a:buNone/>
                      </a:pPr>
                      <a:r>
                        <a:rPr lang="pt-PT" sz="1400" u="none" cap="none" strike="noStrike"/>
                        <a:t>CFP56_55251</a:t>
                      </a:r>
                      <a:endParaRPr b="0"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400" u="none" cap="none" strike="noStrike"/>
                        <a:t>2.290</a:t>
                      </a:r>
                      <a:endParaRPr b="0"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53250">
                <a:tc>
                  <a:txBody>
                    <a:bodyPr/>
                    <a:lstStyle/>
                    <a:p>
                      <a:pPr indent="0" lvl="0" marL="0" marR="0" rtl="0" algn="ctr">
                        <a:spcBef>
                          <a:spcPts val="0"/>
                        </a:spcBef>
                        <a:spcAft>
                          <a:spcPts val="0"/>
                        </a:spcAft>
                        <a:buNone/>
                      </a:pPr>
                      <a:r>
                        <a:rPr b="0" i="0" lang="pt-PT"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pt-PT"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lnB cap="flat" cmpd="sng" w="9525">
                      <a:solidFill>
                        <a:srgbClr val="000000">
                          <a:alpha val="0"/>
                        </a:srgbClr>
                      </a:solidFill>
                      <a:prstDash val="solid"/>
                      <a:round/>
                      <a:headEnd len="sm" w="sm" type="none"/>
                      <a:tailEnd len="sm" w="sm" type="none"/>
                    </a:lnB>
                  </a:tcPr>
                </a:tc>
              </a:tr>
            </a:tbl>
          </a:graphicData>
        </a:graphic>
      </p:graphicFrame>
      <p:sp>
        <p:nvSpPr>
          <p:cNvPr id="1079" name="Google Shape;1079;p131"/>
          <p:cNvSpPr txBox="1"/>
          <p:nvPr/>
        </p:nvSpPr>
        <p:spPr>
          <a:xfrm>
            <a:off x="9226498" y="4932749"/>
            <a:ext cx="1982245"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400">
                <a:solidFill>
                  <a:schemeClr val="dk1"/>
                </a:solidFill>
                <a:latin typeface="Calibri"/>
                <a:ea typeface="Calibri"/>
                <a:cs typeface="Calibri"/>
                <a:sym typeface="Calibri"/>
              </a:rPr>
              <a:t>Log</a:t>
            </a:r>
            <a:r>
              <a:rPr baseline="-25000" lang="pt-PT" sz="1400">
                <a:solidFill>
                  <a:schemeClr val="dk1"/>
                </a:solidFill>
                <a:latin typeface="Calibri"/>
                <a:ea typeface="Calibri"/>
                <a:cs typeface="Calibri"/>
                <a:sym typeface="Calibri"/>
              </a:rPr>
              <a:t>2</a:t>
            </a:r>
            <a:r>
              <a:rPr lang="pt-PT" sz="1400">
                <a:solidFill>
                  <a:schemeClr val="dk1"/>
                </a:solidFill>
                <a:latin typeface="Calibri"/>
                <a:ea typeface="Calibri"/>
                <a:cs typeface="Calibri"/>
                <a:sym typeface="Calibri"/>
              </a:rPr>
              <a:t> Fold Change between April and July</a:t>
            </a:r>
            <a:endParaRPr/>
          </a:p>
        </p:txBody>
      </p:sp>
      <p:sp>
        <p:nvSpPr>
          <p:cNvPr id="1080" name="Google Shape;1080;p131"/>
          <p:cNvSpPr txBox="1"/>
          <p:nvPr/>
        </p:nvSpPr>
        <p:spPr>
          <a:xfrm>
            <a:off x="1333892" y="1168027"/>
            <a:ext cx="11403116"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1800">
                <a:solidFill>
                  <a:schemeClr val="dk1"/>
                </a:solidFill>
                <a:latin typeface="Calibri"/>
                <a:ea typeface="Calibri"/>
                <a:cs typeface="Calibri"/>
                <a:sym typeface="Calibri"/>
              </a:rPr>
              <a:t>Goal</a:t>
            </a:r>
            <a:r>
              <a:rPr lang="pt-PT" sz="1800">
                <a:solidFill>
                  <a:schemeClr val="dk1"/>
                </a:solidFill>
                <a:latin typeface="Calibri"/>
                <a:ea typeface="Calibri"/>
                <a:cs typeface="Calibri"/>
                <a:sym typeface="Calibri"/>
              </a:rPr>
              <a:t> - Explore how specific metabolic pathways are being regulated based on the DEGs list </a:t>
            </a:r>
            <a:endParaRPr sz="1800">
              <a:solidFill>
                <a:schemeClr val="dk1"/>
              </a:solidFill>
              <a:latin typeface="Calibri"/>
              <a:ea typeface="Calibri"/>
              <a:cs typeface="Calibri"/>
              <a:sym typeface="Calibri"/>
            </a:endParaRPr>
          </a:p>
        </p:txBody>
      </p:sp>
      <p:sp>
        <p:nvSpPr>
          <p:cNvPr id="1081" name="Google Shape;1081;p131"/>
          <p:cNvSpPr txBox="1"/>
          <p:nvPr/>
        </p:nvSpPr>
        <p:spPr>
          <a:xfrm>
            <a:off x="4736288" y="3122047"/>
            <a:ext cx="31467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2. Metabolic pathway</a:t>
            </a:r>
            <a:endParaRPr sz="1800">
              <a:solidFill>
                <a:schemeClr val="dk1"/>
              </a:solidFill>
              <a:latin typeface="Calibri"/>
              <a:ea typeface="Calibri"/>
              <a:cs typeface="Calibri"/>
              <a:sym typeface="Calibri"/>
            </a:endParaRPr>
          </a:p>
        </p:txBody>
      </p:sp>
      <p:sp>
        <p:nvSpPr>
          <p:cNvPr id="1082" name="Google Shape;1082;p131"/>
          <p:cNvSpPr txBox="1"/>
          <p:nvPr/>
        </p:nvSpPr>
        <p:spPr>
          <a:xfrm>
            <a:off x="158042" y="2149974"/>
            <a:ext cx="302948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1. Mercator annotation results</a:t>
            </a:r>
            <a:endParaRPr sz="1800">
              <a:solidFill>
                <a:schemeClr val="dk1"/>
              </a:solidFill>
              <a:latin typeface="Calibri"/>
              <a:ea typeface="Calibri"/>
              <a:cs typeface="Calibri"/>
              <a:sym typeface="Calibri"/>
            </a:endParaRPr>
          </a:p>
        </p:txBody>
      </p:sp>
      <p:sp>
        <p:nvSpPr>
          <p:cNvPr id="1083" name="Google Shape;1083;p131"/>
          <p:cNvSpPr txBox="1"/>
          <p:nvPr/>
        </p:nvSpPr>
        <p:spPr>
          <a:xfrm>
            <a:off x="158042" y="1919632"/>
            <a:ext cx="1788090"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dk1"/>
                </a:solidFill>
                <a:latin typeface="Calibri"/>
                <a:ea typeface="Calibri"/>
                <a:cs typeface="Calibri"/>
                <a:sym typeface="Calibri"/>
              </a:rPr>
              <a:t>Inputs:</a:t>
            </a:r>
            <a:endParaRPr sz="1600">
              <a:solidFill>
                <a:schemeClr val="dk1"/>
              </a:solidFill>
              <a:latin typeface="Calibri"/>
              <a:ea typeface="Calibri"/>
              <a:cs typeface="Calibri"/>
              <a:sym typeface="Calibri"/>
            </a:endParaRPr>
          </a:p>
        </p:txBody>
      </p:sp>
      <p:sp>
        <p:nvSpPr>
          <p:cNvPr id="1084" name="Google Shape;1084;p131"/>
          <p:cNvSpPr txBox="1"/>
          <p:nvPr/>
        </p:nvSpPr>
        <p:spPr>
          <a:xfrm>
            <a:off x="8650509" y="2149974"/>
            <a:ext cx="314675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3. Experimental data</a:t>
            </a:r>
            <a:endParaRPr sz="1800">
              <a:solidFill>
                <a:schemeClr val="dk1"/>
              </a:solidFill>
              <a:latin typeface="Calibri"/>
              <a:ea typeface="Calibri"/>
              <a:cs typeface="Calibri"/>
              <a:sym typeface="Calibri"/>
            </a:endParaRPr>
          </a:p>
        </p:txBody>
      </p:sp>
      <p:pic>
        <p:nvPicPr>
          <p:cNvPr id="1085" name="Google Shape;1085;p131"/>
          <p:cNvPicPr preferRelativeResize="0"/>
          <p:nvPr/>
        </p:nvPicPr>
        <p:blipFill rotWithShape="1">
          <a:blip r:embed="rId5">
            <a:alphaModFix/>
          </a:blip>
          <a:srcRect b="0" l="0" r="0" t="0"/>
          <a:stretch/>
        </p:blipFill>
        <p:spPr>
          <a:xfrm>
            <a:off x="608995" y="966508"/>
            <a:ext cx="1979961" cy="896422"/>
          </a:xfrm>
          <a:prstGeom prst="rect">
            <a:avLst/>
          </a:prstGeom>
          <a:noFill/>
          <a:ln>
            <a:noFill/>
          </a:ln>
        </p:spPr>
      </p:pic>
      <p:pic>
        <p:nvPicPr>
          <p:cNvPr id="1086" name="Google Shape;1086;p131"/>
          <p:cNvPicPr preferRelativeResize="0"/>
          <p:nvPr/>
        </p:nvPicPr>
        <p:blipFill rotWithShape="1">
          <a:blip r:embed="rId6">
            <a:alphaModFix/>
          </a:blip>
          <a:srcRect b="0" l="2733" r="0" t="0"/>
          <a:stretch/>
        </p:blipFill>
        <p:spPr>
          <a:xfrm>
            <a:off x="5000573" y="3551287"/>
            <a:ext cx="3146752" cy="2288192"/>
          </a:xfrm>
          <a:prstGeom prst="rect">
            <a:avLst/>
          </a:prstGeom>
          <a:noFill/>
          <a:ln>
            <a:noFill/>
          </a:ln>
        </p:spPr>
      </p:pic>
      <p:pic>
        <p:nvPicPr>
          <p:cNvPr id="1087" name="Google Shape;1087;p131"/>
          <p:cNvPicPr preferRelativeResize="0"/>
          <p:nvPr/>
        </p:nvPicPr>
        <p:blipFill rotWithShape="1">
          <a:blip r:embed="rId7">
            <a:alphaModFix/>
          </a:blip>
          <a:srcRect b="0" l="0" r="0" t="0"/>
          <a:stretch/>
        </p:blipFill>
        <p:spPr>
          <a:xfrm>
            <a:off x="6307294" y="4945046"/>
            <a:ext cx="2618787" cy="1796220"/>
          </a:xfrm>
          <a:prstGeom prst="rect">
            <a:avLst/>
          </a:prstGeom>
          <a:noFill/>
          <a:ln>
            <a:noFill/>
          </a:ln>
        </p:spPr>
      </p:pic>
      <p:pic>
        <p:nvPicPr>
          <p:cNvPr id="1088" name="Google Shape;1088;p131"/>
          <p:cNvPicPr preferRelativeResize="0"/>
          <p:nvPr/>
        </p:nvPicPr>
        <p:blipFill rotWithShape="1">
          <a:blip r:embed="rId8">
            <a:alphaModFix/>
          </a:blip>
          <a:srcRect b="0" l="0" r="0" t="0"/>
          <a:stretch/>
        </p:blipFill>
        <p:spPr>
          <a:xfrm>
            <a:off x="3244132" y="4434562"/>
            <a:ext cx="2984313" cy="2111977"/>
          </a:xfrm>
          <a:prstGeom prst="rect">
            <a:avLst/>
          </a:prstGeom>
          <a:noFill/>
          <a:ln cap="flat" cmpd="sng" w="9525">
            <a:solidFill>
              <a:srgbClr val="E1EFD8"/>
            </a:solidFill>
            <a:prstDash val="solid"/>
            <a:round/>
            <a:headEnd len="sm" w="sm" type="none"/>
            <a:tailEnd len="sm" w="sm" type="none"/>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grpSp>
        <p:nvGrpSpPr>
          <p:cNvPr id="1094" name="Google Shape;1094;p132"/>
          <p:cNvGrpSpPr/>
          <p:nvPr/>
        </p:nvGrpSpPr>
        <p:grpSpPr>
          <a:xfrm>
            <a:off x="1" y="-4380"/>
            <a:ext cx="12191999" cy="813965"/>
            <a:chOff x="1" y="5533710"/>
            <a:chExt cx="12191999" cy="1058687"/>
          </a:xfrm>
        </p:grpSpPr>
        <p:pic>
          <p:nvPicPr>
            <p:cNvPr id="1095" name="Google Shape;1095;p132"/>
            <p:cNvPicPr preferRelativeResize="0"/>
            <p:nvPr/>
          </p:nvPicPr>
          <p:blipFill rotWithShape="1">
            <a:blip r:embed="rId3">
              <a:alphaModFix/>
            </a:blip>
            <a:srcRect b="15745" l="0" r="0" t="0"/>
            <a:stretch/>
          </p:blipFill>
          <p:spPr>
            <a:xfrm>
              <a:off x="1" y="5539411"/>
              <a:ext cx="1217988" cy="1052986"/>
            </a:xfrm>
            <a:prstGeom prst="rect">
              <a:avLst/>
            </a:prstGeom>
            <a:noFill/>
            <a:ln>
              <a:noFill/>
            </a:ln>
          </p:spPr>
        </p:pic>
        <p:sp>
          <p:nvSpPr>
            <p:cNvPr id="1096" name="Google Shape;1096;p132"/>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7" name="Google Shape;1097;p132"/>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098" name="Google Shape;1098;p132"/>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Task 3 – Ensembl Plants Query</a:t>
            </a:r>
            <a:endParaRPr/>
          </a:p>
        </p:txBody>
      </p:sp>
      <p:sp>
        <p:nvSpPr>
          <p:cNvPr id="1099" name="Google Shape;1099;p132"/>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5</a:t>
            </a:r>
            <a:endParaRPr sz="1600">
              <a:solidFill>
                <a:schemeClr val="accent3"/>
              </a:solidFill>
              <a:latin typeface="Calibri"/>
              <a:ea typeface="Calibri"/>
              <a:cs typeface="Calibri"/>
              <a:sym typeface="Calibri"/>
            </a:endParaRPr>
          </a:p>
        </p:txBody>
      </p:sp>
      <p:sp>
        <p:nvSpPr>
          <p:cNvPr id="1100" name="Google Shape;1100;p132"/>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sp>
        <p:nvSpPr>
          <p:cNvPr id="1101" name="Google Shape;1101;p132"/>
          <p:cNvSpPr txBox="1"/>
          <p:nvPr/>
        </p:nvSpPr>
        <p:spPr>
          <a:xfrm>
            <a:off x="4134520" y="3334294"/>
            <a:ext cx="5938062" cy="313932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b="1" lang="pt-PT" sz="1800">
                <a:solidFill>
                  <a:schemeClr val="dk1"/>
                </a:solidFill>
                <a:latin typeface="Calibri"/>
                <a:ea typeface="Calibri"/>
                <a:cs typeface="Calibri"/>
                <a:sym typeface="Calibri"/>
              </a:rPr>
              <a:t>Option 1</a:t>
            </a:r>
            <a:r>
              <a:rPr lang="pt-PT" sz="1800">
                <a:solidFill>
                  <a:schemeClr val="dk1"/>
                </a:solidFill>
                <a:latin typeface="Calibri"/>
                <a:ea typeface="Calibri"/>
                <a:cs typeface="Calibri"/>
                <a:sym typeface="Calibri"/>
              </a:rPr>
              <a:t>: Using it from the Ensembl Plants website</a:t>
            </a:r>
            <a:endParaRPr/>
          </a:p>
          <a:p>
            <a:pPr indent="-285750" lvl="2" marL="1200150" marR="0" rtl="0" algn="l">
              <a:spcBef>
                <a:spcPts val="0"/>
              </a:spcBef>
              <a:spcAft>
                <a:spcPts val="0"/>
              </a:spcAft>
              <a:buClr>
                <a:schemeClr val="dk1"/>
              </a:buClr>
              <a:buSzPts val="1800"/>
              <a:buFont typeface="Arial"/>
              <a:buChar char="•"/>
            </a:pPr>
            <a:r>
              <a:rPr b="0" i="0" lang="pt-PT" sz="1800" u="none" cap="none" strike="noStrike">
                <a:solidFill>
                  <a:schemeClr val="dk1"/>
                </a:solidFill>
                <a:latin typeface="Calibri"/>
                <a:ea typeface="Calibri"/>
                <a:cs typeface="Calibri"/>
                <a:sym typeface="Calibri"/>
              </a:rPr>
              <a:t>Simple and occasional searches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285750" lvl="3" marL="1657350" marR="0" rtl="0" algn="l">
              <a:spcBef>
                <a:spcPts val="0"/>
              </a:spcBef>
              <a:spcAft>
                <a:spcPts val="0"/>
              </a:spcAft>
              <a:buClr>
                <a:schemeClr val="dk1"/>
              </a:buClr>
              <a:buSzPts val="1800"/>
              <a:buFont typeface="Arial"/>
              <a:buChar char="•"/>
            </a:pPr>
            <a:r>
              <a:rPr b="1" i="0" lang="pt-PT" sz="1800" u="none" cap="none" strike="noStrike">
                <a:solidFill>
                  <a:schemeClr val="dk1"/>
                </a:solidFill>
                <a:latin typeface="Calibri"/>
                <a:ea typeface="Calibri"/>
                <a:cs typeface="Calibri"/>
                <a:sym typeface="Calibri"/>
              </a:rPr>
              <a:t>Option 2</a:t>
            </a:r>
            <a:r>
              <a:rPr b="0" i="0" lang="pt-PT" sz="1800" u="none" cap="none" strike="noStrike">
                <a:solidFill>
                  <a:schemeClr val="dk1"/>
                </a:solidFill>
                <a:latin typeface="Calibri"/>
                <a:ea typeface="Calibri"/>
                <a:cs typeface="Calibri"/>
                <a:sym typeface="Calibri"/>
              </a:rPr>
              <a:t>: Using it from the command line</a:t>
            </a:r>
            <a:endParaRPr/>
          </a:p>
          <a:p>
            <a:pPr indent="-285750" lvl="5" marL="2571750" marR="0" rtl="0" algn="l">
              <a:spcBef>
                <a:spcPts val="0"/>
              </a:spcBef>
              <a:spcAft>
                <a:spcPts val="0"/>
              </a:spcAft>
              <a:buClr>
                <a:schemeClr val="dk1"/>
              </a:buClr>
              <a:buSzPts val="1800"/>
              <a:buFont typeface="Arial"/>
              <a:buChar char="•"/>
            </a:pPr>
            <a:r>
              <a:rPr b="0" i="0" lang="pt-PT" sz="1800" u="none" cap="none" strike="noStrike">
                <a:solidFill>
                  <a:schemeClr val="dk1"/>
                </a:solidFill>
                <a:latin typeface="Calibri"/>
                <a:ea typeface="Calibri"/>
                <a:cs typeface="Calibri"/>
                <a:sym typeface="Calibri"/>
              </a:rPr>
              <a:t>Automated queries</a:t>
            </a:r>
            <a:endParaRPr/>
          </a:p>
          <a:p>
            <a:pPr indent="-285750" lvl="5" marL="2571750" marR="0" rtl="0" algn="l">
              <a:spcBef>
                <a:spcPts val="0"/>
              </a:spcBef>
              <a:spcAft>
                <a:spcPts val="0"/>
              </a:spcAft>
              <a:buClr>
                <a:schemeClr val="dk1"/>
              </a:buClr>
              <a:buSzPts val="1800"/>
              <a:buFont typeface="Arial"/>
              <a:buChar char="•"/>
            </a:pPr>
            <a:r>
              <a:rPr b="0" i="0" lang="pt-PT" sz="1800" u="none" cap="none" strike="noStrike">
                <a:solidFill>
                  <a:schemeClr val="dk1"/>
                </a:solidFill>
                <a:latin typeface="Calibri"/>
                <a:ea typeface="Calibri"/>
                <a:cs typeface="Calibri"/>
                <a:sym typeface="Calibri"/>
              </a:rPr>
              <a:t>Custom outputs</a:t>
            </a:r>
            <a:endParaRPr b="0" i="0" sz="1800" u="none" cap="none" strike="noStrike">
              <a:solidFill>
                <a:schemeClr val="dk1"/>
              </a:solidFill>
              <a:latin typeface="Calibri"/>
              <a:ea typeface="Calibri"/>
              <a:cs typeface="Calibri"/>
              <a:sym typeface="Calibri"/>
            </a:endParaRPr>
          </a:p>
        </p:txBody>
      </p:sp>
      <p:sp>
        <p:nvSpPr>
          <p:cNvPr id="1102" name="Google Shape;1102;p132"/>
          <p:cNvSpPr txBox="1"/>
          <p:nvPr/>
        </p:nvSpPr>
        <p:spPr>
          <a:xfrm>
            <a:off x="2371310" y="1237212"/>
            <a:ext cx="7449380"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000">
                <a:solidFill>
                  <a:schemeClr val="dk1"/>
                </a:solidFill>
                <a:latin typeface="Calibri"/>
                <a:ea typeface="Calibri"/>
                <a:cs typeface="Calibri"/>
                <a:sym typeface="Calibri"/>
              </a:rPr>
              <a:t>Goal</a:t>
            </a:r>
            <a:r>
              <a:rPr lang="pt-PT" sz="2000">
                <a:solidFill>
                  <a:schemeClr val="dk1"/>
                </a:solidFill>
                <a:latin typeface="Calibri"/>
                <a:ea typeface="Calibri"/>
                <a:cs typeface="Calibri"/>
                <a:sym typeface="Calibri"/>
              </a:rPr>
              <a:t> – Retrieve useful information from the Ensembl Plants database</a:t>
            </a:r>
            <a:endParaRPr sz="2000">
              <a:solidFill>
                <a:schemeClr val="dk1"/>
              </a:solidFill>
              <a:latin typeface="Calibri"/>
              <a:ea typeface="Calibri"/>
              <a:cs typeface="Calibri"/>
              <a:sym typeface="Calibri"/>
            </a:endParaRPr>
          </a:p>
        </p:txBody>
      </p:sp>
      <p:sp>
        <p:nvSpPr>
          <p:cNvPr id="1103" name="Google Shape;1103;p132"/>
          <p:cNvSpPr txBox="1"/>
          <p:nvPr/>
        </p:nvSpPr>
        <p:spPr>
          <a:xfrm>
            <a:off x="4745877" y="2718108"/>
            <a:ext cx="214383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1800">
                <a:solidFill>
                  <a:schemeClr val="dk1"/>
                </a:solidFill>
                <a:latin typeface="Calibri"/>
                <a:ea typeface="Calibri"/>
                <a:cs typeface="Calibri"/>
                <a:sym typeface="Calibri"/>
              </a:rPr>
              <a:t>BioMart Query Tool</a:t>
            </a:r>
            <a:endParaRPr/>
          </a:p>
        </p:txBody>
      </p:sp>
      <p:pic>
        <p:nvPicPr>
          <p:cNvPr id="1104" name="Google Shape;1104;p132"/>
          <p:cNvPicPr preferRelativeResize="0"/>
          <p:nvPr/>
        </p:nvPicPr>
        <p:blipFill rotWithShape="1">
          <a:blip r:embed="rId4">
            <a:alphaModFix/>
          </a:blip>
          <a:srcRect b="-12628" l="0" r="5796" t="0"/>
          <a:stretch/>
        </p:blipFill>
        <p:spPr>
          <a:xfrm>
            <a:off x="4706646" y="1879696"/>
            <a:ext cx="2317545" cy="488412"/>
          </a:xfrm>
          <a:prstGeom prst="rect">
            <a:avLst/>
          </a:prstGeom>
          <a:noFill/>
          <a:ln>
            <a:noFill/>
          </a:ln>
        </p:spPr>
      </p:pic>
      <p:sp>
        <p:nvSpPr>
          <p:cNvPr id="1105" name="Google Shape;1105;p132"/>
          <p:cNvSpPr txBox="1"/>
          <p:nvPr/>
        </p:nvSpPr>
        <p:spPr>
          <a:xfrm>
            <a:off x="998197" y="3846479"/>
            <a:ext cx="274622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a:solidFill>
                  <a:schemeClr val="dk1"/>
                </a:solidFill>
                <a:latin typeface="Calibri"/>
                <a:ea typeface="Calibri"/>
                <a:cs typeface="Calibri"/>
                <a:sym typeface="Calibri"/>
              </a:rPr>
              <a:t>Retrieve:</a:t>
            </a:r>
            <a:endParaRPr/>
          </a:p>
          <a:p>
            <a:pPr indent="-285750" lvl="0" marL="285750" marR="0" rtl="0" algn="l">
              <a:spcBef>
                <a:spcPts val="0"/>
              </a:spcBef>
              <a:spcAft>
                <a:spcPts val="0"/>
              </a:spcAft>
              <a:buClr>
                <a:schemeClr val="dk1"/>
              </a:buClr>
              <a:buSzPts val="1800"/>
              <a:buFont typeface="Arial"/>
              <a:buChar char="•"/>
            </a:pPr>
            <a:r>
              <a:rPr lang="pt-PT" sz="1800">
                <a:solidFill>
                  <a:schemeClr val="dk1"/>
                </a:solidFill>
                <a:latin typeface="Calibri"/>
                <a:ea typeface="Calibri"/>
                <a:cs typeface="Calibri"/>
                <a:sym typeface="Calibri"/>
              </a:rPr>
              <a:t>Gene descriptions</a:t>
            </a:r>
            <a:endParaRPr/>
          </a:p>
          <a:p>
            <a:pPr indent="-285750" lvl="0" marL="285750" marR="0" rtl="0" algn="l">
              <a:spcBef>
                <a:spcPts val="0"/>
              </a:spcBef>
              <a:spcAft>
                <a:spcPts val="0"/>
              </a:spcAft>
              <a:buClr>
                <a:schemeClr val="dk1"/>
              </a:buClr>
              <a:buSzPts val="1800"/>
              <a:buFont typeface="Arial"/>
              <a:buChar char="•"/>
            </a:pPr>
            <a:r>
              <a:rPr lang="pt-PT" sz="1800">
                <a:solidFill>
                  <a:schemeClr val="dk1"/>
                </a:solidFill>
                <a:latin typeface="Calibri"/>
                <a:ea typeface="Calibri"/>
                <a:cs typeface="Calibri"/>
                <a:sym typeface="Calibri"/>
              </a:rPr>
              <a:t>GO terms</a:t>
            </a:r>
            <a:endParaRPr/>
          </a:p>
          <a:p>
            <a:pPr indent="-285750" lvl="0" marL="285750" marR="0" rtl="0" algn="l">
              <a:spcBef>
                <a:spcPts val="0"/>
              </a:spcBef>
              <a:spcAft>
                <a:spcPts val="0"/>
              </a:spcAft>
              <a:buClr>
                <a:schemeClr val="dk1"/>
              </a:buClr>
              <a:buSzPts val="1800"/>
              <a:buFont typeface="Arial"/>
              <a:buChar char="•"/>
            </a:pPr>
            <a:r>
              <a:rPr lang="pt-PT" sz="1800">
                <a:solidFill>
                  <a:schemeClr val="dk1"/>
                </a:solidFill>
                <a:latin typeface="Calibri"/>
                <a:ea typeface="Calibri"/>
                <a:cs typeface="Calibri"/>
                <a:sym typeface="Calibri"/>
              </a:rPr>
              <a:t>Homologs</a:t>
            </a:r>
            <a:endParaRPr/>
          </a:p>
          <a:p>
            <a:pPr indent="-285750" lvl="0" marL="285750" marR="0" rtl="0" algn="l">
              <a:spcBef>
                <a:spcPts val="0"/>
              </a:spcBef>
              <a:spcAft>
                <a:spcPts val="0"/>
              </a:spcAft>
              <a:buClr>
                <a:schemeClr val="dk1"/>
              </a:buClr>
              <a:buSzPts val="1800"/>
              <a:buFont typeface="Arial"/>
              <a:buChar char="•"/>
            </a:pPr>
            <a:r>
              <a:rPr lang="pt-PT" sz="1800">
                <a:solidFill>
                  <a:schemeClr val="dk1"/>
                </a:solidFill>
                <a:latin typeface="Calibri"/>
                <a:ea typeface="Calibri"/>
                <a:cs typeface="Calibri"/>
                <a:sym typeface="Calibri"/>
              </a:rPr>
              <a:t>…</a:t>
            </a:r>
            <a:endParaRPr/>
          </a:p>
        </p:txBody>
      </p:sp>
      <p:pic>
        <p:nvPicPr>
          <p:cNvPr id="1106" name="Google Shape;1106;p132"/>
          <p:cNvPicPr preferRelativeResize="0"/>
          <p:nvPr/>
        </p:nvPicPr>
        <p:blipFill rotWithShape="1">
          <a:blip r:embed="rId5">
            <a:alphaModFix/>
          </a:blip>
          <a:srcRect b="0" l="0" r="0" t="0"/>
          <a:stretch/>
        </p:blipFill>
        <p:spPr>
          <a:xfrm>
            <a:off x="5111819" y="4065080"/>
            <a:ext cx="3555778" cy="1040126"/>
          </a:xfrm>
          <a:prstGeom prst="rect">
            <a:avLst/>
          </a:prstGeom>
          <a:noFill/>
          <a:ln>
            <a:noFill/>
          </a:ln>
        </p:spPr>
      </p:pic>
      <p:pic>
        <p:nvPicPr>
          <p:cNvPr id="1107" name="Google Shape;1107;p132"/>
          <p:cNvPicPr preferRelativeResize="0"/>
          <p:nvPr/>
        </p:nvPicPr>
        <p:blipFill rotWithShape="1">
          <a:blip r:embed="rId6">
            <a:alphaModFix/>
          </a:blip>
          <a:srcRect b="0" l="0" r="0" t="0"/>
          <a:stretch/>
        </p:blipFill>
        <p:spPr>
          <a:xfrm>
            <a:off x="8686647" y="5855042"/>
            <a:ext cx="1572560" cy="55184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grpSp>
        <p:nvGrpSpPr>
          <p:cNvPr id="1113" name="Google Shape;1113;p133"/>
          <p:cNvGrpSpPr/>
          <p:nvPr/>
        </p:nvGrpSpPr>
        <p:grpSpPr>
          <a:xfrm>
            <a:off x="1" y="-4380"/>
            <a:ext cx="12191999" cy="813965"/>
            <a:chOff x="1" y="5533710"/>
            <a:chExt cx="12191999" cy="1058687"/>
          </a:xfrm>
        </p:grpSpPr>
        <p:pic>
          <p:nvPicPr>
            <p:cNvPr id="1114" name="Google Shape;1114;p133"/>
            <p:cNvPicPr preferRelativeResize="0"/>
            <p:nvPr/>
          </p:nvPicPr>
          <p:blipFill rotWithShape="1">
            <a:blip r:embed="rId3">
              <a:alphaModFix/>
            </a:blip>
            <a:srcRect b="15745" l="0" r="0" t="0"/>
            <a:stretch/>
          </p:blipFill>
          <p:spPr>
            <a:xfrm>
              <a:off x="1" y="5539411"/>
              <a:ext cx="1217988" cy="1052986"/>
            </a:xfrm>
            <a:prstGeom prst="rect">
              <a:avLst/>
            </a:prstGeom>
            <a:noFill/>
            <a:ln>
              <a:noFill/>
            </a:ln>
          </p:spPr>
        </p:pic>
        <p:sp>
          <p:nvSpPr>
            <p:cNvPr id="1115" name="Google Shape;1115;p133"/>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6" name="Google Shape;1116;p133"/>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17" name="Google Shape;1117;p133"/>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Task 4 – Dynamic Network Visualization </a:t>
            </a:r>
            <a:endParaRPr/>
          </a:p>
        </p:txBody>
      </p:sp>
      <p:sp>
        <p:nvSpPr>
          <p:cNvPr id="1118" name="Google Shape;1118;p133"/>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6</a:t>
            </a:r>
            <a:endParaRPr sz="1600">
              <a:solidFill>
                <a:schemeClr val="accent3"/>
              </a:solidFill>
              <a:latin typeface="Calibri"/>
              <a:ea typeface="Calibri"/>
              <a:cs typeface="Calibri"/>
              <a:sym typeface="Calibri"/>
            </a:endParaRPr>
          </a:p>
        </p:txBody>
      </p:sp>
      <p:sp>
        <p:nvSpPr>
          <p:cNvPr id="1119" name="Google Shape;1119;p133"/>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sp>
        <p:nvSpPr>
          <p:cNvPr id="1120" name="Google Shape;1120;p133"/>
          <p:cNvSpPr txBox="1"/>
          <p:nvPr/>
        </p:nvSpPr>
        <p:spPr>
          <a:xfrm>
            <a:off x="324733" y="6058247"/>
            <a:ext cx="8036571" cy="33855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Networks of cork oak differentialy expressed genes (Piñán </a:t>
            </a:r>
            <a:r>
              <a:rPr i="1" lang="pt-PT" sz="1600">
                <a:solidFill>
                  <a:schemeClr val="dk1"/>
                </a:solidFill>
                <a:latin typeface="Calibri"/>
                <a:ea typeface="Calibri"/>
                <a:cs typeface="Calibri"/>
                <a:sym typeface="Calibri"/>
              </a:rPr>
              <a:t>et al.</a:t>
            </a:r>
            <a:r>
              <a:rPr lang="pt-PT" sz="1600">
                <a:solidFill>
                  <a:schemeClr val="dk1"/>
                </a:solidFill>
                <a:latin typeface="Calibri"/>
                <a:ea typeface="Calibri"/>
                <a:cs typeface="Calibri"/>
                <a:sym typeface="Calibri"/>
              </a:rPr>
              <a:t>, 2021) </a:t>
            </a:r>
            <a:endParaRPr sz="1600">
              <a:solidFill>
                <a:schemeClr val="dk1"/>
              </a:solidFill>
              <a:latin typeface="Calibri"/>
              <a:ea typeface="Calibri"/>
              <a:cs typeface="Calibri"/>
              <a:sym typeface="Calibri"/>
            </a:endParaRPr>
          </a:p>
        </p:txBody>
      </p:sp>
      <p:sp>
        <p:nvSpPr>
          <p:cNvPr id="1121" name="Google Shape;1121;p133"/>
          <p:cNvSpPr/>
          <p:nvPr/>
        </p:nvSpPr>
        <p:spPr>
          <a:xfrm>
            <a:off x="4576629" y="1823638"/>
            <a:ext cx="377868" cy="288099"/>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22" name="Google Shape;1122;p133"/>
          <p:cNvPicPr preferRelativeResize="0"/>
          <p:nvPr/>
        </p:nvPicPr>
        <p:blipFill rotWithShape="1">
          <a:blip r:embed="rId4">
            <a:alphaModFix/>
          </a:blip>
          <a:srcRect b="0" l="0" r="0" t="0"/>
          <a:stretch/>
        </p:blipFill>
        <p:spPr>
          <a:xfrm>
            <a:off x="395953" y="1891332"/>
            <a:ext cx="3339733" cy="3476777"/>
          </a:xfrm>
          <a:prstGeom prst="rect">
            <a:avLst/>
          </a:prstGeom>
          <a:noFill/>
          <a:ln>
            <a:noFill/>
          </a:ln>
        </p:spPr>
      </p:pic>
      <p:pic>
        <p:nvPicPr>
          <p:cNvPr id="1123" name="Google Shape;1123;p133"/>
          <p:cNvPicPr preferRelativeResize="0"/>
          <p:nvPr/>
        </p:nvPicPr>
        <p:blipFill rotWithShape="1">
          <a:blip r:embed="rId5">
            <a:alphaModFix/>
          </a:blip>
          <a:srcRect b="0" l="0" r="0" t="0"/>
          <a:stretch/>
        </p:blipFill>
        <p:spPr>
          <a:xfrm>
            <a:off x="4378628" y="1891332"/>
            <a:ext cx="3434743" cy="3476777"/>
          </a:xfrm>
          <a:prstGeom prst="rect">
            <a:avLst/>
          </a:prstGeom>
          <a:noFill/>
          <a:ln>
            <a:noFill/>
          </a:ln>
        </p:spPr>
      </p:pic>
      <p:pic>
        <p:nvPicPr>
          <p:cNvPr id="1124" name="Google Shape;1124;p133"/>
          <p:cNvPicPr preferRelativeResize="0"/>
          <p:nvPr/>
        </p:nvPicPr>
        <p:blipFill rotWithShape="1">
          <a:blip r:embed="rId6">
            <a:alphaModFix/>
          </a:blip>
          <a:srcRect b="0" l="0" r="0" t="0"/>
          <a:stretch/>
        </p:blipFill>
        <p:spPr>
          <a:xfrm>
            <a:off x="8361304" y="1891332"/>
            <a:ext cx="3434743" cy="3482572"/>
          </a:xfrm>
          <a:prstGeom prst="rect">
            <a:avLst/>
          </a:prstGeom>
          <a:noFill/>
          <a:ln>
            <a:noFill/>
          </a:ln>
        </p:spPr>
      </p:pic>
      <p:sp>
        <p:nvSpPr>
          <p:cNvPr id="1125" name="Google Shape;1125;p133"/>
          <p:cNvSpPr txBox="1"/>
          <p:nvPr/>
        </p:nvSpPr>
        <p:spPr>
          <a:xfrm>
            <a:off x="1513981" y="5534252"/>
            <a:ext cx="110367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1800">
                <a:solidFill>
                  <a:schemeClr val="dk1"/>
                </a:solidFill>
                <a:latin typeface="Calibri"/>
                <a:ea typeface="Calibri"/>
                <a:cs typeface="Calibri"/>
                <a:sym typeface="Calibri"/>
              </a:rPr>
              <a:t>April</a:t>
            </a:r>
            <a:endParaRPr/>
          </a:p>
        </p:txBody>
      </p:sp>
      <p:sp>
        <p:nvSpPr>
          <p:cNvPr id="1126" name="Google Shape;1126;p133"/>
          <p:cNvSpPr txBox="1"/>
          <p:nvPr/>
        </p:nvSpPr>
        <p:spPr>
          <a:xfrm>
            <a:off x="5544161" y="5534252"/>
            <a:ext cx="110367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1800">
                <a:solidFill>
                  <a:schemeClr val="dk1"/>
                </a:solidFill>
                <a:latin typeface="Calibri"/>
                <a:ea typeface="Calibri"/>
                <a:cs typeface="Calibri"/>
                <a:sym typeface="Calibri"/>
              </a:rPr>
              <a:t>June</a:t>
            </a:r>
            <a:endParaRPr/>
          </a:p>
        </p:txBody>
      </p:sp>
      <p:sp>
        <p:nvSpPr>
          <p:cNvPr id="1127" name="Google Shape;1127;p133"/>
          <p:cNvSpPr txBox="1"/>
          <p:nvPr/>
        </p:nvSpPr>
        <p:spPr>
          <a:xfrm>
            <a:off x="9526837" y="5534252"/>
            <a:ext cx="110367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1800">
                <a:solidFill>
                  <a:schemeClr val="dk1"/>
                </a:solidFill>
                <a:latin typeface="Calibri"/>
                <a:ea typeface="Calibri"/>
                <a:cs typeface="Calibri"/>
                <a:sym typeface="Calibri"/>
              </a:rPr>
              <a:t>July</a:t>
            </a:r>
            <a:endParaRPr/>
          </a:p>
        </p:txBody>
      </p:sp>
      <p:sp>
        <p:nvSpPr>
          <p:cNvPr id="1128" name="Google Shape;1128;p133"/>
          <p:cNvSpPr txBox="1"/>
          <p:nvPr/>
        </p:nvSpPr>
        <p:spPr>
          <a:xfrm>
            <a:off x="2504779" y="1284025"/>
            <a:ext cx="840107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000">
                <a:solidFill>
                  <a:schemeClr val="dk1"/>
                </a:solidFill>
                <a:latin typeface="Calibri"/>
                <a:ea typeface="Calibri"/>
                <a:cs typeface="Calibri"/>
                <a:sym typeface="Calibri"/>
              </a:rPr>
              <a:t>Goal</a:t>
            </a:r>
            <a:r>
              <a:rPr lang="pt-PT" sz="2000">
                <a:solidFill>
                  <a:schemeClr val="dk1"/>
                </a:solidFill>
                <a:latin typeface="Calibri"/>
                <a:ea typeface="Calibri"/>
                <a:cs typeface="Calibri"/>
                <a:sym typeface="Calibri"/>
              </a:rPr>
              <a:t> – Generate a dynamic network visualization using all timepoints</a:t>
            </a:r>
            <a:endParaRPr sz="2000">
              <a:solidFill>
                <a:schemeClr val="dk1"/>
              </a:solidFill>
              <a:latin typeface="Calibri"/>
              <a:ea typeface="Calibri"/>
              <a:cs typeface="Calibri"/>
              <a:sym typeface="Calibri"/>
            </a:endParaRPr>
          </a:p>
        </p:txBody>
      </p:sp>
      <p:pic>
        <p:nvPicPr>
          <p:cNvPr id="1129" name="Google Shape;1129;p133"/>
          <p:cNvPicPr preferRelativeResize="0"/>
          <p:nvPr/>
        </p:nvPicPr>
        <p:blipFill rotWithShape="1">
          <a:blip r:embed="rId7">
            <a:alphaModFix/>
          </a:blip>
          <a:srcRect b="0" l="0" r="0" t="0"/>
          <a:stretch/>
        </p:blipFill>
        <p:spPr>
          <a:xfrm>
            <a:off x="158041" y="1059175"/>
            <a:ext cx="1979961" cy="7521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grpSp>
        <p:nvGrpSpPr>
          <p:cNvPr id="1135" name="Google Shape;1135;p134"/>
          <p:cNvGrpSpPr/>
          <p:nvPr/>
        </p:nvGrpSpPr>
        <p:grpSpPr>
          <a:xfrm>
            <a:off x="1" y="-4380"/>
            <a:ext cx="12191999" cy="813965"/>
            <a:chOff x="1" y="5533710"/>
            <a:chExt cx="12191999" cy="1058687"/>
          </a:xfrm>
        </p:grpSpPr>
        <p:pic>
          <p:nvPicPr>
            <p:cNvPr id="1136" name="Google Shape;1136;p134"/>
            <p:cNvPicPr preferRelativeResize="0"/>
            <p:nvPr/>
          </p:nvPicPr>
          <p:blipFill rotWithShape="1">
            <a:blip r:embed="rId3">
              <a:alphaModFix/>
            </a:blip>
            <a:srcRect b="15745" l="0" r="0" t="0"/>
            <a:stretch/>
          </p:blipFill>
          <p:spPr>
            <a:xfrm>
              <a:off x="1" y="5539411"/>
              <a:ext cx="1217988" cy="1052986"/>
            </a:xfrm>
            <a:prstGeom prst="rect">
              <a:avLst/>
            </a:prstGeom>
            <a:noFill/>
            <a:ln>
              <a:noFill/>
            </a:ln>
          </p:spPr>
        </p:pic>
        <p:sp>
          <p:nvSpPr>
            <p:cNvPr id="1137" name="Google Shape;1137;p134"/>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8" name="Google Shape;1138;p134"/>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39" name="Google Shape;1139;p134"/>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Task 4 – Dynamic Network Visualization </a:t>
            </a:r>
            <a:endParaRPr/>
          </a:p>
        </p:txBody>
      </p:sp>
      <p:sp>
        <p:nvSpPr>
          <p:cNvPr id="1140" name="Google Shape;1140;p134"/>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7</a:t>
            </a:r>
            <a:endParaRPr sz="1600">
              <a:solidFill>
                <a:schemeClr val="accent3"/>
              </a:solidFill>
              <a:latin typeface="Calibri"/>
              <a:ea typeface="Calibri"/>
              <a:cs typeface="Calibri"/>
              <a:sym typeface="Calibri"/>
            </a:endParaRPr>
          </a:p>
        </p:txBody>
      </p:sp>
      <p:sp>
        <p:nvSpPr>
          <p:cNvPr id="1141" name="Google Shape;1141;p134"/>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pic>
        <p:nvPicPr>
          <p:cNvPr id="1142" name="Google Shape;1142;p134"/>
          <p:cNvPicPr preferRelativeResize="0"/>
          <p:nvPr/>
        </p:nvPicPr>
        <p:blipFill rotWithShape="1">
          <a:blip r:embed="rId4">
            <a:alphaModFix/>
          </a:blip>
          <a:srcRect b="0" l="0" r="0" t="0"/>
          <a:stretch/>
        </p:blipFill>
        <p:spPr>
          <a:xfrm>
            <a:off x="3030152" y="1638409"/>
            <a:ext cx="8233878" cy="4631556"/>
          </a:xfrm>
          <a:prstGeom prst="rect">
            <a:avLst/>
          </a:prstGeom>
          <a:noFill/>
          <a:ln>
            <a:noFill/>
          </a:ln>
        </p:spPr>
      </p:pic>
      <p:sp>
        <p:nvSpPr>
          <p:cNvPr id="1143" name="Google Shape;1143;p134"/>
          <p:cNvSpPr txBox="1"/>
          <p:nvPr/>
        </p:nvSpPr>
        <p:spPr>
          <a:xfrm>
            <a:off x="5832991" y="1432491"/>
            <a:ext cx="2873761"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000">
                <a:solidFill>
                  <a:schemeClr val="dk1"/>
                </a:solidFill>
                <a:latin typeface="Calibri"/>
                <a:ea typeface="Calibri"/>
                <a:cs typeface="Calibri"/>
                <a:sym typeface="Calibri"/>
              </a:rPr>
              <a:t>April -&gt; June -&gt; July</a:t>
            </a:r>
            <a:endParaRPr b="1" sz="2000">
              <a:solidFill>
                <a:schemeClr val="dk1"/>
              </a:solidFill>
              <a:latin typeface="Calibri"/>
              <a:ea typeface="Calibri"/>
              <a:cs typeface="Calibri"/>
              <a:sym typeface="Calibri"/>
            </a:endParaRPr>
          </a:p>
        </p:txBody>
      </p:sp>
      <p:pic>
        <p:nvPicPr>
          <p:cNvPr id="1144" name="Google Shape;1144;p134"/>
          <p:cNvPicPr preferRelativeResize="0"/>
          <p:nvPr/>
        </p:nvPicPr>
        <p:blipFill rotWithShape="1">
          <a:blip r:embed="rId5">
            <a:alphaModFix/>
          </a:blip>
          <a:srcRect b="0" l="0" r="0" t="0"/>
          <a:stretch/>
        </p:blipFill>
        <p:spPr>
          <a:xfrm>
            <a:off x="158041" y="1059175"/>
            <a:ext cx="1979961" cy="7521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5000"/>
                                        <p:tgtEl>
                                          <p:spTgt spid="11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63"/>
          <p:cNvSpPr txBox="1"/>
          <p:nvPr>
            <p:ph type="title"/>
          </p:nvPr>
        </p:nvSpPr>
        <p:spPr>
          <a:xfrm>
            <a:off x="415600" y="309200"/>
            <a:ext cx="113607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1300"/>
              <a:buNone/>
            </a:pPr>
            <a:r>
              <a:rPr b="1" lang="pt-PT" sz="4800">
                <a:solidFill>
                  <a:srgbClr val="0070C0"/>
                </a:solidFill>
              </a:rPr>
              <a:t>What is Ensembl ?</a:t>
            </a:r>
            <a:endParaRPr/>
          </a:p>
        </p:txBody>
      </p:sp>
      <p:sp>
        <p:nvSpPr>
          <p:cNvPr id="380" name="Google Shape;380;p63"/>
          <p:cNvSpPr txBox="1"/>
          <p:nvPr/>
        </p:nvSpPr>
        <p:spPr>
          <a:xfrm>
            <a:off x="511500" y="1629233"/>
            <a:ext cx="10040700" cy="1354500"/>
          </a:xfrm>
          <a:prstGeom prst="rect">
            <a:avLst/>
          </a:prstGeom>
          <a:noFill/>
          <a:ln>
            <a:noFill/>
          </a:ln>
        </p:spPr>
        <p:txBody>
          <a:bodyPr anchorCtr="0" anchor="t" bIns="121900" lIns="121900" spcFirstLastPara="1" rIns="121900" wrap="square" tIns="121900">
            <a:spAutoFit/>
          </a:bodyPr>
          <a:lstStyle/>
          <a:p>
            <a:pPr indent="-457200" lvl="0" marL="609600" marR="0" rtl="0" algn="l">
              <a:lnSpc>
                <a:spcPct val="100000"/>
              </a:lnSpc>
              <a:spcBef>
                <a:spcPts val="0"/>
              </a:spcBef>
              <a:spcAft>
                <a:spcPts val="0"/>
              </a:spcAft>
              <a:buClr>
                <a:srgbClr val="000000"/>
              </a:buClr>
              <a:buSzPts val="2400"/>
              <a:buFont typeface="Arial"/>
              <a:buChar char="●"/>
            </a:pPr>
            <a:r>
              <a:rPr b="0" i="0" lang="pt-PT" sz="2400" u="none" cap="none" strike="noStrike">
                <a:solidFill>
                  <a:srgbClr val="000000"/>
                </a:solidFill>
                <a:latin typeface="Arial"/>
                <a:ea typeface="Arial"/>
                <a:cs typeface="Arial"/>
                <a:sym typeface="Arial"/>
              </a:rPr>
              <a:t>An open access platform for genomic data and annotation.</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457200" lvl="0" marL="609600" marR="0" rtl="0" algn="l">
              <a:lnSpc>
                <a:spcPct val="100000"/>
              </a:lnSpc>
              <a:spcBef>
                <a:spcPts val="0"/>
              </a:spcBef>
              <a:spcAft>
                <a:spcPts val="0"/>
              </a:spcAft>
              <a:buClr>
                <a:srgbClr val="000000"/>
              </a:buClr>
              <a:buSzPts val="2400"/>
              <a:buFont typeface="Arial"/>
              <a:buChar char="●"/>
            </a:pPr>
            <a:r>
              <a:rPr b="0" i="0" lang="pt-PT" sz="2400" u="none" cap="none" strike="noStrike">
                <a:solidFill>
                  <a:srgbClr val="000000"/>
                </a:solidFill>
                <a:latin typeface="Arial"/>
                <a:ea typeface="Arial"/>
                <a:cs typeface="Arial"/>
                <a:sym typeface="Arial"/>
              </a:rPr>
              <a:t>Completely free and open source.</a:t>
            </a:r>
            <a:endParaRPr b="0" i="0" sz="2400" u="none" cap="none" strike="noStrike">
              <a:solidFill>
                <a:srgbClr val="000000"/>
              </a:solidFill>
              <a:latin typeface="Arial"/>
              <a:ea typeface="Arial"/>
              <a:cs typeface="Arial"/>
              <a:sym typeface="Arial"/>
            </a:endParaRPr>
          </a:p>
        </p:txBody>
      </p:sp>
      <p:pic>
        <p:nvPicPr>
          <p:cNvPr id="381" name="Google Shape;381;p63"/>
          <p:cNvPicPr preferRelativeResize="0"/>
          <p:nvPr/>
        </p:nvPicPr>
        <p:blipFill rotWithShape="1">
          <a:blip r:embed="rId3">
            <a:alphaModFix/>
          </a:blip>
          <a:srcRect b="0" l="0" r="0" t="0"/>
          <a:stretch/>
        </p:blipFill>
        <p:spPr>
          <a:xfrm>
            <a:off x="9816735" y="6095997"/>
            <a:ext cx="1886130" cy="584200"/>
          </a:xfrm>
          <a:prstGeom prst="rect">
            <a:avLst/>
          </a:prstGeom>
          <a:noFill/>
          <a:ln>
            <a:noFill/>
          </a:ln>
        </p:spPr>
      </p:pic>
      <p:pic>
        <p:nvPicPr>
          <p:cNvPr id="382" name="Google Shape;382;p63"/>
          <p:cNvPicPr preferRelativeResize="0"/>
          <p:nvPr/>
        </p:nvPicPr>
        <p:blipFill rotWithShape="1">
          <a:blip r:embed="rId4">
            <a:alphaModFix/>
          </a:blip>
          <a:srcRect b="0" l="0" r="0" t="0"/>
          <a:stretch/>
        </p:blipFill>
        <p:spPr>
          <a:xfrm>
            <a:off x="1250900" y="3258500"/>
            <a:ext cx="8250701" cy="3294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grpSp>
        <p:nvGrpSpPr>
          <p:cNvPr id="1150" name="Google Shape;1150;p135"/>
          <p:cNvGrpSpPr/>
          <p:nvPr/>
        </p:nvGrpSpPr>
        <p:grpSpPr>
          <a:xfrm>
            <a:off x="1" y="-4380"/>
            <a:ext cx="12191999" cy="813965"/>
            <a:chOff x="1" y="5533710"/>
            <a:chExt cx="12191999" cy="1058687"/>
          </a:xfrm>
        </p:grpSpPr>
        <p:pic>
          <p:nvPicPr>
            <p:cNvPr id="1151" name="Google Shape;1151;p135"/>
            <p:cNvPicPr preferRelativeResize="0"/>
            <p:nvPr/>
          </p:nvPicPr>
          <p:blipFill rotWithShape="1">
            <a:blip r:embed="rId3">
              <a:alphaModFix/>
            </a:blip>
            <a:srcRect b="15745" l="0" r="0" t="0"/>
            <a:stretch/>
          </p:blipFill>
          <p:spPr>
            <a:xfrm>
              <a:off x="1" y="5539411"/>
              <a:ext cx="1217988" cy="1052986"/>
            </a:xfrm>
            <a:prstGeom prst="rect">
              <a:avLst/>
            </a:prstGeom>
            <a:noFill/>
            <a:ln>
              <a:noFill/>
            </a:ln>
          </p:spPr>
        </p:pic>
        <p:sp>
          <p:nvSpPr>
            <p:cNvPr id="1152" name="Google Shape;1152;p135"/>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53" name="Google Shape;1153;p135"/>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54" name="Google Shape;1154;p135"/>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Task 4 – Dynamic Network Visualization </a:t>
            </a:r>
            <a:endParaRPr/>
          </a:p>
        </p:txBody>
      </p:sp>
      <p:sp>
        <p:nvSpPr>
          <p:cNvPr id="1155" name="Google Shape;1155;p135"/>
          <p:cNvSpPr txBox="1"/>
          <p:nvPr/>
        </p:nvSpPr>
        <p:spPr>
          <a:xfrm>
            <a:off x="11893825" y="6499568"/>
            <a:ext cx="298174"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600">
                <a:solidFill>
                  <a:schemeClr val="accent3"/>
                </a:solidFill>
                <a:latin typeface="Calibri"/>
                <a:ea typeface="Calibri"/>
                <a:cs typeface="Calibri"/>
                <a:sym typeface="Calibri"/>
              </a:rPr>
              <a:t>8</a:t>
            </a:r>
            <a:endParaRPr sz="1600">
              <a:solidFill>
                <a:schemeClr val="accent3"/>
              </a:solidFill>
              <a:latin typeface="Calibri"/>
              <a:ea typeface="Calibri"/>
              <a:cs typeface="Calibri"/>
              <a:sym typeface="Calibri"/>
            </a:endParaRPr>
          </a:p>
        </p:txBody>
      </p:sp>
      <p:sp>
        <p:nvSpPr>
          <p:cNvPr id="1156" name="Google Shape;1156;p135"/>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sp>
        <p:nvSpPr>
          <p:cNvPr id="1157" name="Google Shape;1157;p135"/>
          <p:cNvSpPr txBox="1"/>
          <p:nvPr/>
        </p:nvSpPr>
        <p:spPr>
          <a:xfrm>
            <a:off x="7673706" y="2689467"/>
            <a:ext cx="3962214" cy="33855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pt-PT" sz="1600">
                <a:solidFill>
                  <a:schemeClr val="dk1"/>
                </a:solidFill>
                <a:latin typeface="Calibri"/>
                <a:ea typeface="Calibri"/>
                <a:cs typeface="Calibri"/>
                <a:sym typeface="Calibri"/>
              </a:rPr>
              <a:t>Gene expression in 3 distinct timepoints</a:t>
            </a:r>
            <a:endParaRPr/>
          </a:p>
        </p:txBody>
      </p:sp>
      <p:sp>
        <p:nvSpPr>
          <p:cNvPr id="1158" name="Google Shape;1158;p135"/>
          <p:cNvSpPr txBox="1"/>
          <p:nvPr/>
        </p:nvSpPr>
        <p:spPr>
          <a:xfrm>
            <a:off x="2504779" y="1284025"/>
            <a:ext cx="8401074"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000">
                <a:solidFill>
                  <a:schemeClr val="dk1"/>
                </a:solidFill>
                <a:latin typeface="Calibri"/>
                <a:ea typeface="Calibri"/>
                <a:cs typeface="Calibri"/>
                <a:sym typeface="Calibri"/>
              </a:rPr>
              <a:t>Goal</a:t>
            </a:r>
            <a:r>
              <a:rPr lang="pt-PT" sz="2000">
                <a:solidFill>
                  <a:schemeClr val="dk1"/>
                </a:solidFill>
                <a:latin typeface="Calibri"/>
                <a:ea typeface="Calibri"/>
                <a:cs typeface="Calibri"/>
                <a:sym typeface="Calibri"/>
              </a:rPr>
              <a:t> – Generate a dynamic network visualization using all timepoints</a:t>
            </a:r>
            <a:endParaRPr sz="2000">
              <a:solidFill>
                <a:schemeClr val="dk1"/>
              </a:solidFill>
              <a:latin typeface="Calibri"/>
              <a:ea typeface="Calibri"/>
              <a:cs typeface="Calibri"/>
              <a:sym typeface="Calibri"/>
            </a:endParaRPr>
          </a:p>
        </p:txBody>
      </p:sp>
      <p:pic>
        <p:nvPicPr>
          <p:cNvPr id="1159" name="Google Shape;1159;p135"/>
          <p:cNvPicPr preferRelativeResize="0"/>
          <p:nvPr/>
        </p:nvPicPr>
        <p:blipFill rotWithShape="1">
          <a:blip r:embed="rId4">
            <a:alphaModFix/>
          </a:blip>
          <a:srcRect b="0" l="0" r="0" t="0"/>
          <a:stretch/>
        </p:blipFill>
        <p:spPr>
          <a:xfrm>
            <a:off x="158041" y="1059175"/>
            <a:ext cx="1979961" cy="752128"/>
          </a:xfrm>
          <a:prstGeom prst="rect">
            <a:avLst/>
          </a:prstGeom>
          <a:noFill/>
          <a:ln>
            <a:noFill/>
          </a:ln>
        </p:spPr>
      </p:pic>
      <p:sp>
        <p:nvSpPr>
          <p:cNvPr id="1160" name="Google Shape;1160;p135"/>
          <p:cNvSpPr txBox="1"/>
          <p:nvPr/>
        </p:nvSpPr>
        <p:spPr>
          <a:xfrm>
            <a:off x="-165218" y="3070428"/>
            <a:ext cx="302948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1. Node table</a:t>
            </a:r>
            <a:endParaRPr sz="1800">
              <a:solidFill>
                <a:schemeClr val="dk1"/>
              </a:solidFill>
              <a:latin typeface="Calibri"/>
              <a:ea typeface="Calibri"/>
              <a:cs typeface="Calibri"/>
              <a:sym typeface="Calibri"/>
            </a:endParaRPr>
          </a:p>
        </p:txBody>
      </p:sp>
      <p:sp>
        <p:nvSpPr>
          <p:cNvPr id="1161" name="Google Shape;1161;p135"/>
          <p:cNvSpPr txBox="1"/>
          <p:nvPr/>
        </p:nvSpPr>
        <p:spPr>
          <a:xfrm>
            <a:off x="253976" y="2071533"/>
            <a:ext cx="178809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a:solidFill>
                  <a:schemeClr val="dk1"/>
                </a:solidFill>
                <a:latin typeface="Calibri"/>
                <a:ea typeface="Calibri"/>
                <a:cs typeface="Calibri"/>
                <a:sym typeface="Calibri"/>
              </a:rPr>
              <a:t>Inputs</a:t>
            </a:r>
            <a:r>
              <a:rPr lang="pt-PT" sz="1600">
                <a:solidFill>
                  <a:schemeClr val="dk1"/>
                </a:solidFill>
                <a:latin typeface="Calibri"/>
                <a:ea typeface="Calibri"/>
                <a:cs typeface="Calibri"/>
                <a:sym typeface="Calibri"/>
              </a:rPr>
              <a:t>:</a:t>
            </a:r>
            <a:endParaRPr sz="1600">
              <a:solidFill>
                <a:schemeClr val="dk1"/>
              </a:solidFill>
              <a:latin typeface="Calibri"/>
              <a:ea typeface="Calibri"/>
              <a:cs typeface="Calibri"/>
              <a:sym typeface="Calibri"/>
            </a:endParaRPr>
          </a:p>
        </p:txBody>
      </p:sp>
      <p:sp>
        <p:nvSpPr>
          <p:cNvPr id="1162" name="Google Shape;1162;p135"/>
          <p:cNvSpPr txBox="1"/>
          <p:nvPr/>
        </p:nvSpPr>
        <p:spPr>
          <a:xfrm>
            <a:off x="3559129" y="3070428"/>
            <a:ext cx="302948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2. Edge table</a:t>
            </a:r>
            <a:endParaRPr sz="1800">
              <a:solidFill>
                <a:schemeClr val="dk1"/>
              </a:solidFill>
              <a:latin typeface="Calibri"/>
              <a:ea typeface="Calibri"/>
              <a:cs typeface="Calibri"/>
              <a:sym typeface="Calibri"/>
            </a:endParaRPr>
          </a:p>
        </p:txBody>
      </p:sp>
      <p:sp>
        <p:nvSpPr>
          <p:cNvPr id="1163" name="Google Shape;1163;p135"/>
          <p:cNvSpPr txBox="1"/>
          <p:nvPr/>
        </p:nvSpPr>
        <p:spPr>
          <a:xfrm>
            <a:off x="7195043" y="2348238"/>
            <a:ext cx="3029488"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800">
                <a:solidFill>
                  <a:schemeClr val="dk1"/>
                </a:solidFill>
                <a:latin typeface="Calibri"/>
                <a:ea typeface="Calibri"/>
                <a:cs typeface="Calibri"/>
                <a:sym typeface="Calibri"/>
              </a:rPr>
              <a:t>3. Experimental data</a:t>
            </a:r>
            <a:endParaRPr sz="1800">
              <a:solidFill>
                <a:schemeClr val="dk1"/>
              </a:solidFill>
              <a:latin typeface="Calibri"/>
              <a:ea typeface="Calibri"/>
              <a:cs typeface="Calibri"/>
              <a:sym typeface="Calibri"/>
            </a:endParaRPr>
          </a:p>
        </p:txBody>
      </p:sp>
      <p:sp>
        <p:nvSpPr>
          <p:cNvPr id="1164" name="Google Shape;1164;p135"/>
          <p:cNvSpPr txBox="1"/>
          <p:nvPr/>
        </p:nvSpPr>
        <p:spPr>
          <a:xfrm>
            <a:off x="7665801" y="3523953"/>
            <a:ext cx="67204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600">
                <a:solidFill>
                  <a:schemeClr val="dk1"/>
                </a:solidFill>
                <a:latin typeface="Calibri"/>
                <a:ea typeface="Calibri"/>
                <a:cs typeface="Calibri"/>
                <a:sym typeface="Calibri"/>
              </a:rPr>
              <a:t>April</a:t>
            </a:r>
            <a:endParaRPr/>
          </a:p>
        </p:txBody>
      </p:sp>
      <p:sp>
        <p:nvSpPr>
          <p:cNvPr id="1165" name="Google Shape;1165;p135"/>
          <p:cNvSpPr txBox="1"/>
          <p:nvPr/>
        </p:nvSpPr>
        <p:spPr>
          <a:xfrm>
            <a:off x="7668751" y="4668891"/>
            <a:ext cx="67204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600">
                <a:solidFill>
                  <a:schemeClr val="dk1"/>
                </a:solidFill>
                <a:latin typeface="Calibri"/>
                <a:ea typeface="Calibri"/>
                <a:cs typeface="Calibri"/>
                <a:sym typeface="Calibri"/>
              </a:rPr>
              <a:t>June</a:t>
            </a:r>
            <a:endParaRPr/>
          </a:p>
        </p:txBody>
      </p:sp>
      <p:sp>
        <p:nvSpPr>
          <p:cNvPr id="1166" name="Google Shape;1166;p135"/>
          <p:cNvSpPr txBox="1"/>
          <p:nvPr/>
        </p:nvSpPr>
        <p:spPr>
          <a:xfrm>
            <a:off x="7668752" y="5911510"/>
            <a:ext cx="672043"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1600">
                <a:solidFill>
                  <a:schemeClr val="dk1"/>
                </a:solidFill>
                <a:latin typeface="Calibri"/>
                <a:ea typeface="Calibri"/>
                <a:cs typeface="Calibri"/>
                <a:sym typeface="Calibri"/>
              </a:rPr>
              <a:t>July</a:t>
            </a:r>
            <a:endParaRPr/>
          </a:p>
        </p:txBody>
      </p:sp>
      <p:graphicFrame>
        <p:nvGraphicFramePr>
          <p:cNvPr id="1167" name="Google Shape;1167;p135"/>
          <p:cNvGraphicFramePr/>
          <p:nvPr/>
        </p:nvGraphicFramePr>
        <p:xfrm>
          <a:off x="556080" y="3797118"/>
          <a:ext cx="3000000" cy="3000000"/>
        </p:xfrm>
        <a:graphic>
          <a:graphicData uri="http://schemas.openxmlformats.org/drawingml/2006/table">
            <a:tbl>
              <a:tblPr>
                <a:noFill/>
                <a:tableStyleId>{48873C8D-EFBD-46F1-A50B-D7DF9394F82B}</a:tableStyleId>
              </a:tblPr>
              <a:tblGrid>
                <a:gridCol w="1586900"/>
              </a:tblGrid>
              <a:tr h="344625">
                <a:tc>
                  <a:txBody>
                    <a:bodyPr/>
                    <a:lstStyle/>
                    <a:p>
                      <a:pPr indent="0" lvl="0" marL="0" marR="0" rtl="0" algn="ctr">
                        <a:spcBef>
                          <a:spcPts val="0"/>
                        </a:spcBef>
                        <a:spcAft>
                          <a:spcPts val="0"/>
                        </a:spcAft>
                        <a:buNone/>
                      </a:pPr>
                      <a:r>
                        <a:rPr b="1" lang="pt-PT" sz="1400" u="none" cap="none" strike="noStrike">
                          <a:solidFill>
                            <a:srgbClr val="000000"/>
                          </a:solidFill>
                        </a:rPr>
                        <a:t>geneID</a:t>
                      </a:r>
                      <a:endParaRPr b="1"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solidFill>
                      <a:srgbClr val="A8D08C"/>
                    </a:solidFill>
                  </a:tcPr>
                </a:tc>
              </a:tr>
              <a:tr h="233375">
                <a:tc>
                  <a:txBody>
                    <a:bodyPr/>
                    <a:lstStyle/>
                    <a:p>
                      <a:pPr indent="0" lvl="0" marL="0" marR="0" rtl="0" algn="ctr">
                        <a:spcBef>
                          <a:spcPts val="0"/>
                        </a:spcBef>
                        <a:spcAft>
                          <a:spcPts val="0"/>
                        </a:spcAft>
                        <a:buNone/>
                      </a:pPr>
                      <a:r>
                        <a:rPr b="0" lang="pt-PT" sz="1400" u="none" cap="none" strike="noStrike">
                          <a:solidFill>
                            <a:srgbClr val="000000"/>
                          </a:solidFill>
                        </a:rPr>
                        <a:t>CFP56_57155</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tcPr>
                </a:tc>
              </a:tr>
              <a:tr h="233375">
                <a:tc>
                  <a:txBody>
                    <a:bodyPr/>
                    <a:lstStyle/>
                    <a:p>
                      <a:pPr indent="0" lvl="0" marL="0" marR="0" rtl="0" algn="ctr">
                        <a:spcBef>
                          <a:spcPts val="0"/>
                        </a:spcBef>
                        <a:spcAft>
                          <a:spcPts val="0"/>
                        </a:spcAft>
                        <a:buNone/>
                      </a:pPr>
                      <a:r>
                        <a:rPr b="0" lang="pt-PT" sz="1400" u="none" cap="none" strike="noStrike">
                          <a:solidFill>
                            <a:srgbClr val="000000"/>
                          </a:solidFill>
                        </a:rPr>
                        <a:t>CFP56_18234</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tcPr>
                </a:tc>
              </a:tr>
              <a:tr h="233375">
                <a:tc>
                  <a:txBody>
                    <a:bodyPr/>
                    <a:lstStyle/>
                    <a:p>
                      <a:pPr indent="0" lvl="0" marL="0" marR="0" rtl="0" algn="ctr">
                        <a:spcBef>
                          <a:spcPts val="0"/>
                        </a:spcBef>
                        <a:spcAft>
                          <a:spcPts val="0"/>
                        </a:spcAft>
                        <a:buNone/>
                      </a:pPr>
                      <a:r>
                        <a:rPr b="0" lang="pt-PT" sz="1400" u="none" cap="none" strike="noStrike">
                          <a:solidFill>
                            <a:srgbClr val="000000"/>
                          </a:solidFill>
                        </a:rPr>
                        <a:t>CFP56_55251</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tcPr>
                </a:tc>
              </a:tr>
              <a:tr h="233375">
                <a:tc>
                  <a:txBody>
                    <a:bodyPr/>
                    <a:lstStyle/>
                    <a:p>
                      <a:pPr indent="0" lvl="0" marL="0" marR="0" rtl="0" algn="ctr">
                        <a:spcBef>
                          <a:spcPts val="0"/>
                        </a:spcBef>
                        <a:spcAft>
                          <a:spcPts val="0"/>
                        </a:spcAft>
                        <a:buNone/>
                      </a:pPr>
                      <a:r>
                        <a:rPr b="0" lang="pt-PT" sz="1400" u="none" cap="none" strike="noStrike">
                          <a:solidFill>
                            <a:srgbClr val="000000"/>
                          </a:solidFill>
                        </a:rPr>
                        <a:t>CFP56_67904</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tcPr>
                </a:tc>
              </a:tr>
              <a:tr h="233375">
                <a:tc>
                  <a:txBody>
                    <a:bodyPr/>
                    <a:lstStyle/>
                    <a:p>
                      <a:pPr indent="0" lvl="0" marL="0" marR="0" rtl="0" algn="ctr">
                        <a:spcBef>
                          <a:spcPts val="0"/>
                        </a:spcBef>
                        <a:spcAft>
                          <a:spcPts val="0"/>
                        </a:spcAft>
                        <a:buNone/>
                      </a:pPr>
                      <a:r>
                        <a:rPr b="0" lang="pt-PT" sz="1400" u="none" cap="none" strike="noStrike">
                          <a:solidFill>
                            <a:srgbClr val="000000"/>
                          </a:solidFill>
                        </a:rPr>
                        <a:t>CFP56_05273</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tcPr>
                </a:tc>
              </a:tr>
              <a:tr h="233375">
                <a:tc>
                  <a:txBody>
                    <a:bodyPr/>
                    <a:lstStyle/>
                    <a:p>
                      <a:pPr indent="0" lvl="0" marL="0" marR="0" rtl="0" algn="ctr">
                        <a:spcBef>
                          <a:spcPts val="0"/>
                        </a:spcBef>
                        <a:spcAft>
                          <a:spcPts val="0"/>
                        </a:spcAft>
                        <a:buNone/>
                      </a:pPr>
                      <a:r>
                        <a:rPr b="0" lang="pt-PT" sz="1400" u="none" cap="none" strike="noStrike">
                          <a:solidFill>
                            <a:srgbClr val="000000"/>
                          </a:solidFill>
                        </a:rPr>
                        <a:t>CFP56_07147</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tcPr>
                </a:tc>
              </a:tr>
              <a:tr h="233375">
                <a:tc>
                  <a:txBody>
                    <a:bodyPr/>
                    <a:lstStyle/>
                    <a:p>
                      <a:pPr indent="0" lvl="0" marL="0" marR="0" rtl="0" algn="ctr">
                        <a:spcBef>
                          <a:spcPts val="0"/>
                        </a:spcBef>
                        <a:spcAft>
                          <a:spcPts val="0"/>
                        </a:spcAft>
                        <a:buNone/>
                      </a:pPr>
                      <a:r>
                        <a:rPr b="0" i="0" lang="pt-PT" sz="1400" u="none" cap="none" strike="noStrike">
                          <a:solidFill>
                            <a:srgbClr val="000000"/>
                          </a:solidFill>
                          <a:latin typeface="Calibri"/>
                          <a:ea typeface="Calibri"/>
                          <a:cs typeface="Calibri"/>
                          <a:sym typeface="Calibri"/>
                        </a:rPr>
                        <a:t>…</a:t>
                      </a:r>
                      <a:endParaRPr/>
                    </a:p>
                  </a:txBody>
                  <a:tcPr marT="5450" marB="0" marR="5450" marL="5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B cap="flat" cmpd="sng" w="9525">
                      <a:solidFill>
                        <a:srgbClr val="000000">
                          <a:alpha val="0"/>
                        </a:srgbClr>
                      </a:solidFill>
                      <a:prstDash val="solid"/>
                      <a:round/>
                      <a:headEnd len="sm" w="sm" type="none"/>
                      <a:tailEnd len="sm" w="sm" type="none"/>
                    </a:lnB>
                  </a:tcPr>
                </a:tc>
              </a:tr>
            </a:tbl>
          </a:graphicData>
        </a:graphic>
      </p:graphicFrame>
      <p:graphicFrame>
        <p:nvGraphicFramePr>
          <p:cNvPr id="1168" name="Google Shape;1168;p135"/>
          <p:cNvGraphicFramePr/>
          <p:nvPr/>
        </p:nvGraphicFramePr>
        <p:xfrm>
          <a:off x="2926492" y="3797118"/>
          <a:ext cx="3000000" cy="3000000"/>
        </p:xfrm>
        <a:graphic>
          <a:graphicData uri="http://schemas.openxmlformats.org/drawingml/2006/table">
            <a:tbl>
              <a:tblPr>
                <a:noFill/>
                <a:tableStyleId>{48873C8D-EFBD-46F1-A50B-D7DF9394F82B}</a:tableStyleId>
              </a:tblPr>
              <a:tblGrid>
                <a:gridCol w="1431575"/>
                <a:gridCol w="1431575"/>
                <a:gridCol w="1544325"/>
              </a:tblGrid>
              <a:tr h="342725">
                <a:tc>
                  <a:txBody>
                    <a:bodyPr/>
                    <a:lstStyle/>
                    <a:p>
                      <a:pPr indent="0" lvl="0" marL="0" marR="0" rtl="0" algn="ctr">
                        <a:spcBef>
                          <a:spcPts val="0"/>
                        </a:spcBef>
                        <a:spcAft>
                          <a:spcPts val="0"/>
                        </a:spcAft>
                        <a:buNone/>
                      </a:pPr>
                      <a:r>
                        <a:rPr b="1" lang="pt-PT" sz="1400" u="none" cap="none" strike="noStrike">
                          <a:solidFill>
                            <a:srgbClr val="000000"/>
                          </a:solidFill>
                        </a:rPr>
                        <a:t>geneID1</a:t>
                      </a:r>
                      <a:endParaRPr b="1"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400" u="none" cap="none" strike="noStrike">
                          <a:solidFill>
                            <a:srgbClr val="000000"/>
                          </a:solidFill>
                        </a:rPr>
                        <a:t>geneID2</a:t>
                      </a:r>
                      <a:endParaRPr b="1" i="0" sz="1400" u="none" cap="none" strike="noStrike">
                        <a:solidFill>
                          <a:srgbClr val="000000"/>
                        </a:solidFill>
                        <a:latin typeface="Calibri"/>
                        <a:ea typeface="Calibri"/>
                        <a:cs typeface="Calibri"/>
                        <a:sym typeface="Calibri"/>
                      </a:endParaRPr>
                    </a:p>
                  </a:txBody>
                  <a:tcPr marT="5450" marB="0" marR="5450" marL="5450" anchor="ctr">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400" u="none" cap="none" strike="noStrike">
                          <a:solidFill>
                            <a:srgbClr val="000000"/>
                          </a:solidFill>
                        </a:rPr>
                        <a:t>reactionType</a:t>
                      </a:r>
                      <a:endParaRPr b="1" i="0" sz="1400" u="none" cap="none" strike="noStrike">
                        <a:solidFill>
                          <a:srgbClr val="000000"/>
                        </a:solidFill>
                        <a:latin typeface="Calibri"/>
                        <a:ea typeface="Calibri"/>
                        <a:cs typeface="Calibri"/>
                        <a:sym typeface="Calibri"/>
                      </a:endParaRPr>
                    </a:p>
                  </a:txBody>
                  <a:tcPr marT="5450" marB="0" marR="5450" marL="5450" anchor="ctr">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solidFill>
                      <a:srgbClr val="A8D08C"/>
                    </a:solidFill>
                  </a:tcPr>
                </a:tc>
              </a:tr>
              <a:tr h="282600">
                <a:tc>
                  <a:txBody>
                    <a:bodyPr/>
                    <a:lstStyle/>
                    <a:p>
                      <a:pPr indent="0" lvl="0" marL="0" marR="0" rtl="0" algn="ctr">
                        <a:spcBef>
                          <a:spcPts val="0"/>
                        </a:spcBef>
                        <a:spcAft>
                          <a:spcPts val="0"/>
                        </a:spcAft>
                        <a:buNone/>
                      </a:pPr>
                      <a:r>
                        <a:rPr b="0" lang="pt-PT" sz="1400" u="none" cap="none" strike="noStrike">
                          <a:solidFill>
                            <a:srgbClr val="000000"/>
                          </a:solidFill>
                        </a:rPr>
                        <a:t>CFP56_57155</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b="0" lang="pt-PT" sz="1400" u="none" cap="none" strike="noStrike">
                          <a:solidFill>
                            <a:srgbClr val="000000"/>
                          </a:solidFill>
                        </a:rPr>
                        <a:t>CFP56_18234</a:t>
                      </a:r>
                      <a:endParaRPr b="0" i="0" sz="1400" u="none" cap="none" strike="noStrike">
                        <a:solidFill>
                          <a:srgbClr val="000000"/>
                        </a:solidFill>
                        <a:latin typeface="Calibri"/>
                        <a:ea typeface="Calibri"/>
                        <a:cs typeface="Calibri"/>
                        <a:sym typeface="Calibri"/>
                      </a:endParaRPr>
                    </a:p>
                  </a:txBody>
                  <a:tcPr marT="5450" marB="0" marR="5450" marL="5450" anchor="ctr"/>
                </a:tc>
                <a:tc>
                  <a:txBody>
                    <a:bodyPr/>
                    <a:lstStyle/>
                    <a:p>
                      <a:pPr indent="0" lvl="0" marL="0" marR="0" rtl="0" algn="ctr">
                        <a:spcBef>
                          <a:spcPts val="0"/>
                        </a:spcBef>
                        <a:spcAft>
                          <a:spcPts val="0"/>
                        </a:spcAft>
                        <a:buNone/>
                      </a:pPr>
                      <a:r>
                        <a:rPr b="0" lang="pt-PT" sz="1400" u="none" cap="none" strike="noStrike">
                          <a:solidFill>
                            <a:srgbClr val="000000"/>
                          </a:solidFill>
                        </a:rPr>
                        <a:t>coexpressed_with</a:t>
                      </a:r>
                      <a:endParaRPr b="0" i="0" sz="1400" u="none" cap="none" strike="noStrike">
                        <a:solidFill>
                          <a:srgbClr val="000000"/>
                        </a:solidFill>
                        <a:latin typeface="Calibri"/>
                        <a:ea typeface="Calibri"/>
                        <a:cs typeface="Calibri"/>
                        <a:sym typeface="Calibri"/>
                      </a:endParaRPr>
                    </a:p>
                  </a:txBody>
                  <a:tcPr marT="5450" marB="0" marR="5450" marL="5450" anchor="ctr">
                    <a:lnR cap="flat" cmpd="sng" w="9525">
                      <a:solidFill>
                        <a:srgbClr val="000000">
                          <a:alpha val="0"/>
                        </a:srgbClr>
                      </a:solidFill>
                      <a:prstDash val="solid"/>
                      <a:round/>
                      <a:headEnd len="sm" w="sm" type="none"/>
                      <a:tailEnd len="sm" w="sm" type="none"/>
                    </a:lnR>
                  </a:tcPr>
                </a:tc>
              </a:tr>
              <a:tr h="282600">
                <a:tc>
                  <a:txBody>
                    <a:bodyPr/>
                    <a:lstStyle/>
                    <a:p>
                      <a:pPr indent="0" lvl="0" marL="0" marR="0" rtl="0" algn="ctr">
                        <a:spcBef>
                          <a:spcPts val="0"/>
                        </a:spcBef>
                        <a:spcAft>
                          <a:spcPts val="0"/>
                        </a:spcAft>
                        <a:buNone/>
                      </a:pPr>
                      <a:r>
                        <a:rPr b="0" lang="pt-PT" sz="1400" u="none" cap="none" strike="noStrike">
                          <a:solidFill>
                            <a:srgbClr val="000000"/>
                          </a:solidFill>
                        </a:rPr>
                        <a:t>CFP56_57155</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b="0" lang="pt-PT" sz="1400" u="none" cap="none" strike="noStrike">
                          <a:solidFill>
                            <a:srgbClr val="000000"/>
                          </a:solidFill>
                        </a:rPr>
                        <a:t>CFP56_55251</a:t>
                      </a:r>
                      <a:endParaRPr b="0" i="0" sz="1400" u="none" cap="none" strike="noStrike">
                        <a:solidFill>
                          <a:srgbClr val="000000"/>
                        </a:solidFill>
                        <a:latin typeface="Calibri"/>
                        <a:ea typeface="Calibri"/>
                        <a:cs typeface="Calibri"/>
                        <a:sym typeface="Calibri"/>
                      </a:endParaRPr>
                    </a:p>
                  </a:txBody>
                  <a:tcPr marT="5450" marB="0" marR="5450" marL="5450" anchor="ctr"/>
                </a:tc>
                <a:tc>
                  <a:txBody>
                    <a:bodyPr/>
                    <a:lstStyle/>
                    <a:p>
                      <a:pPr indent="0" lvl="0" marL="0" marR="0" rtl="0" algn="ctr">
                        <a:spcBef>
                          <a:spcPts val="0"/>
                        </a:spcBef>
                        <a:spcAft>
                          <a:spcPts val="0"/>
                        </a:spcAft>
                        <a:buNone/>
                      </a:pPr>
                      <a:r>
                        <a:rPr b="0" lang="pt-PT" sz="1400" u="none" cap="none" strike="noStrike">
                          <a:solidFill>
                            <a:srgbClr val="000000"/>
                          </a:solidFill>
                        </a:rPr>
                        <a:t>coexpressed_with</a:t>
                      </a:r>
                      <a:endParaRPr b="0" i="0" sz="1400" u="none" cap="none" strike="noStrike">
                        <a:solidFill>
                          <a:srgbClr val="000000"/>
                        </a:solidFill>
                        <a:latin typeface="Calibri"/>
                        <a:ea typeface="Calibri"/>
                        <a:cs typeface="Calibri"/>
                        <a:sym typeface="Calibri"/>
                      </a:endParaRPr>
                    </a:p>
                  </a:txBody>
                  <a:tcPr marT="5450" marB="0" marR="5450" marL="5450" anchor="ctr">
                    <a:lnR cap="flat" cmpd="sng" w="9525">
                      <a:solidFill>
                        <a:srgbClr val="000000">
                          <a:alpha val="0"/>
                        </a:srgbClr>
                      </a:solidFill>
                      <a:prstDash val="solid"/>
                      <a:round/>
                      <a:headEnd len="sm" w="sm" type="none"/>
                      <a:tailEnd len="sm" w="sm" type="none"/>
                    </a:lnR>
                  </a:tcPr>
                </a:tc>
              </a:tr>
              <a:tr h="282600">
                <a:tc>
                  <a:txBody>
                    <a:bodyPr/>
                    <a:lstStyle/>
                    <a:p>
                      <a:pPr indent="0" lvl="0" marL="0" marR="0" rtl="0" algn="ctr">
                        <a:spcBef>
                          <a:spcPts val="0"/>
                        </a:spcBef>
                        <a:spcAft>
                          <a:spcPts val="0"/>
                        </a:spcAft>
                        <a:buNone/>
                      </a:pPr>
                      <a:r>
                        <a:rPr b="0" lang="pt-PT" sz="1400" u="none" cap="none" strike="noStrike">
                          <a:solidFill>
                            <a:srgbClr val="000000"/>
                          </a:solidFill>
                        </a:rPr>
                        <a:t>CFP56_57155</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b="0" lang="pt-PT" sz="1400" u="none" cap="none" strike="noStrike">
                          <a:solidFill>
                            <a:srgbClr val="000000"/>
                          </a:solidFill>
                        </a:rPr>
                        <a:t>CFP56_67904</a:t>
                      </a:r>
                      <a:endParaRPr b="0" i="0" sz="1400" u="none" cap="none" strike="noStrike">
                        <a:solidFill>
                          <a:srgbClr val="000000"/>
                        </a:solidFill>
                        <a:latin typeface="Calibri"/>
                        <a:ea typeface="Calibri"/>
                        <a:cs typeface="Calibri"/>
                        <a:sym typeface="Calibri"/>
                      </a:endParaRPr>
                    </a:p>
                  </a:txBody>
                  <a:tcPr marT="5450" marB="0" marR="5450" marL="5450" anchor="ctr"/>
                </a:tc>
                <a:tc>
                  <a:txBody>
                    <a:bodyPr/>
                    <a:lstStyle/>
                    <a:p>
                      <a:pPr indent="0" lvl="0" marL="0" marR="0" rtl="0" algn="ctr">
                        <a:spcBef>
                          <a:spcPts val="0"/>
                        </a:spcBef>
                        <a:spcAft>
                          <a:spcPts val="0"/>
                        </a:spcAft>
                        <a:buNone/>
                      </a:pPr>
                      <a:r>
                        <a:rPr b="0" lang="pt-PT" sz="1400" u="none" cap="none" strike="noStrike">
                          <a:solidFill>
                            <a:srgbClr val="000000"/>
                          </a:solidFill>
                        </a:rPr>
                        <a:t>coexpressed_with</a:t>
                      </a:r>
                      <a:endParaRPr b="0" i="0" sz="1400" u="none" cap="none" strike="noStrike">
                        <a:solidFill>
                          <a:srgbClr val="000000"/>
                        </a:solidFill>
                        <a:latin typeface="Calibri"/>
                        <a:ea typeface="Calibri"/>
                        <a:cs typeface="Calibri"/>
                        <a:sym typeface="Calibri"/>
                      </a:endParaRPr>
                    </a:p>
                  </a:txBody>
                  <a:tcPr marT="5450" marB="0" marR="5450" marL="5450" anchor="ctr">
                    <a:lnR cap="flat" cmpd="sng" w="9525">
                      <a:solidFill>
                        <a:srgbClr val="000000">
                          <a:alpha val="0"/>
                        </a:srgbClr>
                      </a:solidFill>
                      <a:prstDash val="solid"/>
                      <a:round/>
                      <a:headEnd len="sm" w="sm" type="none"/>
                      <a:tailEnd len="sm" w="sm" type="none"/>
                    </a:lnR>
                  </a:tcPr>
                </a:tc>
              </a:tr>
              <a:tr h="282600">
                <a:tc>
                  <a:txBody>
                    <a:bodyPr/>
                    <a:lstStyle/>
                    <a:p>
                      <a:pPr indent="0" lvl="0" marL="0" marR="0" rtl="0" algn="ctr">
                        <a:spcBef>
                          <a:spcPts val="0"/>
                        </a:spcBef>
                        <a:spcAft>
                          <a:spcPts val="0"/>
                        </a:spcAft>
                        <a:buNone/>
                      </a:pPr>
                      <a:r>
                        <a:rPr b="0" lang="pt-PT" sz="1400" u="none" cap="none" strike="noStrike">
                          <a:solidFill>
                            <a:srgbClr val="000000"/>
                          </a:solidFill>
                        </a:rPr>
                        <a:t>CFP56_57155</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b="0" lang="pt-PT" sz="1400" u="none" cap="none" strike="noStrike">
                          <a:solidFill>
                            <a:srgbClr val="000000"/>
                          </a:solidFill>
                        </a:rPr>
                        <a:t>CFP56_61563</a:t>
                      </a:r>
                      <a:endParaRPr b="0" i="0" sz="1400" u="none" cap="none" strike="noStrike">
                        <a:solidFill>
                          <a:srgbClr val="000000"/>
                        </a:solidFill>
                        <a:latin typeface="Calibri"/>
                        <a:ea typeface="Calibri"/>
                        <a:cs typeface="Calibri"/>
                        <a:sym typeface="Calibri"/>
                      </a:endParaRPr>
                    </a:p>
                  </a:txBody>
                  <a:tcPr marT="5450" marB="0" marR="5450" marL="5450" anchor="ctr"/>
                </a:tc>
                <a:tc>
                  <a:txBody>
                    <a:bodyPr/>
                    <a:lstStyle/>
                    <a:p>
                      <a:pPr indent="0" lvl="0" marL="0" marR="0" rtl="0" algn="ctr">
                        <a:spcBef>
                          <a:spcPts val="0"/>
                        </a:spcBef>
                        <a:spcAft>
                          <a:spcPts val="0"/>
                        </a:spcAft>
                        <a:buNone/>
                      </a:pPr>
                      <a:r>
                        <a:rPr b="0" lang="pt-PT" sz="1400" u="none" cap="none" strike="noStrike">
                          <a:solidFill>
                            <a:srgbClr val="000000"/>
                          </a:solidFill>
                        </a:rPr>
                        <a:t>coexpressed_with</a:t>
                      </a:r>
                      <a:endParaRPr b="0" i="0" sz="1400" u="none" cap="none" strike="noStrike">
                        <a:solidFill>
                          <a:srgbClr val="000000"/>
                        </a:solidFill>
                        <a:latin typeface="Calibri"/>
                        <a:ea typeface="Calibri"/>
                        <a:cs typeface="Calibri"/>
                        <a:sym typeface="Calibri"/>
                      </a:endParaRPr>
                    </a:p>
                  </a:txBody>
                  <a:tcPr marT="5450" marB="0" marR="5450" marL="5450" anchor="ctr">
                    <a:lnR cap="flat" cmpd="sng" w="9525">
                      <a:solidFill>
                        <a:srgbClr val="000000">
                          <a:alpha val="0"/>
                        </a:srgbClr>
                      </a:solidFill>
                      <a:prstDash val="solid"/>
                      <a:round/>
                      <a:headEnd len="sm" w="sm" type="none"/>
                      <a:tailEnd len="sm" w="sm" type="none"/>
                    </a:lnR>
                  </a:tcPr>
                </a:tc>
              </a:tr>
              <a:tr h="282600">
                <a:tc>
                  <a:txBody>
                    <a:bodyPr/>
                    <a:lstStyle/>
                    <a:p>
                      <a:pPr indent="0" lvl="0" marL="0" marR="0" rtl="0" algn="ctr">
                        <a:spcBef>
                          <a:spcPts val="0"/>
                        </a:spcBef>
                        <a:spcAft>
                          <a:spcPts val="0"/>
                        </a:spcAft>
                        <a:buNone/>
                      </a:pPr>
                      <a:r>
                        <a:rPr b="0" lang="pt-PT" sz="1400" u="none" cap="none" strike="noStrike">
                          <a:solidFill>
                            <a:srgbClr val="000000"/>
                          </a:solidFill>
                        </a:rPr>
                        <a:t>CFP56_57155</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b="0" lang="pt-PT" sz="1400" u="none" cap="none" strike="noStrike">
                          <a:solidFill>
                            <a:srgbClr val="000000"/>
                          </a:solidFill>
                        </a:rPr>
                        <a:t>CFP56_71489</a:t>
                      </a:r>
                      <a:endParaRPr b="0" i="0" sz="1400" u="none" cap="none" strike="noStrike">
                        <a:solidFill>
                          <a:srgbClr val="000000"/>
                        </a:solidFill>
                        <a:latin typeface="Calibri"/>
                        <a:ea typeface="Calibri"/>
                        <a:cs typeface="Calibri"/>
                        <a:sym typeface="Calibri"/>
                      </a:endParaRPr>
                    </a:p>
                  </a:txBody>
                  <a:tcPr marT="5450" marB="0" marR="5450" marL="5450" anchor="ctr"/>
                </a:tc>
                <a:tc>
                  <a:txBody>
                    <a:bodyPr/>
                    <a:lstStyle/>
                    <a:p>
                      <a:pPr indent="0" lvl="0" marL="0" marR="0" rtl="0" algn="ctr">
                        <a:spcBef>
                          <a:spcPts val="0"/>
                        </a:spcBef>
                        <a:spcAft>
                          <a:spcPts val="0"/>
                        </a:spcAft>
                        <a:buNone/>
                      </a:pPr>
                      <a:r>
                        <a:rPr b="0" lang="pt-PT" sz="1400" u="none" cap="none" strike="noStrike">
                          <a:solidFill>
                            <a:srgbClr val="000000"/>
                          </a:solidFill>
                        </a:rPr>
                        <a:t>coexpressed_with</a:t>
                      </a:r>
                      <a:endParaRPr b="0" i="0" sz="1400" u="none" cap="none" strike="noStrike">
                        <a:solidFill>
                          <a:srgbClr val="000000"/>
                        </a:solidFill>
                        <a:latin typeface="Calibri"/>
                        <a:ea typeface="Calibri"/>
                        <a:cs typeface="Calibri"/>
                        <a:sym typeface="Calibri"/>
                      </a:endParaRPr>
                    </a:p>
                  </a:txBody>
                  <a:tcPr marT="5450" marB="0" marR="5450" marL="5450" anchor="ctr">
                    <a:lnR cap="flat" cmpd="sng" w="9525">
                      <a:solidFill>
                        <a:srgbClr val="000000">
                          <a:alpha val="0"/>
                        </a:srgbClr>
                      </a:solidFill>
                      <a:prstDash val="solid"/>
                      <a:round/>
                      <a:headEnd len="sm" w="sm" type="none"/>
                      <a:tailEnd len="sm" w="sm" type="none"/>
                    </a:lnR>
                  </a:tcPr>
                </a:tc>
              </a:tr>
              <a:tr h="282600">
                <a:tc>
                  <a:txBody>
                    <a:bodyPr/>
                    <a:lstStyle/>
                    <a:p>
                      <a:pPr indent="0" lvl="0" marL="0" marR="0" rtl="0" algn="ctr">
                        <a:spcBef>
                          <a:spcPts val="0"/>
                        </a:spcBef>
                        <a:spcAft>
                          <a:spcPts val="0"/>
                        </a:spcAft>
                        <a:buNone/>
                      </a:pPr>
                      <a:r>
                        <a:rPr b="0" lang="pt-PT" sz="1400" u="none" cap="none" strike="noStrike">
                          <a:solidFill>
                            <a:srgbClr val="000000"/>
                          </a:solidFill>
                        </a:rPr>
                        <a:t>CFP56_57155</a:t>
                      </a:r>
                      <a:endParaRPr b="0" i="0" sz="1400" u="none" cap="none" strike="noStrike">
                        <a:solidFill>
                          <a:srgbClr val="000000"/>
                        </a:solidFill>
                        <a:latin typeface="Calibri"/>
                        <a:ea typeface="Calibri"/>
                        <a:cs typeface="Calibri"/>
                        <a:sym typeface="Calibri"/>
                      </a:endParaRPr>
                    </a:p>
                  </a:txBody>
                  <a:tcPr marT="5450" marB="0" marR="5450" marL="5450"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b="0" lang="pt-PT" sz="1400" u="none" cap="none" strike="noStrike">
                          <a:solidFill>
                            <a:srgbClr val="000000"/>
                          </a:solidFill>
                        </a:rPr>
                        <a:t>CFP56_05273</a:t>
                      </a:r>
                      <a:endParaRPr b="0" i="0" sz="1400" u="none" cap="none" strike="noStrike">
                        <a:solidFill>
                          <a:srgbClr val="000000"/>
                        </a:solidFill>
                        <a:latin typeface="Calibri"/>
                        <a:ea typeface="Calibri"/>
                        <a:cs typeface="Calibri"/>
                        <a:sym typeface="Calibri"/>
                      </a:endParaRPr>
                    </a:p>
                  </a:txBody>
                  <a:tcPr marT="5450" marB="0" marR="5450" marL="5450" anchor="ctr"/>
                </a:tc>
                <a:tc>
                  <a:txBody>
                    <a:bodyPr/>
                    <a:lstStyle/>
                    <a:p>
                      <a:pPr indent="0" lvl="0" marL="0" marR="0" rtl="0" algn="ctr">
                        <a:spcBef>
                          <a:spcPts val="0"/>
                        </a:spcBef>
                        <a:spcAft>
                          <a:spcPts val="0"/>
                        </a:spcAft>
                        <a:buNone/>
                      </a:pPr>
                      <a:r>
                        <a:rPr b="0" lang="pt-PT" sz="1400" u="none" cap="none" strike="noStrike">
                          <a:solidFill>
                            <a:srgbClr val="000000"/>
                          </a:solidFill>
                        </a:rPr>
                        <a:t>coexpressed_with</a:t>
                      </a:r>
                      <a:endParaRPr b="0" i="0" sz="1400" u="none" cap="none" strike="noStrike">
                        <a:solidFill>
                          <a:srgbClr val="000000"/>
                        </a:solidFill>
                        <a:latin typeface="Calibri"/>
                        <a:ea typeface="Calibri"/>
                        <a:cs typeface="Calibri"/>
                        <a:sym typeface="Calibri"/>
                      </a:endParaRPr>
                    </a:p>
                  </a:txBody>
                  <a:tcPr marT="5450" marB="0" marR="5450" marL="5450" anchor="ctr">
                    <a:lnR cap="flat" cmpd="sng" w="9525">
                      <a:solidFill>
                        <a:srgbClr val="000000">
                          <a:alpha val="0"/>
                        </a:srgbClr>
                      </a:solidFill>
                      <a:prstDash val="solid"/>
                      <a:round/>
                      <a:headEnd len="sm" w="sm" type="none"/>
                      <a:tailEnd len="sm" w="sm" type="none"/>
                    </a:lnR>
                  </a:tcPr>
                </a:tc>
              </a:tr>
              <a:tr h="282600">
                <a:tc>
                  <a:txBody>
                    <a:bodyPr/>
                    <a:lstStyle/>
                    <a:p>
                      <a:pPr indent="0" lvl="0" marL="0" marR="0" rtl="0" algn="ctr">
                        <a:spcBef>
                          <a:spcPts val="0"/>
                        </a:spcBef>
                        <a:spcAft>
                          <a:spcPts val="0"/>
                        </a:spcAft>
                        <a:buNone/>
                      </a:pPr>
                      <a:r>
                        <a:rPr b="0" i="0" lang="pt-PT" sz="1400" u="none" cap="none" strike="noStrike">
                          <a:solidFill>
                            <a:srgbClr val="000000"/>
                          </a:solidFill>
                          <a:latin typeface="Calibri"/>
                          <a:ea typeface="Calibri"/>
                          <a:cs typeface="Calibri"/>
                          <a:sym typeface="Calibri"/>
                        </a:rPr>
                        <a:t>…</a:t>
                      </a:r>
                      <a:endParaRPr/>
                    </a:p>
                  </a:txBody>
                  <a:tcPr marT="5450" marB="0" marR="5450" marL="5450" anchor="ctr">
                    <a:lnL cap="flat" cmpd="sng" w="9525">
                      <a:solidFill>
                        <a:srgbClr val="000000">
                          <a:alpha val="0"/>
                        </a:srgbClr>
                      </a:solidFill>
                      <a:prstDash val="solid"/>
                      <a:round/>
                      <a:headEnd len="sm" w="sm" type="none"/>
                      <a:tailEnd len="sm" w="sm" type="none"/>
                    </a:lnL>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pt-PT" sz="1400" u="none" cap="none" strike="noStrike">
                          <a:solidFill>
                            <a:srgbClr val="000000"/>
                          </a:solidFill>
                          <a:latin typeface="Calibri"/>
                          <a:ea typeface="Calibri"/>
                          <a:cs typeface="Calibri"/>
                          <a:sym typeface="Calibri"/>
                        </a:rPr>
                        <a:t>…</a:t>
                      </a:r>
                      <a:endParaRPr/>
                    </a:p>
                  </a:txBody>
                  <a:tcPr marT="5450" marB="0" marR="5450" marL="5450" anchor="ctr">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pt-PT" sz="1400" u="none" cap="none" strike="noStrike">
                          <a:solidFill>
                            <a:srgbClr val="000000"/>
                          </a:solidFill>
                          <a:latin typeface="Calibri"/>
                          <a:ea typeface="Calibri"/>
                          <a:cs typeface="Calibri"/>
                          <a:sym typeface="Calibri"/>
                        </a:rPr>
                        <a:t>…</a:t>
                      </a:r>
                      <a:endParaRPr/>
                    </a:p>
                  </a:txBody>
                  <a:tcPr marT="5450" marB="0" marR="5450" marL="5450" anchor="ctr">
                    <a:lnR cap="flat" cmpd="sng" w="9525">
                      <a:solidFill>
                        <a:srgbClr val="000000">
                          <a:alpha val="0"/>
                        </a:srgbClr>
                      </a:solidFill>
                      <a:prstDash val="solid"/>
                      <a:round/>
                      <a:headEnd len="sm" w="sm" type="none"/>
                      <a:tailEnd len="sm" w="sm" type="none"/>
                    </a:lnR>
                    <a:lnB cap="flat" cmpd="sng" w="9525">
                      <a:solidFill>
                        <a:srgbClr val="000000">
                          <a:alpha val="0"/>
                        </a:srgbClr>
                      </a:solidFill>
                      <a:prstDash val="solid"/>
                      <a:round/>
                      <a:headEnd len="sm" w="sm" type="none"/>
                      <a:tailEnd len="sm" w="sm" type="none"/>
                    </a:lnB>
                  </a:tcPr>
                </a:tc>
              </a:tr>
            </a:tbl>
          </a:graphicData>
        </a:graphic>
      </p:graphicFrame>
      <p:graphicFrame>
        <p:nvGraphicFramePr>
          <p:cNvPr id="1169" name="Google Shape;1169;p135"/>
          <p:cNvGraphicFramePr/>
          <p:nvPr/>
        </p:nvGraphicFramePr>
        <p:xfrm>
          <a:off x="8422382" y="3063887"/>
          <a:ext cx="3000000" cy="3000000"/>
        </p:xfrm>
        <a:graphic>
          <a:graphicData uri="http://schemas.openxmlformats.org/drawingml/2006/table">
            <a:tbl>
              <a:tblPr>
                <a:noFill/>
                <a:tableStyleId>{48873C8D-EFBD-46F1-A50B-D7DF9394F82B}</a:tableStyleId>
              </a:tblPr>
              <a:tblGrid>
                <a:gridCol w="1055800"/>
                <a:gridCol w="1120775"/>
                <a:gridCol w="909600"/>
              </a:tblGrid>
              <a:tr h="271050">
                <a:tc>
                  <a:txBody>
                    <a:bodyPr/>
                    <a:lstStyle/>
                    <a:p>
                      <a:pPr indent="0" lvl="0" marL="0" marR="0" rtl="0" algn="ctr">
                        <a:spcBef>
                          <a:spcPts val="0"/>
                        </a:spcBef>
                        <a:spcAft>
                          <a:spcPts val="0"/>
                        </a:spcAft>
                        <a:buNone/>
                      </a:pPr>
                      <a:r>
                        <a:rPr b="1" lang="pt-PT" sz="1100" u="none" cap="none" strike="noStrike"/>
                        <a:t>geneID</a:t>
                      </a:r>
                      <a:endParaRPr b="1" i="0" sz="1100" u="none" cap="none" strike="noStrike">
                        <a:solidFill>
                          <a:srgbClr val="FFFFFF"/>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100" u="none" cap="none" strike="noStrike"/>
                        <a:t>Expression_April</a:t>
                      </a:r>
                      <a:endParaRPr b="1" i="0" sz="1100" u="none" cap="none" strike="noStrike">
                        <a:solidFill>
                          <a:srgbClr val="FFFFFF"/>
                        </a:solidFill>
                        <a:latin typeface="Calibri"/>
                        <a:ea typeface="Calibri"/>
                        <a:cs typeface="Calibri"/>
                        <a:sym typeface="Calibri"/>
                      </a:endParaRPr>
                    </a:p>
                  </a:txBody>
                  <a:tcPr marT="7625" marB="0" marR="7625" marL="7625" anchor="ctr">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100" u="none" cap="none" strike="noStrike"/>
                        <a:t>adj.P.Val</a:t>
                      </a:r>
                      <a:endParaRPr b="1" i="0" sz="1100" u="none" cap="none" strike="noStrike">
                        <a:solidFill>
                          <a:srgbClr val="FFFFFF"/>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solidFill>
                      <a:srgbClr val="A8D08C"/>
                    </a:solidFill>
                  </a:tcPr>
                </a:tc>
              </a:tr>
              <a:tr h="271050">
                <a:tc>
                  <a:txBody>
                    <a:bodyPr/>
                    <a:lstStyle/>
                    <a:p>
                      <a:pPr indent="0" lvl="0" marL="0" marR="0" rtl="0" algn="ctr">
                        <a:spcBef>
                          <a:spcPts val="0"/>
                        </a:spcBef>
                        <a:spcAft>
                          <a:spcPts val="0"/>
                        </a:spcAft>
                        <a:buNone/>
                      </a:pPr>
                      <a:r>
                        <a:rPr b="0" lang="pt-PT" sz="1100" u="none" cap="none" strike="noStrike">
                          <a:solidFill>
                            <a:srgbClr val="000000"/>
                          </a:solidFill>
                        </a:rPr>
                        <a:t>CFP56_57155</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-0.801</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71050">
                <a:tc>
                  <a:txBody>
                    <a:bodyPr/>
                    <a:lstStyle/>
                    <a:p>
                      <a:pPr indent="0" lvl="0" marL="0" marR="0" rtl="0" algn="ctr">
                        <a:spcBef>
                          <a:spcPts val="0"/>
                        </a:spcBef>
                        <a:spcAft>
                          <a:spcPts val="0"/>
                        </a:spcAft>
                        <a:buNone/>
                      </a:pPr>
                      <a:r>
                        <a:rPr lang="pt-PT" sz="1100" u="none" cap="none" strike="noStrike"/>
                        <a:t>CFP56_24732</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-0.511</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71050">
                <a:tc>
                  <a:txBody>
                    <a:bodyPr/>
                    <a:lstStyle/>
                    <a:p>
                      <a:pPr indent="0" lvl="0" marL="0" marR="0" rtl="0" algn="ctr">
                        <a:spcBef>
                          <a:spcPts val="0"/>
                        </a:spcBef>
                        <a:spcAft>
                          <a:spcPts val="0"/>
                        </a:spcAft>
                        <a:buNone/>
                      </a:pPr>
                      <a:r>
                        <a:rPr lang="pt-PT" sz="1100" u="none" cap="none" strike="noStrike"/>
                        <a:t>CFP56_18234</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-0.830</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bl>
          </a:graphicData>
        </a:graphic>
      </p:graphicFrame>
      <p:graphicFrame>
        <p:nvGraphicFramePr>
          <p:cNvPr id="1170" name="Google Shape;1170;p135"/>
          <p:cNvGraphicFramePr/>
          <p:nvPr/>
        </p:nvGraphicFramePr>
        <p:xfrm>
          <a:off x="8422382" y="4296072"/>
          <a:ext cx="3000000" cy="3000000"/>
        </p:xfrm>
        <a:graphic>
          <a:graphicData uri="http://schemas.openxmlformats.org/drawingml/2006/table">
            <a:tbl>
              <a:tblPr>
                <a:noFill/>
                <a:tableStyleId>{48873C8D-EFBD-46F1-A50B-D7DF9394F82B}</a:tableStyleId>
              </a:tblPr>
              <a:tblGrid>
                <a:gridCol w="1055650"/>
                <a:gridCol w="1120625"/>
                <a:gridCol w="909500"/>
              </a:tblGrid>
              <a:tr h="271050">
                <a:tc>
                  <a:txBody>
                    <a:bodyPr/>
                    <a:lstStyle/>
                    <a:p>
                      <a:pPr indent="0" lvl="0" marL="0" marR="0" rtl="0" algn="ctr">
                        <a:spcBef>
                          <a:spcPts val="0"/>
                        </a:spcBef>
                        <a:spcAft>
                          <a:spcPts val="0"/>
                        </a:spcAft>
                        <a:buNone/>
                      </a:pPr>
                      <a:r>
                        <a:rPr b="1" lang="pt-PT" sz="1100" u="none" cap="none" strike="noStrike"/>
                        <a:t>geneID</a:t>
                      </a:r>
                      <a:endParaRPr b="1"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100" u="none" cap="none" strike="noStrike"/>
                        <a:t>Expression_June</a:t>
                      </a:r>
                      <a:endParaRPr b="1" i="0" sz="1100" u="none" cap="none" strike="noStrike">
                        <a:solidFill>
                          <a:srgbClr val="000000"/>
                        </a:solidFill>
                        <a:latin typeface="Calibri"/>
                        <a:ea typeface="Calibri"/>
                        <a:cs typeface="Calibri"/>
                        <a:sym typeface="Calibri"/>
                      </a:endParaRPr>
                    </a:p>
                  </a:txBody>
                  <a:tcPr marT="7625" marB="0" marR="7625" marL="7625" anchor="ctr">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100" u="none" cap="none" strike="noStrike"/>
                        <a:t>adj.P.Val</a:t>
                      </a:r>
                      <a:endParaRPr b="1"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solidFill>
                      <a:srgbClr val="A8D08C"/>
                    </a:solidFill>
                  </a:tcPr>
                </a:tc>
              </a:tr>
              <a:tr h="271050">
                <a:tc>
                  <a:txBody>
                    <a:bodyPr/>
                    <a:lstStyle/>
                    <a:p>
                      <a:pPr indent="0" lvl="0" marL="0" marR="0" rtl="0" algn="ctr">
                        <a:spcBef>
                          <a:spcPts val="0"/>
                        </a:spcBef>
                        <a:spcAft>
                          <a:spcPts val="0"/>
                        </a:spcAft>
                        <a:buNone/>
                      </a:pPr>
                      <a:r>
                        <a:rPr b="0" lang="pt-PT" sz="1100" u="none" cap="none" strike="noStrike">
                          <a:solidFill>
                            <a:srgbClr val="000000"/>
                          </a:solidFill>
                        </a:rPr>
                        <a:t>CFP56_57155</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-0.319</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71050">
                <a:tc>
                  <a:txBody>
                    <a:bodyPr/>
                    <a:lstStyle/>
                    <a:p>
                      <a:pPr indent="0" lvl="0" marL="0" marR="0" rtl="0" algn="ctr">
                        <a:spcBef>
                          <a:spcPts val="0"/>
                        </a:spcBef>
                        <a:spcAft>
                          <a:spcPts val="0"/>
                        </a:spcAft>
                        <a:buNone/>
                      </a:pPr>
                      <a:r>
                        <a:rPr lang="pt-PT" sz="1100" u="none" cap="none" strike="noStrike"/>
                        <a:t>CFP56_24732</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-0.641</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71050">
                <a:tc>
                  <a:txBody>
                    <a:bodyPr/>
                    <a:lstStyle/>
                    <a:p>
                      <a:pPr indent="0" lvl="0" marL="0" marR="0" rtl="0" algn="ctr">
                        <a:spcBef>
                          <a:spcPts val="0"/>
                        </a:spcBef>
                        <a:spcAft>
                          <a:spcPts val="0"/>
                        </a:spcAft>
                        <a:buNone/>
                      </a:pPr>
                      <a:r>
                        <a:rPr lang="pt-PT" sz="1100" u="none" cap="none" strike="noStrike"/>
                        <a:t>CFP56_18234</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-0.280</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bl>
          </a:graphicData>
        </a:graphic>
      </p:graphicFrame>
      <p:graphicFrame>
        <p:nvGraphicFramePr>
          <p:cNvPr id="1171" name="Google Shape;1171;p135"/>
          <p:cNvGraphicFramePr/>
          <p:nvPr/>
        </p:nvGraphicFramePr>
        <p:xfrm>
          <a:off x="8422788" y="5538691"/>
          <a:ext cx="3000000" cy="3000000"/>
        </p:xfrm>
        <a:graphic>
          <a:graphicData uri="http://schemas.openxmlformats.org/drawingml/2006/table">
            <a:tbl>
              <a:tblPr>
                <a:noFill/>
                <a:tableStyleId>{48873C8D-EFBD-46F1-A50B-D7DF9394F82B}</a:tableStyleId>
              </a:tblPr>
              <a:tblGrid>
                <a:gridCol w="1055650"/>
                <a:gridCol w="1120625"/>
                <a:gridCol w="909500"/>
              </a:tblGrid>
              <a:tr h="271050">
                <a:tc>
                  <a:txBody>
                    <a:bodyPr/>
                    <a:lstStyle/>
                    <a:p>
                      <a:pPr indent="0" lvl="0" marL="0" marR="0" rtl="0" algn="ctr">
                        <a:spcBef>
                          <a:spcPts val="0"/>
                        </a:spcBef>
                        <a:spcAft>
                          <a:spcPts val="0"/>
                        </a:spcAft>
                        <a:buNone/>
                      </a:pPr>
                      <a:r>
                        <a:rPr b="1" lang="pt-PT" sz="1100" u="none" cap="none" strike="noStrike"/>
                        <a:t>geneID</a:t>
                      </a:r>
                      <a:endParaRPr b="1"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100" u="none" cap="none" strike="noStrike"/>
                        <a:t>Expression_July</a:t>
                      </a:r>
                      <a:endParaRPr b="1" i="0" sz="1100" u="none" cap="none" strike="noStrike">
                        <a:solidFill>
                          <a:srgbClr val="000000"/>
                        </a:solidFill>
                        <a:latin typeface="Calibri"/>
                        <a:ea typeface="Calibri"/>
                        <a:cs typeface="Calibri"/>
                        <a:sym typeface="Calibri"/>
                      </a:endParaRPr>
                    </a:p>
                  </a:txBody>
                  <a:tcPr marT="7625" marB="0" marR="7625" marL="7625" anchor="ctr">
                    <a:lnT cap="flat" cmpd="sng" w="9525">
                      <a:solidFill>
                        <a:srgbClr val="000000">
                          <a:alpha val="0"/>
                        </a:srgbClr>
                      </a:solidFill>
                      <a:prstDash val="solid"/>
                      <a:round/>
                      <a:headEnd len="sm" w="sm" type="none"/>
                      <a:tailEnd len="sm" w="sm" type="none"/>
                    </a:lnT>
                    <a:solidFill>
                      <a:srgbClr val="A8D08C"/>
                    </a:solidFill>
                  </a:tcPr>
                </a:tc>
                <a:tc>
                  <a:txBody>
                    <a:bodyPr/>
                    <a:lstStyle/>
                    <a:p>
                      <a:pPr indent="0" lvl="0" marL="0" marR="0" rtl="0" algn="ctr">
                        <a:spcBef>
                          <a:spcPts val="0"/>
                        </a:spcBef>
                        <a:spcAft>
                          <a:spcPts val="0"/>
                        </a:spcAft>
                        <a:buNone/>
                      </a:pPr>
                      <a:r>
                        <a:rPr b="1" lang="pt-PT" sz="1100" u="none" cap="none" strike="noStrike"/>
                        <a:t>adj.P.Val</a:t>
                      </a:r>
                      <a:endParaRPr b="1"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solidFill>
                      <a:srgbClr val="A8D08C"/>
                    </a:solidFill>
                  </a:tcPr>
                </a:tc>
              </a:tr>
              <a:tr h="271050">
                <a:tc>
                  <a:txBody>
                    <a:bodyPr/>
                    <a:lstStyle/>
                    <a:p>
                      <a:pPr indent="0" lvl="0" marL="0" marR="0" rtl="0" algn="ctr">
                        <a:spcBef>
                          <a:spcPts val="0"/>
                        </a:spcBef>
                        <a:spcAft>
                          <a:spcPts val="0"/>
                        </a:spcAft>
                        <a:buNone/>
                      </a:pPr>
                      <a:r>
                        <a:rPr b="0" lang="pt-PT" sz="1100" u="none" cap="none" strike="noStrike">
                          <a:solidFill>
                            <a:srgbClr val="000000"/>
                          </a:solidFill>
                        </a:rPr>
                        <a:t>CFP56_57155</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1.121</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71050">
                <a:tc>
                  <a:txBody>
                    <a:bodyPr/>
                    <a:lstStyle/>
                    <a:p>
                      <a:pPr indent="0" lvl="0" marL="0" marR="0" rtl="0" algn="ctr">
                        <a:spcBef>
                          <a:spcPts val="0"/>
                        </a:spcBef>
                        <a:spcAft>
                          <a:spcPts val="0"/>
                        </a:spcAft>
                        <a:buNone/>
                      </a:pPr>
                      <a:r>
                        <a:rPr lang="pt-PT" sz="1100" u="none" cap="none" strike="noStrike"/>
                        <a:t>CFP56_24732</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1.152</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r h="271050">
                <a:tc>
                  <a:txBody>
                    <a:bodyPr/>
                    <a:lstStyle/>
                    <a:p>
                      <a:pPr indent="0" lvl="0" marL="0" marR="0" rtl="0" algn="ctr">
                        <a:spcBef>
                          <a:spcPts val="0"/>
                        </a:spcBef>
                        <a:spcAft>
                          <a:spcPts val="0"/>
                        </a:spcAft>
                        <a:buNone/>
                      </a:pPr>
                      <a:r>
                        <a:rPr lang="pt-PT" sz="1100" u="none" cap="none" strike="noStrike"/>
                        <a:t>CFP56_18234</a:t>
                      </a:r>
                      <a:endParaRPr b="0" i="0" sz="1100" u="none" cap="none" strike="noStrike">
                        <a:solidFill>
                          <a:srgbClr val="000000"/>
                        </a:solidFill>
                        <a:latin typeface="Calibri"/>
                        <a:ea typeface="Calibri"/>
                        <a:cs typeface="Calibri"/>
                        <a:sym typeface="Calibri"/>
                      </a:endParaRPr>
                    </a:p>
                  </a:txBody>
                  <a:tcPr marT="7625" marB="0" marR="7625" marL="7625" anchor="ctr">
                    <a:lnL cap="flat" cmpd="sng" w="9525">
                      <a:solidFill>
                        <a:srgbClr val="000000">
                          <a:alpha val="0"/>
                        </a:srgbClr>
                      </a:solidFill>
                      <a:prstDash val="solid"/>
                      <a:round/>
                      <a:headEnd len="sm" w="sm" type="none"/>
                      <a:tailEnd len="sm" w="sm" type="none"/>
                    </a:lnL>
                  </a:tcPr>
                </a:tc>
                <a:tc>
                  <a:txBody>
                    <a:bodyPr/>
                    <a:lstStyle/>
                    <a:p>
                      <a:pPr indent="0" lvl="0" marL="0" marR="0" rtl="0" algn="ctr">
                        <a:spcBef>
                          <a:spcPts val="0"/>
                        </a:spcBef>
                        <a:spcAft>
                          <a:spcPts val="0"/>
                        </a:spcAft>
                        <a:buNone/>
                      </a:pPr>
                      <a:r>
                        <a:rPr lang="pt-PT" sz="1100" u="none" cap="none" strike="noStrike"/>
                        <a:t>1.110</a:t>
                      </a:r>
                      <a:endParaRPr b="0" i="0" sz="1100" u="none" cap="none" strike="noStrike">
                        <a:solidFill>
                          <a:srgbClr val="000000"/>
                        </a:solidFill>
                        <a:latin typeface="Calibri"/>
                        <a:ea typeface="Calibri"/>
                        <a:cs typeface="Calibri"/>
                        <a:sym typeface="Calibri"/>
                      </a:endParaRPr>
                    </a:p>
                  </a:txBody>
                  <a:tcPr marT="7625" marB="0" marR="7625" marL="7625" anchor="ctr"/>
                </a:tc>
                <a:tc>
                  <a:txBody>
                    <a:bodyPr/>
                    <a:lstStyle/>
                    <a:p>
                      <a:pPr indent="0" lvl="0" marL="0" marR="0" rtl="0" algn="ctr">
                        <a:spcBef>
                          <a:spcPts val="0"/>
                        </a:spcBef>
                        <a:spcAft>
                          <a:spcPts val="0"/>
                        </a:spcAft>
                        <a:buNone/>
                      </a:pPr>
                      <a:r>
                        <a:rPr lang="pt-PT" sz="1100" u="none" cap="none" strike="noStrike"/>
                        <a:t>0.01</a:t>
                      </a:r>
                      <a:endParaRPr b="0" i="0" sz="1100" u="none" cap="none" strike="noStrike">
                        <a:solidFill>
                          <a:srgbClr val="000000"/>
                        </a:solidFill>
                        <a:latin typeface="Calibri"/>
                        <a:ea typeface="Calibri"/>
                        <a:cs typeface="Calibri"/>
                        <a:sym typeface="Calibri"/>
                      </a:endParaRPr>
                    </a:p>
                  </a:txBody>
                  <a:tcPr marT="7625" marB="0" marR="7625" marL="7625" anchor="ctr">
                    <a:lnR cap="flat" cmpd="sng" w="9525">
                      <a:solidFill>
                        <a:srgbClr val="000000">
                          <a:alpha val="0"/>
                        </a:srgbClr>
                      </a:solidFill>
                      <a:prstDash val="solid"/>
                      <a:round/>
                      <a:headEnd len="sm" w="sm" type="none"/>
                      <a:tailEnd len="sm" w="sm" type="none"/>
                    </a:lnR>
                  </a:tcPr>
                </a:tc>
              </a:tr>
            </a:tbl>
          </a:graphicData>
        </a:graphic>
      </p:graphicFrame>
      <p:sp>
        <p:nvSpPr>
          <p:cNvPr id="1172" name="Google Shape;1172;p135"/>
          <p:cNvSpPr/>
          <p:nvPr/>
        </p:nvSpPr>
        <p:spPr>
          <a:xfrm>
            <a:off x="1208607" y="5967294"/>
            <a:ext cx="281836" cy="263047"/>
          </a:xfrm>
          <a:prstGeom prst="ellipse">
            <a:avLst/>
          </a:prstGeom>
          <a:solidFill>
            <a:srgbClr val="8DA9DB"/>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3" name="Google Shape;1173;p135"/>
          <p:cNvSpPr/>
          <p:nvPr/>
        </p:nvSpPr>
        <p:spPr>
          <a:xfrm>
            <a:off x="4254350" y="6261030"/>
            <a:ext cx="281836" cy="263047"/>
          </a:xfrm>
          <a:prstGeom prst="ellipse">
            <a:avLst/>
          </a:prstGeom>
          <a:solidFill>
            <a:srgbClr val="8DA9DB"/>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4" name="Google Shape;1174;p135"/>
          <p:cNvSpPr/>
          <p:nvPr/>
        </p:nvSpPr>
        <p:spPr>
          <a:xfrm>
            <a:off x="5624985" y="6261030"/>
            <a:ext cx="281836" cy="263047"/>
          </a:xfrm>
          <a:prstGeom prst="ellipse">
            <a:avLst/>
          </a:prstGeom>
          <a:solidFill>
            <a:srgbClr val="8DA9DB"/>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1175" name="Google Shape;1175;p135"/>
          <p:cNvCxnSpPr>
            <a:stCxn id="1173" idx="6"/>
            <a:endCxn id="1174" idx="2"/>
          </p:cNvCxnSpPr>
          <p:nvPr/>
        </p:nvCxnSpPr>
        <p:spPr>
          <a:xfrm>
            <a:off x="4536186" y="6392554"/>
            <a:ext cx="1088700" cy="0"/>
          </a:xfrm>
          <a:prstGeom prst="straightConnector1">
            <a:avLst/>
          </a:prstGeom>
          <a:noFill/>
          <a:ln cap="flat" cmpd="sng" w="76200">
            <a:solidFill>
              <a:srgbClr val="548135"/>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grpSp>
        <p:nvGrpSpPr>
          <p:cNvPr id="1181" name="Google Shape;1181;p136"/>
          <p:cNvGrpSpPr/>
          <p:nvPr/>
        </p:nvGrpSpPr>
        <p:grpSpPr>
          <a:xfrm>
            <a:off x="1" y="-4380"/>
            <a:ext cx="12191999" cy="813965"/>
            <a:chOff x="1" y="5533710"/>
            <a:chExt cx="12191999" cy="1058687"/>
          </a:xfrm>
        </p:grpSpPr>
        <p:pic>
          <p:nvPicPr>
            <p:cNvPr id="1182" name="Google Shape;1182;p136"/>
            <p:cNvPicPr preferRelativeResize="0"/>
            <p:nvPr/>
          </p:nvPicPr>
          <p:blipFill rotWithShape="1">
            <a:blip r:embed="rId3">
              <a:alphaModFix/>
            </a:blip>
            <a:srcRect b="15745" l="0" r="0" t="0"/>
            <a:stretch/>
          </p:blipFill>
          <p:spPr>
            <a:xfrm>
              <a:off x="1" y="5539411"/>
              <a:ext cx="1217988" cy="1052986"/>
            </a:xfrm>
            <a:prstGeom prst="rect">
              <a:avLst/>
            </a:prstGeom>
            <a:noFill/>
            <a:ln>
              <a:noFill/>
            </a:ln>
          </p:spPr>
        </p:pic>
        <p:sp>
          <p:nvSpPr>
            <p:cNvPr id="1183" name="Google Shape;1183;p136"/>
            <p:cNvSpPr/>
            <p:nvPr/>
          </p:nvSpPr>
          <p:spPr>
            <a:xfrm>
              <a:off x="4242509" y="5539408"/>
              <a:ext cx="7949491" cy="1032574"/>
            </a:xfrm>
            <a:prstGeom prst="rect">
              <a:avLst/>
            </a:prstGeom>
            <a:solidFill>
              <a:srgbClr val="A8D08C"/>
            </a:solidFill>
            <a:ln cap="flat" cmpd="sng" w="12700">
              <a:solidFill>
                <a:srgbClr val="A8D08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84" name="Google Shape;1184;p136"/>
            <p:cNvSpPr/>
            <p:nvPr/>
          </p:nvSpPr>
          <p:spPr>
            <a:xfrm>
              <a:off x="1217988" y="5533710"/>
              <a:ext cx="3024521" cy="1045898"/>
            </a:xfrm>
            <a:prstGeom prst="rect">
              <a:avLst/>
            </a:prstGeom>
            <a:solidFill>
              <a:srgbClr val="548135"/>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185" name="Google Shape;1185;p136"/>
          <p:cNvSpPr txBox="1"/>
          <p:nvPr/>
        </p:nvSpPr>
        <p:spPr>
          <a:xfrm>
            <a:off x="4308954" y="136414"/>
            <a:ext cx="758487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pt-PT" sz="2800">
                <a:solidFill>
                  <a:schemeClr val="lt1"/>
                </a:solidFill>
                <a:latin typeface="Calibri"/>
                <a:ea typeface="Calibri"/>
                <a:cs typeface="Calibri"/>
                <a:sym typeface="Calibri"/>
              </a:rPr>
              <a:t>Conclusion</a:t>
            </a:r>
            <a:endParaRPr/>
          </a:p>
        </p:txBody>
      </p:sp>
      <p:sp>
        <p:nvSpPr>
          <p:cNvPr id="1186" name="Google Shape;1186;p136"/>
          <p:cNvSpPr txBox="1"/>
          <p:nvPr/>
        </p:nvSpPr>
        <p:spPr>
          <a:xfrm>
            <a:off x="1217987" y="143184"/>
            <a:ext cx="3024521"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pt-PT" sz="2800">
                <a:solidFill>
                  <a:schemeClr val="lt1"/>
                </a:solidFill>
                <a:latin typeface="Calibri"/>
                <a:ea typeface="Calibri"/>
                <a:cs typeface="Calibri"/>
                <a:sym typeface="Calibri"/>
              </a:rPr>
              <a:t>Cork Oak Use Case</a:t>
            </a:r>
            <a:r>
              <a:rPr b="1" i="1" lang="pt-PT" sz="2800">
                <a:solidFill>
                  <a:schemeClr val="lt1"/>
                </a:solidFill>
                <a:latin typeface="Calibri"/>
                <a:ea typeface="Calibri"/>
                <a:cs typeface="Calibri"/>
                <a:sym typeface="Calibri"/>
              </a:rPr>
              <a:t> </a:t>
            </a:r>
            <a:endParaRPr/>
          </a:p>
        </p:txBody>
      </p:sp>
      <p:sp>
        <p:nvSpPr>
          <p:cNvPr id="1187" name="Google Shape;1187;p136"/>
          <p:cNvSpPr txBox="1"/>
          <p:nvPr/>
        </p:nvSpPr>
        <p:spPr>
          <a:xfrm>
            <a:off x="2149647" y="3198167"/>
            <a:ext cx="7892706" cy="113877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pt-PT" sz="2400">
                <a:solidFill>
                  <a:schemeClr val="dk1"/>
                </a:solidFill>
                <a:latin typeface="Calibri"/>
                <a:ea typeface="Calibri"/>
                <a:cs typeface="Calibri"/>
                <a:sym typeface="Calibri"/>
              </a:rPr>
              <a:t>Thank you for participating!</a:t>
            </a:r>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pt-PT" sz="1800">
                <a:solidFill>
                  <a:schemeClr val="dk1"/>
                </a:solidFill>
                <a:latin typeface="Calibri"/>
                <a:ea typeface="Calibri"/>
                <a:cs typeface="Calibri"/>
                <a:sym typeface="Calibri"/>
              </a:rPr>
              <a:t>Feedback is highly appreciated, please contact </a:t>
            </a:r>
            <a:r>
              <a:rPr lang="pt-PT" sz="1800" u="sng">
                <a:solidFill>
                  <a:schemeClr val="accent1"/>
                </a:solidFill>
                <a:latin typeface="Calibri"/>
                <a:ea typeface="Calibri"/>
                <a:cs typeface="Calibri"/>
                <a:sym typeface="Calibri"/>
              </a:rPr>
              <a:t>hm.rodrigues@itqb.unl.pt</a:t>
            </a:r>
            <a:endParaRPr sz="1600" u="sng">
              <a:solidFill>
                <a:schemeClr val="accent1"/>
              </a:solidFill>
              <a:latin typeface="Calibri"/>
              <a:ea typeface="Calibri"/>
              <a:cs typeface="Calibri"/>
              <a:sym typeface="Calibri"/>
            </a:endParaRPr>
          </a:p>
        </p:txBody>
      </p:sp>
      <p:pic>
        <p:nvPicPr>
          <p:cNvPr descr="Introduction to Machine Learning using R (ELIXIR-PT) | at the Instituto ..." id="1188" name="Google Shape;1188;p136"/>
          <p:cNvPicPr preferRelativeResize="0"/>
          <p:nvPr/>
        </p:nvPicPr>
        <p:blipFill rotWithShape="1">
          <a:blip r:embed="rId4">
            <a:alphaModFix/>
          </a:blip>
          <a:srcRect b="0" l="0" r="0" t="0"/>
          <a:stretch/>
        </p:blipFill>
        <p:spPr>
          <a:xfrm>
            <a:off x="9936863" y="1019031"/>
            <a:ext cx="1737523" cy="131986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sp>
        <p:nvSpPr>
          <p:cNvPr id="1194" name="Google Shape;1194;p137"/>
          <p:cNvSpPr txBox="1"/>
          <p:nvPr>
            <p:ph type="ctrTitle"/>
          </p:nvPr>
        </p:nvSpPr>
        <p:spPr>
          <a:xfrm>
            <a:off x="911424" y="3645025"/>
            <a:ext cx="10363200" cy="12249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400"/>
              <a:buNone/>
            </a:pPr>
            <a:r>
              <a:t/>
            </a:r>
            <a:endParaRPr/>
          </a:p>
        </p:txBody>
      </p:sp>
      <p:sp>
        <p:nvSpPr>
          <p:cNvPr id="1195" name="Google Shape;1195;p137"/>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360"/>
              </a:spcBef>
              <a:spcAft>
                <a:spcPts val="0"/>
              </a:spcAft>
              <a:buSzPts val="1800"/>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id="387" name="Google Shape;387;p64"/>
          <p:cNvPicPr preferRelativeResize="0"/>
          <p:nvPr/>
        </p:nvPicPr>
        <p:blipFill rotWithShape="1">
          <a:blip r:embed="rId3">
            <a:alphaModFix/>
          </a:blip>
          <a:srcRect b="0" l="0" r="0" t="0"/>
          <a:stretch/>
        </p:blipFill>
        <p:spPr>
          <a:xfrm>
            <a:off x="735167" y="495033"/>
            <a:ext cx="9019402" cy="5810801"/>
          </a:xfrm>
          <a:prstGeom prst="rect">
            <a:avLst/>
          </a:prstGeom>
          <a:noFill/>
          <a:ln>
            <a:noFill/>
          </a:ln>
        </p:spPr>
      </p:pic>
      <p:pic>
        <p:nvPicPr>
          <p:cNvPr id="388" name="Google Shape;388;p64"/>
          <p:cNvPicPr preferRelativeResize="0"/>
          <p:nvPr/>
        </p:nvPicPr>
        <p:blipFill rotWithShape="1">
          <a:blip r:embed="rId4">
            <a:alphaModFix/>
          </a:blip>
          <a:srcRect b="0" l="0" r="0" t="0"/>
          <a:stretch/>
        </p:blipFill>
        <p:spPr>
          <a:xfrm>
            <a:off x="10224347" y="6091767"/>
            <a:ext cx="1762760" cy="5689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