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Corbel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7rO8P6XHT9eceZvuHk6rDPslV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.fntdata"/><Relationship Id="rId11" Type="http://schemas.openxmlformats.org/officeDocument/2006/relationships/slide" Target="slides/slide6.xml"/><Relationship Id="rId22" Type="http://schemas.openxmlformats.org/officeDocument/2006/relationships/font" Target="fonts/Corbel-boldItalic.fntdata"/><Relationship Id="rId10" Type="http://schemas.openxmlformats.org/officeDocument/2006/relationships/slide" Target="slides/slide5.xml"/><Relationship Id="rId21" Type="http://schemas.openxmlformats.org/officeDocument/2006/relationships/font" Target="fonts/Corbel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/>
          <p:nvPr>
            <p:ph type="ctrTitle"/>
          </p:nvPr>
        </p:nvSpPr>
        <p:spPr>
          <a:xfrm>
            <a:off x="118532" y="25349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rbel"/>
              <a:buNone/>
              <a:defRPr sz="4800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" type="subTitle"/>
          </p:nvPr>
        </p:nvSpPr>
        <p:spPr>
          <a:xfrm>
            <a:off x="118532" y="4147626"/>
            <a:ext cx="6400800" cy="118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B91"/>
              </a:buClr>
              <a:buSzPts val="2800"/>
              <a:buFont typeface="Corbel"/>
              <a:buNone/>
              <a:defRPr>
                <a:solidFill>
                  <a:srgbClr val="898B9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98B9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98B9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98B9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2" type="body"/>
          </p:nvPr>
        </p:nvSpPr>
        <p:spPr>
          <a:xfrm>
            <a:off x="6998140" y="5933243"/>
            <a:ext cx="2048933" cy="31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3" type="body"/>
          </p:nvPr>
        </p:nvSpPr>
        <p:spPr>
          <a:xfrm>
            <a:off x="5773478" y="6388827"/>
            <a:ext cx="3273595" cy="326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Content">
  <p:cSld name="Titel -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  <a:defRPr cap="non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457200" y="1600201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EA6341"/>
              </a:buClr>
              <a:buSzPts val="2800"/>
              <a:buFont typeface="Corbel"/>
              <a:buChar char="•"/>
              <a:defRPr sz="2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Clr>
                <a:srgbClr val="1B2944"/>
              </a:buClr>
              <a:buSzPts val="2240"/>
              <a:buFont typeface="Corbel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1B2944"/>
              </a:buClr>
              <a:buSzPts val="2400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Font typeface="Arial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Font typeface="Arial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">
  <p:cSld name="1_Cov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/>
          <p:nvPr>
            <p:ph type="ctrTitle"/>
          </p:nvPr>
        </p:nvSpPr>
        <p:spPr>
          <a:xfrm>
            <a:off x="118532" y="25349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800"/>
              <a:buFont typeface="Corbel"/>
              <a:buNone/>
              <a:defRPr sz="4800" cap="non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118532" y="4147626"/>
            <a:ext cx="6400800" cy="118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B91"/>
              </a:buClr>
              <a:buSzPts val="2800"/>
              <a:buFont typeface="Corbel"/>
              <a:buNone/>
              <a:defRPr>
                <a:solidFill>
                  <a:srgbClr val="898B9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98B9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98B9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98B9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B91"/>
              </a:buClr>
              <a:buSzPts val="2000"/>
              <a:buNone/>
              <a:defRPr>
                <a:solidFill>
                  <a:srgbClr val="898B91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6998140" y="5933243"/>
            <a:ext cx="2048933" cy="31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3" type="body"/>
          </p:nvPr>
        </p:nvSpPr>
        <p:spPr>
          <a:xfrm>
            <a:off x="5773478" y="6388827"/>
            <a:ext cx="3273595" cy="326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">
  <p:cSld name="Hoofdstu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 txBox="1"/>
          <p:nvPr>
            <p:ph type="title"/>
          </p:nvPr>
        </p:nvSpPr>
        <p:spPr>
          <a:xfrm>
            <a:off x="182610" y="2445488"/>
            <a:ext cx="7738646" cy="2200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b="1" sz="4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Subtitel - Content">
  <p:cSld name="Titel - Subtitel -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  <a:defRPr cap="non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457200" y="2053167"/>
            <a:ext cx="8229600" cy="4033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EA6341"/>
              </a:buClr>
              <a:buSzPts val="2800"/>
              <a:buFont typeface="Corbel"/>
              <a:buChar char="•"/>
              <a:defRPr sz="2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Clr>
                <a:srgbClr val="1B2944"/>
              </a:buClr>
              <a:buSzPts val="2240"/>
              <a:buFont typeface="Corbel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1B2944"/>
              </a:buClr>
              <a:buSzPts val="2400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Char char="•"/>
              <a:defRPr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457200" y="1455738"/>
            <a:ext cx="8229599" cy="559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EA63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 - 2x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  <a:defRPr cap="non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600200"/>
            <a:ext cx="4038600" cy="448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EA6341"/>
              </a:buClr>
              <a:buSzPts val="2800"/>
              <a:buFont typeface="Corbel"/>
              <a:buChar char="•"/>
              <a:defRPr sz="2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Clr>
                <a:srgbClr val="1B2944"/>
              </a:buClr>
              <a:buSzPts val="1920"/>
              <a:buFont typeface="Corbel"/>
              <a:buChar char="•"/>
              <a:defRPr sz="24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Char char="•"/>
              <a:defRPr sz="20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 sz="1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 sz="1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648200" y="1600200"/>
            <a:ext cx="4038600" cy="448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EA6341"/>
              </a:buClr>
              <a:buSzPts val="2800"/>
              <a:buFont typeface="Corbel"/>
              <a:buChar char="•"/>
              <a:defRPr sz="2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Clr>
                <a:srgbClr val="1B2944"/>
              </a:buClr>
              <a:buSzPts val="1920"/>
              <a:buFont typeface="Corbel"/>
              <a:buChar char="•"/>
              <a:defRPr sz="24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Char char="•"/>
              <a:defRPr sz="20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 sz="1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B2944"/>
              </a:buClr>
              <a:buSzPts val="1800"/>
              <a:buChar char="•"/>
              <a:defRPr sz="1800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Blanco">
  <p:cSld name="Titel - Blanc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  <a:defRPr cap="non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o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co">
  <p:cSld name="1_Blanc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  <a:defRPr b="1" i="0" sz="4400" u="none" cap="none" strike="noStrik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A634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B2944"/>
              </a:buClr>
              <a:buSzPts val="2800"/>
              <a:buFont typeface="Corbel"/>
              <a:buChar char="•"/>
              <a:defRPr b="0" i="0" sz="2800" u="none" cap="none" strike="noStrik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B294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B294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118532" y="25349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rbel"/>
              <a:buNone/>
            </a:pPr>
            <a:r>
              <a:rPr lang="en-US"/>
              <a:t>Identifying orthology using the PLAZA platform</a:t>
            </a:r>
            <a:endParaRPr/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118532" y="4147626"/>
            <a:ext cx="6400800" cy="118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ELIXIR Plant Orthology Workshop</a:t>
            </a:r>
            <a:endParaRPr/>
          </a:p>
        </p:txBody>
      </p:sp>
      <p:sp>
        <p:nvSpPr>
          <p:cNvPr id="58" name="Google Shape;58;p1"/>
          <p:cNvSpPr txBox="1"/>
          <p:nvPr>
            <p:ph idx="2" type="body"/>
          </p:nvPr>
        </p:nvSpPr>
        <p:spPr>
          <a:xfrm>
            <a:off x="6998140" y="5933243"/>
            <a:ext cx="2048933" cy="31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2023-10-05</a:t>
            </a:r>
            <a:endParaRPr/>
          </a:p>
        </p:txBody>
      </p:sp>
      <p:sp>
        <p:nvSpPr>
          <p:cNvPr id="59" name="Google Shape;59;p1"/>
          <p:cNvSpPr txBox="1"/>
          <p:nvPr>
            <p:ph idx="3" type="body"/>
          </p:nvPr>
        </p:nvSpPr>
        <p:spPr>
          <a:xfrm>
            <a:off x="5773478" y="6388827"/>
            <a:ext cx="3273595" cy="326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Michiel Van Bel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Integrative orthology	</a:t>
            </a:r>
            <a:endParaRPr/>
          </a:p>
        </p:txBody>
      </p: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453542" y="1364001"/>
            <a:ext cx="8229600" cy="813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Example 2:  What are the ortholog(s) of AT3G63530 in </a:t>
            </a:r>
            <a:r>
              <a:rPr i="1" lang="en-US" sz="2000"/>
              <a:t>Brassica oleracea </a:t>
            </a:r>
            <a:r>
              <a:rPr lang="en-US" sz="2000"/>
              <a:t>?</a:t>
            </a:r>
            <a:endParaRPr i="1" sz="2000"/>
          </a:p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741" y="2283957"/>
            <a:ext cx="7040860" cy="372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570586" y="4927019"/>
            <a:ext cx="4825360" cy="646331"/>
          </a:xfrm>
          <a:prstGeom prst="rect">
            <a:avLst/>
          </a:prstGeom>
          <a:noFill/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Note difference between black vs white coloring: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Absence of evidence != Negative result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PLAZA Workbench Orthology</a:t>
            </a:r>
            <a:endParaRPr/>
          </a:p>
        </p:txBody>
      </p:sp>
      <p:sp>
        <p:nvSpPr>
          <p:cNvPr id="148" name="Google Shape;148;p11"/>
          <p:cNvSpPr txBox="1"/>
          <p:nvPr>
            <p:ph idx="1" type="body"/>
          </p:nvPr>
        </p:nvSpPr>
        <p:spPr>
          <a:xfrm>
            <a:off x="252375" y="1497788"/>
            <a:ext cx="4158691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PLAZA supports working with sets of genes, through the concept of the PLAZA Workbench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Load sets of genes in a Workbench Experiment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Perform group-wide analyzes</a:t>
            </a:r>
            <a:endParaRPr sz="2000"/>
          </a:p>
        </p:txBody>
      </p:sp>
      <p:sp>
        <p:nvSpPr>
          <p:cNvPr id="149" name="Google Shape;149;p11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1066" y="1291577"/>
            <a:ext cx="4610871" cy="474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/>
          <p:nvPr/>
        </p:nvSpPr>
        <p:spPr>
          <a:xfrm>
            <a:off x="6514689" y="4506340"/>
            <a:ext cx="1321038" cy="365583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PLAZA Workbench Orthology</a:t>
            </a:r>
            <a:endParaRPr/>
          </a:p>
        </p:txBody>
      </p:sp>
      <p:sp>
        <p:nvSpPr>
          <p:cNvPr id="157" name="Google Shape;157;p12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09" y="1265530"/>
            <a:ext cx="4474174" cy="440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1193" y="1939195"/>
            <a:ext cx="4372807" cy="3205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/>
          <p:nvPr/>
        </p:nvSpPr>
        <p:spPr>
          <a:xfrm>
            <a:off x="4144536" y="3821151"/>
            <a:ext cx="854927" cy="58729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PLAZA API and Downloads</a:t>
            </a:r>
            <a:endParaRPr/>
          </a:p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457200" y="1600201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EA6341"/>
              </a:buClr>
              <a:buSzPts val="2400"/>
              <a:buFont typeface="Corbel"/>
              <a:buChar char="•"/>
            </a:pPr>
            <a:r>
              <a:rPr lang="en-US" sz="2400"/>
              <a:t>Documented API, allows the retrieval of orthologs on-the-fly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	🡺</a:t>
            </a:r>
            <a:r>
              <a:rPr b="1" lang="en-US" sz="2000"/>
              <a:t>https://bioinformatics.psb.ugent.be/plaza/documentation/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Data downloads available at  </a:t>
            </a:r>
            <a:r>
              <a:rPr b="1" lang="en-US" sz="2000"/>
              <a:t>https://ftp.psb.ugent.be/pub/plaza/</a:t>
            </a:r>
            <a:endParaRPr b="1" sz="2000"/>
          </a:p>
        </p:txBody>
      </p:sp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589" y="2574522"/>
            <a:ext cx="6286118" cy="2685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/>
          <p:nvPr/>
        </p:nvSpPr>
        <p:spPr>
          <a:xfrm rot="10800000">
            <a:off x="7343929" y="4894077"/>
            <a:ext cx="430167" cy="23699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Overview </a:t>
            </a:r>
            <a:endParaRPr/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457200" y="1417638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PLAZA is a platform for plant comparative, functional, and evolutionary analyzes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Multiple instances, focused on different clades</a:t>
            </a:r>
            <a:endParaRPr sz="2000"/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832" y="2560638"/>
            <a:ext cx="5747982" cy="299956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1396560" y="5560203"/>
            <a:ext cx="5742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https://bioinformatics.psb.ugent.be/plaza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Overview </a:t>
            </a:r>
            <a:endParaRPr/>
          </a:p>
        </p:txBody>
      </p:sp>
      <p:sp>
        <p:nvSpPr>
          <p:cNvPr id="74" name="Google Shape;74;p3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75" y="1336733"/>
            <a:ext cx="6859408" cy="44682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3065069" y="1719072"/>
            <a:ext cx="2626157" cy="44622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77" name="Google Shape;77;p3"/>
          <p:cNvCxnSpPr>
            <a:stCxn id="76" idx="0"/>
            <a:endCxn id="78" idx="2"/>
          </p:cNvCxnSpPr>
          <p:nvPr/>
        </p:nvCxnSpPr>
        <p:spPr>
          <a:xfrm flipH="1" rot="10800000">
            <a:off x="4378148" y="990372"/>
            <a:ext cx="1053300" cy="7287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8" name="Google Shape;78;p3"/>
          <p:cNvSpPr txBox="1"/>
          <p:nvPr/>
        </p:nvSpPr>
        <p:spPr>
          <a:xfrm>
            <a:off x="4718306" y="621020"/>
            <a:ext cx="14264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Search box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4378148" y="3339081"/>
            <a:ext cx="2626157" cy="44622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0" name="Google Shape;80;p3"/>
          <p:cNvCxnSpPr>
            <a:stCxn id="79" idx="3"/>
            <a:endCxn id="81" idx="1"/>
          </p:cNvCxnSpPr>
          <p:nvPr/>
        </p:nvCxnSpPr>
        <p:spPr>
          <a:xfrm>
            <a:off x="7004305" y="3562195"/>
            <a:ext cx="508200" cy="87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1" name="Google Shape;81;p3"/>
          <p:cNvSpPr txBox="1"/>
          <p:nvPr/>
        </p:nvSpPr>
        <p:spPr>
          <a:xfrm>
            <a:off x="7512483" y="3247695"/>
            <a:ext cx="14264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Organism selection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Gene families and phylogenetic trees</a:t>
            </a:r>
            <a:endParaRPr/>
          </a:p>
        </p:txBody>
      </p:sp>
      <p:sp>
        <p:nvSpPr>
          <p:cNvPr id="87" name="Google Shape;87;p4"/>
          <p:cNvSpPr txBox="1"/>
          <p:nvPr>
            <p:ph idx="1" type="body"/>
          </p:nvPr>
        </p:nvSpPr>
        <p:spPr>
          <a:xfrm>
            <a:off x="457200" y="1600201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All coding genes are clustered in both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Homologous gene families (TribeMCL)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Orthologous gene families (OrthoFinder)</a:t>
            </a:r>
            <a:endParaRPr/>
          </a:p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23" y="3181200"/>
            <a:ext cx="6539564" cy="17084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 rot="10800000">
            <a:off x="5405933" y="2158889"/>
            <a:ext cx="1331366" cy="1693963"/>
          </a:xfrm>
          <a:prstGeom prst="curvedRightArrow">
            <a:avLst>
              <a:gd fmla="val 2216" name="adj1"/>
              <a:gd fmla="val 4416" name="adj2"/>
              <a:gd fmla="val 6043" name="adj3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4"/>
          <p:cNvSpPr/>
          <p:nvPr/>
        </p:nvSpPr>
        <p:spPr>
          <a:xfrm rot="10800000">
            <a:off x="5558333" y="2487974"/>
            <a:ext cx="1331366" cy="1693963"/>
          </a:xfrm>
          <a:prstGeom prst="curvedRightArrow">
            <a:avLst>
              <a:gd fmla="val 2216" name="adj1"/>
              <a:gd fmla="val 4416" name="adj2"/>
              <a:gd fmla="val 6043" name="adj3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Gene families and phylogenetic trees</a:t>
            </a:r>
            <a:endParaRPr/>
          </a:p>
        </p:txBody>
      </p:sp>
      <p:pic>
        <p:nvPicPr>
          <p:cNvPr id="97" name="Google Shape;9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19733"/>
            <a:ext cx="7597011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Colinearity and evolution</a:t>
            </a:r>
            <a:endParaRPr/>
          </a:p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693" y="1417638"/>
            <a:ext cx="4977251" cy="448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7794" y="1845767"/>
            <a:ext cx="4058156" cy="62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/>
          <p:nvPr/>
        </p:nvSpPr>
        <p:spPr>
          <a:xfrm>
            <a:off x="2201875" y="2388412"/>
            <a:ext cx="241402" cy="241402"/>
          </a:xfrm>
          <a:prstGeom prst="ellipse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08" name="Google Shape;108;p6"/>
          <p:cNvCxnSpPr>
            <a:stCxn id="107" idx="6"/>
            <a:endCxn id="106" idx="1"/>
          </p:cNvCxnSpPr>
          <p:nvPr/>
        </p:nvCxnSpPr>
        <p:spPr>
          <a:xfrm flipH="1" rot="10800000">
            <a:off x="2443277" y="2159613"/>
            <a:ext cx="2504400" cy="3495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9" name="Google Shape;109;p6"/>
          <p:cNvSpPr txBox="1"/>
          <p:nvPr/>
        </p:nvSpPr>
        <p:spPr>
          <a:xfrm>
            <a:off x="5266944" y="2809353"/>
            <a:ext cx="34966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Colinear regions indicate conservation of gene order and content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Integrative Orthology	</a:t>
            </a:r>
            <a:endParaRPr/>
          </a:p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457200" y="1600201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PLAZA Integrative Orthology consists of 3 main types and 1 support type: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Tree Orthologous Groups (TROG)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Orthologs based on phylogenetic trees of homologous gene families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Orthologous gene families (ORTHO)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Orthologs based on OrthoFinder clustering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Best-Hit and Inparalog Families (BHIF)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Best BLAST hit (per species) with added inparalogs for the hit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EA6341"/>
              </a:buClr>
              <a:buSzPts val="2000"/>
              <a:buFont typeface="Corbel"/>
              <a:buChar char="•"/>
            </a:pPr>
            <a:r>
              <a:rPr lang="en-US" sz="2000"/>
              <a:t>Colinearity hits (anchor_point)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B2944"/>
              </a:buClr>
              <a:buSzPts val="1600"/>
              <a:buFont typeface="Corbel"/>
              <a:buChar char="•"/>
            </a:pPr>
            <a:r>
              <a:rPr lang="en-US" sz="2000"/>
              <a:t>Homologous genes part of collinear segments</a:t>
            </a:r>
            <a:endParaRPr sz="20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EA6341"/>
              </a:buClr>
              <a:buSzPts val="28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Integrative orthology	</a:t>
            </a:r>
            <a:endParaRPr/>
          </a:p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405993" y="1348325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Example 1 : What are the orthologs of AT3G63510 in </a:t>
            </a:r>
            <a:r>
              <a:rPr i="1" lang="en-US" sz="2000"/>
              <a:t>Brassica oleracea </a:t>
            </a:r>
            <a:r>
              <a:rPr lang="en-US" sz="2000"/>
              <a:t>?</a:t>
            </a:r>
            <a:endParaRPr i="1" sz="2000"/>
          </a:p>
        </p:txBody>
      </p:sp>
      <p:sp>
        <p:nvSpPr>
          <p:cNvPr id="123" name="Google Shape;123;p8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452" y="1872691"/>
            <a:ext cx="5065222" cy="4348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/>
          <p:nvPr/>
        </p:nvSpPr>
        <p:spPr>
          <a:xfrm>
            <a:off x="5504133" y="6005956"/>
            <a:ext cx="1119225" cy="215779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B2944"/>
              </a:buClr>
              <a:buSzPts val="4400"/>
              <a:buFont typeface="Corbel"/>
              <a:buNone/>
            </a:pPr>
            <a:r>
              <a:rPr lang="en-US"/>
              <a:t>Integrative orthology	</a:t>
            </a:r>
            <a:endParaRPr/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457200" y="1263702"/>
            <a:ext cx="8229600" cy="4485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What are the orthologs of AT3G63510 in </a:t>
            </a:r>
            <a:r>
              <a:rPr i="1" lang="en-US" sz="2400"/>
              <a:t>Brassica oleracea </a:t>
            </a:r>
            <a:r>
              <a:rPr lang="en-US" sz="2400"/>
              <a:t>?</a:t>
            </a:r>
            <a:endParaRPr i="1" sz="2400"/>
          </a:p>
        </p:txBody>
      </p:sp>
      <p:sp>
        <p:nvSpPr>
          <p:cNvPr id="132" name="Google Shape;132;p9"/>
          <p:cNvSpPr txBox="1"/>
          <p:nvPr>
            <p:ph idx="12" type="sldNum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13828"/>
            <a:ext cx="8662570" cy="383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VIB Colours">
      <a:dk1>
        <a:srgbClr val="1B2944"/>
      </a:dk1>
      <a:lt1>
        <a:srgbClr val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2023-10-02T08:34:13Z</dcterms:created>
  <dc:creator>mibel</dc:creator>
</cp:coreProperties>
</file>